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3"/>
    <p:sldMasterId id="2147483676" r:id="rId4"/>
  </p:sldMasterIdLst>
  <p:notesMasterIdLst>
    <p:notesMasterId r:id="rId142"/>
  </p:notesMasterIdLst>
  <p:sldIdLst>
    <p:sldId id="424" r:id="rId5"/>
    <p:sldId id="257" r:id="rId6"/>
    <p:sldId id="258" r:id="rId7"/>
    <p:sldId id="259" r:id="rId8"/>
    <p:sldId id="260" r:id="rId9"/>
    <p:sldId id="261" r:id="rId10"/>
    <p:sldId id="914" r:id="rId11"/>
    <p:sldId id="266" r:id="rId12"/>
    <p:sldId id="268" r:id="rId13"/>
    <p:sldId id="267" r:id="rId14"/>
    <p:sldId id="270" r:id="rId15"/>
    <p:sldId id="699" r:id="rId16"/>
    <p:sldId id="271" r:id="rId17"/>
    <p:sldId id="272" r:id="rId18"/>
    <p:sldId id="273" r:id="rId19"/>
    <p:sldId id="274" r:id="rId20"/>
    <p:sldId id="915" r:id="rId21"/>
    <p:sldId id="262" r:id="rId22"/>
    <p:sldId id="263" r:id="rId23"/>
    <p:sldId id="265" r:id="rId24"/>
    <p:sldId id="444" r:id="rId25"/>
    <p:sldId id="276" r:id="rId26"/>
    <p:sldId id="277" r:id="rId27"/>
    <p:sldId id="445" r:id="rId28"/>
    <p:sldId id="446" r:id="rId29"/>
    <p:sldId id="447" r:id="rId30"/>
    <p:sldId id="448" r:id="rId31"/>
    <p:sldId id="449" r:id="rId32"/>
    <p:sldId id="450" r:id="rId33"/>
    <p:sldId id="451" r:id="rId34"/>
    <p:sldId id="452" r:id="rId35"/>
    <p:sldId id="453" r:id="rId36"/>
    <p:sldId id="454" r:id="rId37"/>
    <p:sldId id="455" r:id="rId38"/>
    <p:sldId id="456" r:id="rId39"/>
    <p:sldId id="457" r:id="rId40"/>
    <p:sldId id="458" r:id="rId41"/>
    <p:sldId id="459" r:id="rId42"/>
    <p:sldId id="460" r:id="rId43"/>
    <p:sldId id="461" r:id="rId44"/>
    <p:sldId id="462" r:id="rId45"/>
    <p:sldId id="463" r:id="rId46"/>
    <p:sldId id="464" r:id="rId47"/>
    <p:sldId id="465" r:id="rId48"/>
    <p:sldId id="466" r:id="rId49"/>
    <p:sldId id="467" r:id="rId50"/>
    <p:sldId id="468" r:id="rId51"/>
    <p:sldId id="469" r:id="rId52"/>
    <p:sldId id="470" r:id="rId53"/>
    <p:sldId id="700" r:id="rId54"/>
    <p:sldId id="471" r:id="rId55"/>
    <p:sldId id="474" r:id="rId56"/>
    <p:sldId id="475" r:id="rId57"/>
    <p:sldId id="476" r:id="rId58"/>
    <p:sldId id="472" r:id="rId59"/>
    <p:sldId id="473" r:id="rId60"/>
    <p:sldId id="510" r:id="rId61"/>
    <p:sldId id="477" r:id="rId62"/>
    <p:sldId id="478" r:id="rId63"/>
    <p:sldId id="479" r:id="rId64"/>
    <p:sldId id="480" r:id="rId65"/>
    <p:sldId id="481" r:id="rId66"/>
    <p:sldId id="482" r:id="rId67"/>
    <p:sldId id="483" r:id="rId68"/>
    <p:sldId id="484" r:id="rId69"/>
    <p:sldId id="485" r:id="rId70"/>
    <p:sldId id="486" r:id="rId71"/>
    <p:sldId id="487" r:id="rId72"/>
    <p:sldId id="511" r:id="rId73"/>
    <p:sldId id="488" r:id="rId74"/>
    <p:sldId id="490" r:id="rId75"/>
    <p:sldId id="491" r:id="rId76"/>
    <p:sldId id="492" r:id="rId77"/>
    <p:sldId id="493" r:id="rId78"/>
    <p:sldId id="494" r:id="rId79"/>
    <p:sldId id="495" r:id="rId80"/>
    <p:sldId id="496" r:id="rId81"/>
    <p:sldId id="497" r:id="rId82"/>
    <p:sldId id="498" r:id="rId83"/>
    <p:sldId id="499" r:id="rId84"/>
    <p:sldId id="500" r:id="rId85"/>
    <p:sldId id="502" r:id="rId86"/>
    <p:sldId id="512" r:id="rId87"/>
    <p:sldId id="513" r:id="rId88"/>
    <p:sldId id="514" r:id="rId89"/>
    <p:sldId id="515" r:id="rId90"/>
    <p:sldId id="516" r:id="rId91"/>
    <p:sldId id="517" r:id="rId92"/>
    <p:sldId id="518" r:id="rId93"/>
    <p:sldId id="519" r:id="rId94"/>
    <p:sldId id="503" r:id="rId95"/>
    <p:sldId id="520" r:id="rId96"/>
    <p:sldId id="504" r:id="rId97"/>
    <p:sldId id="521" r:id="rId98"/>
    <p:sldId id="522" r:id="rId99"/>
    <p:sldId id="505" r:id="rId100"/>
    <p:sldId id="523" r:id="rId101"/>
    <p:sldId id="506" r:id="rId102"/>
    <p:sldId id="507" r:id="rId103"/>
    <p:sldId id="524" r:id="rId104"/>
    <p:sldId id="525" r:id="rId105"/>
    <p:sldId id="701" r:id="rId106"/>
    <p:sldId id="702" r:id="rId107"/>
    <p:sldId id="526" r:id="rId108"/>
    <p:sldId id="916" r:id="rId109"/>
    <p:sldId id="961" r:id="rId110"/>
    <p:sldId id="917" r:id="rId111"/>
    <p:sldId id="918" r:id="rId112"/>
    <p:sldId id="919" r:id="rId113"/>
    <p:sldId id="920" r:id="rId114"/>
    <p:sldId id="962" r:id="rId115"/>
    <p:sldId id="921" r:id="rId116"/>
    <p:sldId id="922" r:id="rId117"/>
    <p:sldId id="923" r:id="rId118"/>
    <p:sldId id="924" r:id="rId119"/>
    <p:sldId id="925" r:id="rId120"/>
    <p:sldId id="926" r:id="rId121"/>
    <p:sldId id="927" r:id="rId122"/>
    <p:sldId id="928" r:id="rId123"/>
    <p:sldId id="929" r:id="rId124"/>
    <p:sldId id="930" r:id="rId125"/>
    <p:sldId id="945" r:id="rId126"/>
    <p:sldId id="931" r:id="rId127"/>
    <p:sldId id="932" r:id="rId128"/>
    <p:sldId id="933" r:id="rId129"/>
    <p:sldId id="934" r:id="rId130"/>
    <p:sldId id="935" r:id="rId131"/>
    <p:sldId id="936" r:id="rId132"/>
    <p:sldId id="937" r:id="rId133"/>
    <p:sldId id="938" r:id="rId134"/>
    <p:sldId id="939" r:id="rId135"/>
    <p:sldId id="940" r:id="rId136"/>
    <p:sldId id="941" r:id="rId137"/>
    <p:sldId id="942" r:id="rId138"/>
    <p:sldId id="943" r:id="rId139"/>
    <p:sldId id="944" r:id="rId140"/>
    <p:sldId id="963" r:id="rId141"/>
  </p:sldIdLst>
  <p:sldSz cx="9144000" cy="6858000" type="screen4x3"/>
  <p:notesSz cx="6858000" cy="9144000"/>
  <p:custDataLst>
    <p:tags r:id="rId147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rgbClr val="FFFF00"/>
        </a:solidFill>
        <a:latin typeface="Arial" panose="020B0604020202020204" pitchFamily="34" charset="0"/>
        <a:ea typeface="楷体_GB2312" pitchFamily="49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rgbClr val="FFFF00"/>
        </a:solidFill>
        <a:latin typeface="Arial" panose="020B0604020202020204" pitchFamily="34" charset="0"/>
        <a:ea typeface="楷体_GB2312" pitchFamily="49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rgbClr val="FFFF00"/>
        </a:solidFill>
        <a:latin typeface="Arial" panose="020B0604020202020204" pitchFamily="34" charset="0"/>
        <a:ea typeface="楷体_GB2312" pitchFamily="49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rgbClr val="FFFF00"/>
        </a:solidFill>
        <a:latin typeface="Arial" panose="020B0604020202020204" pitchFamily="34" charset="0"/>
        <a:ea typeface="楷体_GB2312" pitchFamily="49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rgbClr val="FFFF00"/>
        </a:solidFill>
        <a:latin typeface="Arial" panose="020B0604020202020204" pitchFamily="34" charset="0"/>
        <a:ea typeface="楷体_GB2312" pitchFamily="49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rgbClr val="FFFF00"/>
        </a:solidFill>
        <a:latin typeface="Arial" panose="020B0604020202020204" pitchFamily="34" charset="0"/>
        <a:ea typeface="楷体_GB2312" pitchFamily="49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rgbClr val="FFFF00"/>
        </a:solidFill>
        <a:latin typeface="Arial" panose="020B0604020202020204" pitchFamily="34" charset="0"/>
        <a:ea typeface="楷体_GB2312" pitchFamily="49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rgbClr val="FFFF00"/>
        </a:solidFill>
        <a:latin typeface="Arial" panose="020B0604020202020204" pitchFamily="34" charset="0"/>
        <a:ea typeface="楷体_GB2312" pitchFamily="49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rgbClr val="FFFF00"/>
        </a:solidFill>
        <a:latin typeface="Arial" panose="020B0604020202020204" pitchFamily="34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3" userDrawn="1">
          <p15:clr>
            <a:srgbClr val="A4A3A4"/>
          </p15:clr>
        </p15:guide>
        <p15:guide id="2" pos="28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CC00"/>
    <a:srgbClr val="000000"/>
    <a:srgbClr val="663300"/>
    <a:srgbClr val="FF99FF"/>
    <a:srgbClr val="3366FF"/>
    <a:srgbClr val="000066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029"/>
    <p:restoredTop sz="94718"/>
  </p:normalViewPr>
  <p:slideViewPr>
    <p:cSldViewPr showGuides="1">
      <p:cViewPr varScale="1">
        <p:scale>
          <a:sx n="87" d="100"/>
          <a:sy n="87" d="100"/>
        </p:scale>
        <p:origin x="344" y="60"/>
      </p:cViewPr>
      <p:guideLst>
        <p:guide orient="horz" pos="2213"/>
        <p:guide pos="28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7" Type="http://schemas.openxmlformats.org/officeDocument/2006/relationships/tags" Target="tags/tag43.xml"/><Relationship Id="rId146" Type="http://schemas.openxmlformats.org/officeDocument/2006/relationships/commentAuthors" Target="commentAuthors.xml"/><Relationship Id="rId145" Type="http://schemas.openxmlformats.org/officeDocument/2006/relationships/tableStyles" Target="tableStyles.xml"/><Relationship Id="rId144" Type="http://schemas.openxmlformats.org/officeDocument/2006/relationships/viewProps" Target="viewProps.xml"/><Relationship Id="rId143" Type="http://schemas.openxmlformats.org/officeDocument/2006/relationships/presProps" Target="presProps.xml"/><Relationship Id="rId142" Type="http://schemas.openxmlformats.org/officeDocument/2006/relationships/notesMaster" Target="notesMasters/notesMaster1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14" Type="http://schemas.openxmlformats.org/officeDocument/2006/relationships/slide" Target="slides/slide10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" Type="http://schemas.openxmlformats.org/officeDocument/2006/relationships/slide" Target="slides/slide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125" Type="http://schemas.openxmlformats.org/officeDocument/2006/relationships/slide" Target="slides/slide121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121" Type="http://schemas.openxmlformats.org/officeDocument/2006/relationships/slide" Target="slides/slide117.xml"/><Relationship Id="rId120" Type="http://schemas.openxmlformats.org/officeDocument/2006/relationships/slide" Target="slides/slide116.xml"/><Relationship Id="rId12" Type="http://schemas.openxmlformats.org/officeDocument/2006/relationships/slide" Target="slides/slide8.xml"/><Relationship Id="rId119" Type="http://schemas.openxmlformats.org/officeDocument/2006/relationships/slide" Target="slides/slide115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4" Type="http://schemas.openxmlformats.org/officeDocument/2006/relationships/slide" Target="slides/slide110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110" Type="http://schemas.openxmlformats.org/officeDocument/2006/relationships/slide" Target="slides/slide106.xml"/><Relationship Id="rId11" Type="http://schemas.openxmlformats.org/officeDocument/2006/relationships/slide" Target="slides/slide7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9" Type="http://schemas.openxmlformats.org/officeDocument/2006/relationships/image" Target="../media/image48.emf"/><Relationship Id="rId8" Type="http://schemas.openxmlformats.org/officeDocument/2006/relationships/image" Target="../media/image47.emf"/><Relationship Id="rId7" Type="http://schemas.openxmlformats.org/officeDocument/2006/relationships/image" Target="../media/image46.emf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0" Type="http://schemas.openxmlformats.org/officeDocument/2006/relationships/image" Target="../media/image49.emf"/><Relationship Id="rId1" Type="http://schemas.openxmlformats.org/officeDocument/2006/relationships/image" Target="../media/image40.emf"/></Relationships>
</file>

<file path=ppt/drawings/_rels/vmlDrawing11.vml.rels><?xml version="1.0" encoding="UTF-8" standalone="yes"?>
<Relationships xmlns="http://schemas.openxmlformats.org/package/2006/relationships"><Relationship Id="rId7" Type="http://schemas.openxmlformats.org/officeDocument/2006/relationships/image" Target="../media/image56.emf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12.vml.rels><?xml version="1.0" encoding="UTF-8" standalone="yes"?>
<Relationships xmlns="http://schemas.openxmlformats.org/package/2006/relationships"><Relationship Id="rId4" Type="http://schemas.openxmlformats.org/officeDocument/2006/relationships/image" Target="../media/image60.emf"/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14.vml.rels><?xml version="1.0" encoding="UTF-8" standalone="yes"?>
<Relationships xmlns="http://schemas.openxmlformats.org/package/2006/relationships"><Relationship Id="rId4" Type="http://schemas.openxmlformats.org/officeDocument/2006/relationships/image" Target="../media/image66.emf"/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15.vml.rels><?xml version="1.0" encoding="UTF-8" standalone="yes"?>
<Relationships xmlns="http://schemas.openxmlformats.org/package/2006/relationships"><Relationship Id="rId5" Type="http://schemas.openxmlformats.org/officeDocument/2006/relationships/image" Target="../media/image71.emf"/><Relationship Id="rId4" Type="http://schemas.openxmlformats.org/officeDocument/2006/relationships/image" Target="../media/image70.emf"/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16.vml.rels><?xml version="1.0" encoding="UTF-8" standalone="yes"?>
<Relationships xmlns="http://schemas.openxmlformats.org/package/2006/relationships"><Relationship Id="rId4" Type="http://schemas.openxmlformats.org/officeDocument/2006/relationships/image" Target="../media/image75.emf"/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17.vml.rels><?xml version="1.0" encoding="UTF-8" standalone="yes"?>
<Relationships xmlns="http://schemas.openxmlformats.org/package/2006/relationships"><Relationship Id="rId4" Type="http://schemas.openxmlformats.org/officeDocument/2006/relationships/image" Target="../media/image79.emf"/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18.vml.rels><?xml version="1.0" encoding="UTF-8" standalone="yes"?>
<Relationships xmlns="http://schemas.openxmlformats.org/package/2006/relationships"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19.vml.rels><?xml version="1.0" encoding="UTF-8" standalone="yes"?>
<Relationships xmlns="http://schemas.openxmlformats.org/package/2006/relationships"><Relationship Id="rId4" Type="http://schemas.openxmlformats.org/officeDocument/2006/relationships/image" Target="../media/image105.emf"/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image" Target="../media/image10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0.vml.rels><?xml version="1.0" encoding="UTF-8" standalone="yes"?>
<Relationships xmlns="http://schemas.openxmlformats.org/package/2006/relationships"><Relationship Id="rId7" Type="http://schemas.openxmlformats.org/officeDocument/2006/relationships/image" Target="../media/image112.emf"/><Relationship Id="rId6" Type="http://schemas.openxmlformats.org/officeDocument/2006/relationships/image" Target="../media/image111.emf"/><Relationship Id="rId5" Type="http://schemas.openxmlformats.org/officeDocument/2006/relationships/image" Target="../media/image110.emf"/><Relationship Id="rId4" Type="http://schemas.openxmlformats.org/officeDocument/2006/relationships/image" Target="../media/image109.emf"/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image" Target="../media/image106.emf"/></Relationships>
</file>

<file path=ppt/drawings/_rels/vmlDrawing21.vml.rels><?xml version="1.0" encoding="UTF-8" standalone="yes"?>
<Relationships xmlns="http://schemas.openxmlformats.org/package/2006/relationships"><Relationship Id="rId6" Type="http://schemas.openxmlformats.org/officeDocument/2006/relationships/image" Target="../media/image118.emf"/><Relationship Id="rId5" Type="http://schemas.openxmlformats.org/officeDocument/2006/relationships/image" Target="../media/image117.emf"/><Relationship Id="rId4" Type="http://schemas.openxmlformats.org/officeDocument/2006/relationships/image" Target="../media/image116.emf"/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image" Target="../media/image113.emf"/></Relationships>
</file>

<file path=ppt/drawings/_rels/vmlDrawing2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8.emf"/><Relationship Id="rId8" Type="http://schemas.openxmlformats.org/officeDocument/2006/relationships/image" Target="../media/image127.emf"/><Relationship Id="rId7" Type="http://schemas.openxmlformats.org/officeDocument/2006/relationships/image" Target="../media/image126.emf"/><Relationship Id="rId6" Type="http://schemas.openxmlformats.org/officeDocument/2006/relationships/image" Target="../media/image125.emf"/><Relationship Id="rId5" Type="http://schemas.openxmlformats.org/officeDocument/2006/relationships/image" Target="../media/image124.emf"/><Relationship Id="rId4" Type="http://schemas.openxmlformats.org/officeDocument/2006/relationships/image" Target="../media/image123.emf"/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0" Type="http://schemas.openxmlformats.org/officeDocument/2006/relationships/image" Target="../media/image129.emf"/><Relationship Id="rId1" Type="http://schemas.openxmlformats.org/officeDocument/2006/relationships/image" Target="../media/image120.emf"/></Relationships>
</file>

<file path=ppt/drawings/_rels/vmlDrawing23.vml.rels><?xml version="1.0" encoding="UTF-8" standalone="yes"?>
<Relationships xmlns="http://schemas.openxmlformats.org/package/2006/relationships"><Relationship Id="rId4" Type="http://schemas.openxmlformats.org/officeDocument/2006/relationships/image" Target="../media/image134.emf"/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image" Target="../media/image131.emf"/></Relationships>
</file>

<file path=ppt/drawings/_rels/vmlDrawing24.vml.rels><?xml version="1.0" encoding="UTF-8" standalone="yes"?>
<Relationships xmlns="http://schemas.openxmlformats.org/package/2006/relationships"><Relationship Id="rId5" Type="http://schemas.openxmlformats.org/officeDocument/2006/relationships/image" Target="../media/image145.emf"/><Relationship Id="rId4" Type="http://schemas.openxmlformats.org/officeDocument/2006/relationships/image" Target="../media/image144.emf"/><Relationship Id="rId3" Type="http://schemas.openxmlformats.org/officeDocument/2006/relationships/image" Target="../media/image143.emf"/><Relationship Id="rId2" Type="http://schemas.openxmlformats.org/officeDocument/2006/relationships/image" Target="../media/image142.emf"/><Relationship Id="rId1" Type="http://schemas.openxmlformats.org/officeDocument/2006/relationships/image" Target="../media/image141.emf"/></Relationships>
</file>

<file path=ppt/drawings/_rels/vmlDrawing25.vml.rels><?xml version="1.0" encoding="UTF-8" standalone="yes"?>
<Relationships xmlns="http://schemas.openxmlformats.org/package/2006/relationships"><Relationship Id="rId6" Type="http://schemas.openxmlformats.org/officeDocument/2006/relationships/image" Target="../media/image151.emf"/><Relationship Id="rId5" Type="http://schemas.openxmlformats.org/officeDocument/2006/relationships/image" Target="../media/image150.emf"/><Relationship Id="rId4" Type="http://schemas.openxmlformats.org/officeDocument/2006/relationships/image" Target="../media/image149.emf"/><Relationship Id="rId3" Type="http://schemas.openxmlformats.org/officeDocument/2006/relationships/image" Target="../media/image148.emf"/><Relationship Id="rId2" Type="http://schemas.openxmlformats.org/officeDocument/2006/relationships/image" Target="../media/image147.emf"/><Relationship Id="rId1" Type="http://schemas.openxmlformats.org/officeDocument/2006/relationships/image" Target="../media/image146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emf"/><Relationship Id="rId1" Type="http://schemas.openxmlformats.org/officeDocument/2006/relationships/image" Target="../media/image152.emf"/></Relationships>
</file>

<file path=ppt/drawings/_rels/vmlDrawing27.vml.rels><?xml version="1.0" encoding="UTF-8" standalone="yes"?>
<Relationships xmlns="http://schemas.openxmlformats.org/package/2006/relationships"><Relationship Id="rId6" Type="http://schemas.openxmlformats.org/officeDocument/2006/relationships/image" Target="../media/image177.emf"/><Relationship Id="rId5" Type="http://schemas.openxmlformats.org/officeDocument/2006/relationships/image" Target="../media/image176.emf"/><Relationship Id="rId4" Type="http://schemas.openxmlformats.org/officeDocument/2006/relationships/image" Target="../media/image175.emf"/><Relationship Id="rId3" Type="http://schemas.openxmlformats.org/officeDocument/2006/relationships/image" Target="../media/image174.emf"/><Relationship Id="rId2" Type="http://schemas.openxmlformats.org/officeDocument/2006/relationships/image" Target="../media/image173.emf"/><Relationship Id="rId1" Type="http://schemas.openxmlformats.org/officeDocument/2006/relationships/image" Target="../media/image172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image" Target="../media/image179.emf"/><Relationship Id="rId1" Type="http://schemas.openxmlformats.org/officeDocument/2006/relationships/image" Target="../media/image178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2" Type="http://schemas.openxmlformats.org/officeDocument/2006/relationships/image" Target="../media/image182.emf"/><Relationship Id="rId1" Type="http://schemas.openxmlformats.org/officeDocument/2006/relationships/image" Target="../media/image18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2" Type="http://schemas.openxmlformats.org/officeDocument/2006/relationships/image" Target="../media/image185.emf"/><Relationship Id="rId1" Type="http://schemas.openxmlformats.org/officeDocument/2006/relationships/image" Target="../media/image184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emf"/><Relationship Id="rId1" Type="http://schemas.openxmlformats.org/officeDocument/2006/relationships/image" Target="../media/image187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image" Target="../media/image190.emf"/><Relationship Id="rId1" Type="http://schemas.openxmlformats.org/officeDocument/2006/relationships/image" Target="../media/image189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2" Type="http://schemas.openxmlformats.org/officeDocument/2006/relationships/image" Target="../media/image193.emf"/><Relationship Id="rId1" Type="http://schemas.openxmlformats.org/officeDocument/2006/relationships/image" Target="../media/image192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2" Type="http://schemas.openxmlformats.org/officeDocument/2006/relationships/image" Target="../media/image196.emf"/><Relationship Id="rId1" Type="http://schemas.openxmlformats.org/officeDocument/2006/relationships/image" Target="../media/image195.emf"/></Relationships>
</file>

<file path=ppt/drawings/_rels/vmlDrawing35.vml.rels><?xml version="1.0" encoding="UTF-8" standalone="yes"?>
<Relationships xmlns="http://schemas.openxmlformats.org/package/2006/relationships"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4" Type="http://schemas.openxmlformats.org/officeDocument/2006/relationships/image" Target="../media/image20.emf"/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4" Type="http://schemas.openxmlformats.org/officeDocument/2006/relationships/image" Target="../media/image24.emf"/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5" Type="http://schemas.openxmlformats.org/officeDocument/2006/relationships/image" Target="../media/image29.wmf"/><Relationship Id="rId4" Type="http://schemas.openxmlformats.org/officeDocument/2006/relationships/image" Target="../media/image28.wmf"/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36.emf"/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60098" name="页眉占位符 26009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200" b="0" noProof="1" dirty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260099" name="日期占位符 260098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200" b="0" noProof="1"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7412" name="幻灯片图像占位符 260099"/>
          <p:cNvSpPr>
            <a:spLocks noRo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077" name="文本占位符 260100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0102" name="页脚占位符 260101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 b="0" noProof="1" dirty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260103" name="灯片编号占位符 260102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/>
            <a:fld id="{9A0DB2DC-4C9A-4742-B13C-FB6460FD3503}" type="slidenum">
              <a:rPr lang="zh-CN" altLang="en-US" sz="1200" b="0" strike="noStrike" noProof="1" dirty="0"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lang="zh-CN" altLang="en-US" sz="1200" b="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451585"/>
          <p:cNvGrpSpPr/>
          <p:nvPr/>
        </p:nvGrpSpPr>
        <p:grpSpPr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4099" name="任意多边形 451586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>
                <a:cxn ang="0">
                  <a:pos x="3203" y="1816"/>
                </a:cxn>
                <a:cxn ang="0">
                  <a:pos x="0" y="0"/>
                </a:cxn>
                <a:cxn ang="0">
                  <a:pos x="0" y="522"/>
                </a:cxn>
                <a:cxn ang="0">
                  <a:pos x="3047" y="1978"/>
                </a:cxn>
                <a:cxn ang="0">
                  <a:pos x="5758" y="3273"/>
                </a:cxn>
                <a:cxn ang="0">
                  <a:pos x="5758" y="3267"/>
                </a:cxn>
                <a:cxn ang="0">
                  <a:pos x="3203" y="1816"/>
                </a:cxn>
                <a:cxn ang="0">
                  <a:pos x="3203" y="1816"/>
                </a:cxn>
              </a:cxnLst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0" name="任意多边形 451587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>
                <a:cxn ang="0">
                  <a:pos x="3173" y="1714"/>
                </a:cxn>
                <a:cxn ang="0">
                  <a:pos x="432" y="0"/>
                </a:cxn>
                <a:cxn ang="0">
                  <a:pos x="0" y="0"/>
                </a:cxn>
                <a:cxn ang="0">
                  <a:pos x="3096" y="1786"/>
                </a:cxn>
                <a:cxn ang="0">
                  <a:pos x="5609" y="3243"/>
                </a:cxn>
                <a:cxn ang="0">
                  <a:pos x="5609" y="3237"/>
                </a:cxn>
                <a:cxn ang="0">
                  <a:pos x="3173" y="1714"/>
                </a:cxn>
                <a:cxn ang="0">
                  <a:pos x="3173" y="1714"/>
                </a:cxn>
              </a:cxnLst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1" name="任意多边形 451588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4038" y="191"/>
                </a:cxn>
                <a:cxn ang="0">
                  <a:pos x="4038" y="143"/>
                </a:cxn>
                <a:cxn ang="0">
                  <a:pos x="0" y="0"/>
                </a:cxn>
                <a:cxn ang="0">
                  <a:pos x="0" y="155"/>
                </a:cxn>
                <a:cxn ang="0">
                  <a:pos x="0" y="155"/>
                </a:cxn>
              </a:cxnLst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2" name="任意多边形 451589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>
                <a:cxn ang="0">
                  <a:pos x="1720" y="65"/>
                </a:cxn>
                <a:cxn ang="0">
                  <a:pos x="1720" y="59"/>
                </a:cxn>
                <a:cxn ang="0">
                  <a:pos x="0" y="0"/>
                </a:cxn>
                <a:cxn ang="0">
                  <a:pos x="0" y="47"/>
                </a:cxn>
                <a:cxn ang="0">
                  <a:pos x="1720" y="65"/>
                </a:cxn>
                <a:cxn ang="0">
                  <a:pos x="1720" y="65"/>
                </a:cxn>
              </a:cxnLst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3" name="任意多边形 451590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>
                <a:cxn ang="0">
                  <a:pos x="0" y="329"/>
                </a:cxn>
                <a:cxn ang="0">
                  <a:pos x="4784" y="77"/>
                </a:cxn>
                <a:cxn ang="0">
                  <a:pos x="4784" y="0"/>
                </a:cxn>
                <a:cxn ang="0">
                  <a:pos x="0" y="107"/>
                </a:cxn>
                <a:cxn ang="0">
                  <a:pos x="0" y="329"/>
                </a:cxn>
                <a:cxn ang="0">
                  <a:pos x="0" y="329"/>
                </a:cxn>
              </a:cxnLst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4" name="任意多边形 451591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>
                <a:cxn ang="0">
                  <a:pos x="974" y="48"/>
                </a:cxn>
                <a:cxn ang="0">
                  <a:pos x="974" y="0"/>
                </a:cxn>
                <a:cxn ang="0">
                  <a:pos x="0" y="24"/>
                </a:cxn>
                <a:cxn ang="0">
                  <a:pos x="0" y="101"/>
                </a:cxn>
                <a:cxn ang="0">
                  <a:pos x="974" y="48"/>
                </a:cxn>
                <a:cxn ang="0">
                  <a:pos x="974" y="48"/>
                </a:cxn>
              </a:cxnLst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5" name="任意多边形 451592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>
                <a:cxn ang="0">
                  <a:pos x="2139" y="0"/>
                </a:cxn>
                <a:cxn ang="0">
                  <a:pos x="0" y="156"/>
                </a:cxn>
                <a:cxn ang="0">
                  <a:pos x="0" y="198"/>
                </a:cxn>
                <a:cxn ang="0">
                  <a:pos x="2139" y="0"/>
                </a:cxn>
                <a:cxn ang="0">
                  <a:pos x="2139" y="0"/>
                </a:cxn>
              </a:cxnLst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6" name="任意多边形 451593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11" y="348"/>
                </a:cxn>
                <a:cxn ang="0">
                  <a:pos x="3619" y="42"/>
                </a:cxn>
                <a:cxn ang="0">
                  <a:pos x="3619" y="0"/>
                </a:cxn>
                <a:cxn ang="0">
                  <a:pos x="0" y="264"/>
                </a:cxn>
                <a:cxn ang="0">
                  <a:pos x="0" y="348"/>
                </a:cxn>
                <a:cxn ang="0">
                  <a:pos x="0" y="348"/>
                </a:cxn>
              </a:cxnLst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7" name="任意多边形 451594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>
                <a:cxn ang="0">
                  <a:pos x="2179" y="276"/>
                </a:cxn>
                <a:cxn ang="0">
                  <a:pos x="2514" y="204"/>
                </a:cxn>
                <a:cxn ang="0">
                  <a:pos x="2257" y="0"/>
                </a:cxn>
                <a:cxn ang="0">
                  <a:pos x="0" y="276"/>
                </a:cxn>
                <a:cxn ang="0">
                  <a:pos x="2179" y="276"/>
                </a:cxn>
                <a:cxn ang="0">
                  <a:pos x="2179" y="276"/>
                </a:cxn>
              </a:cxnLst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8" name="任意多边形 451595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>
                <a:cxn ang="0">
                  <a:pos x="1404" y="126"/>
                </a:cxn>
                <a:cxn ang="0">
                  <a:pos x="1404" y="0"/>
                </a:cxn>
                <a:cxn ang="0">
                  <a:pos x="0" y="174"/>
                </a:cxn>
                <a:cxn ang="0">
                  <a:pos x="257" y="378"/>
                </a:cxn>
                <a:cxn ang="0">
                  <a:pos x="1404" y="126"/>
                </a:cxn>
                <a:cxn ang="0">
                  <a:pos x="1404" y="126"/>
                </a:cxn>
              </a:cxnLst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9" name="任意多边形 451596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>
                <a:cxn ang="0">
                  <a:pos x="728" y="24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728" y="240"/>
                </a:cxn>
                <a:cxn ang="0">
                  <a:pos x="728" y="240"/>
                </a:cxn>
              </a:cxnLst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0" name="任意多边形 451597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5030" y="1671"/>
                </a:cxn>
                <a:cxn ang="0">
                  <a:pos x="5030" y="1665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0" y="72"/>
                </a:cxn>
              </a:cxnLst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1" name="任意多边形 451598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>
                <a:cxn ang="0">
                  <a:pos x="728" y="318"/>
                </a:cxn>
                <a:cxn ang="0">
                  <a:pos x="728" y="312"/>
                </a:cxn>
                <a:cxn ang="0">
                  <a:pos x="0" y="0"/>
                </a:cxn>
                <a:cxn ang="0">
                  <a:pos x="0" y="54"/>
                </a:cxn>
                <a:cxn ang="0">
                  <a:pos x="728" y="318"/>
                </a:cxn>
                <a:cxn ang="0">
                  <a:pos x="728" y="318"/>
                </a:cxn>
              </a:cxnLst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2" name="任意多边形 451599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>
                <a:cxn ang="0">
                  <a:pos x="0" y="396"/>
                </a:cxn>
                <a:cxn ang="0">
                  <a:pos x="5030" y="2187"/>
                </a:cxn>
                <a:cxn ang="0">
                  <a:pos x="5030" y="2133"/>
                </a:cxn>
                <a:cxn ang="0">
                  <a:pos x="0" y="0"/>
                </a:cxn>
                <a:cxn ang="0">
                  <a:pos x="0" y="396"/>
                </a:cxn>
                <a:cxn ang="0">
                  <a:pos x="0" y="396"/>
                </a:cxn>
              </a:cxnLst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3" name="任意多边形 451600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41" y="2725"/>
                </a:cxn>
                <a:cxn ang="0">
                  <a:pos x="3159" y="2702"/>
                </a:cxn>
                <a:cxn ang="0">
                  <a:pos x="102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4" name="任意多边形 451601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>
                <a:cxn ang="0">
                  <a:pos x="323" y="299"/>
                </a:cxn>
                <a:cxn ang="0">
                  <a:pos x="323" y="263"/>
                </a:cxn>
                <a:cxn ang="0">
                  <a:pos x="18" y="0"/>
                </a:cxn>
                <a:cxn ang="0">
                  <a:pos x="0" y="23"/>
                </a:cxn>
                <a:cxn ang="0">
                  <a:pos x="323" y="299"/>
                </a:cxn>
                <a:cxn ang="0">
                  <a:pos x="323" y="299"/>
                </a:cxn>
              </a:cxnLst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5" name="任意多边形 451602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>
                <a:cxn ang="0">
                  <a:pos x="281" y="335"/>
                </a:cxn>
                <a:cxn ang="0">
                  <a:pos x="281" y="173"/>
                </a:cxn>
                <a:cxn ang="0">
                  <a:pos x="96" y="0"/>
                </a:cxn>
                <a:cxn ang="0">
                  <a:pos x="0" y="90"/>
                </a:cxn>
                <a:cxn ang="0">
                  <a:pos x="281" y="335"/>
                </a:cxn>
                <a:cxn ang="0">
                  <a:pos x="281" y="335"/>
                </a:cxn>
              </a:cxnLst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6" name="任意多边形 451603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23" y="2678"/>
                </a:cxn>
                <a:cxn ang="0">
                  <a:pos x="3119" y="2588"/>
                </a:cxn>
                <a:cxn ang="0">
                  <a:pos x="383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7" name="任意多边形 451604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>
                <a:cxn ang="0">
                  <a:pos x="132" y="13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32" y="132"/>
                </a:cxn>
                <a:cxn ang="0">
                  <a:pos x="132" y="132"/>
                </a:cxn>
              </a:cxnLst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8" name="任意多边形 451605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14" y="2534"/>
                </a:cxn>
                <a:cxn ang="0">
                  <a:pos x="2514" y="2534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9" name="任意多边形 451606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86" y="2480"/>
                </a:cxn>
                <a:cxn ang="0">
                  <a:pos x="2198" y="2474"/>
                </a:cxn>
                <a:cxn ang="0">
                  <a:pos x="317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0" name="任意多边形 451607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>
                <a:cxn ang="0">
                  <a:pos x="84" y="96"/>
                </a:cxn>
                <a:cxn ang="0">
                  <a:pos x="84" y="90"/>
                </a:cxn>
                <a:cxn ang="0">
                  <a:pos x="12" y="0"/>
                </a:cxn>
                <a:cxn ang="0">
                  <a:pos x="0" y="6"/>
                </a:cxn>
                <a:cxn ang="0">
                  <a:pos x="84" y="96"/>
                </a:cxn>
                <a:cxn ang="0">
                  <a:pos x="84" y="96"/>
                </a:cxn>
              </a:cxnLst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1" name="任意多边形 451608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>
                <a:cxn ang="0">
                  <a:pos x="155" y="516"/>
                </a:cxn>
                <a:cxn ang="0">
                  <a:pos x="155" y="204"/>
                </a:cxn>
                <a:cxn ang="0">
                  <a:pos x="77" y="0"/>
                </a:cxn>
                <a:cxn ang="0">
                  <a:pos x="0" y="192"/>
                </a:cxn>
                <a:cxn ang="0">
                  <a:pos x="155" y="516"/>
                </a:cxn>
                <a:cxn ang="0">
                  <a:pos x="155" y="516"/>
                </a:cxn>
              </a:cxnLst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2" name="任意多边形 451609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6" y="1042"/>
                </a:cxn>
                <a:cxn ang="0">
                  <a:pos x="573" y="850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3" name="任意多边形 451610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0"/>
                </a:cxn>
                <a:cxn ang="0">
                  <a:pos x="287" y="796"/>
                </a:cxn>
                <a:cxn ang="0">
                  <a:pos x="341" y="652"/>
                </a:cxn>
                <a:cxn ang="0">
                  <a:pos x="144" y="0"/>
                </a:cxn>
                <a:cxn ang="0">
                  <a:pos x="144" y="0"/>
                </a:cxn>
              </a:cxnLst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4" name="任意多边形 451611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60" y="311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0" y="144"/>
                </a:cxn>
                <a:cxn ang="0">
                  <a:pos x="0" y="144"/>
                </a:cxn>
              </a:cxnLst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5" name="任意多边形 451612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>
                <a:cxn ang="0">
                  <a:pos x="0" y="371"/>
                </a:cxn>
                <a:cxn ang="0">
                  <a:pos x="5752" y="1864"/>
                </a:cxn>
                <a:cxn ang="0">
                  <a:pos x="5752" y="1834"/>
                </a:cxn>
                <a:cxn ang="0">
                  <a:pos x="0" y="0"/>
                </a:cxn>
                <a:cxn ang="0">
                  <a:pos x="0" y="371"/>
                </a:cxn>
                <a:cxn ang="0">
                  <a:pos x="0" y="371"/>
                </a:cxn>
              </a:cxnLst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6" name="任意多边形 451613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6" y="6"/>
                </a:cxn>
                <a:cxn ang="0">
                  <a:pos x="6" y="6"/>
                </a:cxn>
              </a:cxnLst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7" name="任意多边形 451614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>
                <a:cxn ang="0">
                  <a:pos x="0" y="366"/>
                </a:cxn>
                <a:cxn ang="0">
                  <a:pos x="5752" y="1337"/>
                </a:cxn>
                <a:cxn ang="0">
                  <a:pos x="5752" y="1331"/>
                </a:cxn>
                <a:cxn ang="0">
                  <a:pos x="0" y="0"/>
                </a:cxn>
                <a:cxn ang="0">
                  <a:pos x="0" y="366"/>
                </a:cxn>
                <a:cxn ang="0">
                  <a:pos x="0" y="366"/>
                </a:cxn>
              </a:cxnLst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8" name="任意多边形 451615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5752" y="414"/>
                </a:cxn>
                <a:cxn ang="0">
                  <a:pos x="5752" y="402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0" y="48"/>
                </a:cxn>
              </a:cxnLst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9" name="任意多边形 451616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57" y="3177"/>
                </a:cxn>
                <a:cxn ang="0">
                  <a:pos x="4457" y="3153"/>
                </a:cxn>
                <a:cxn ang="0">
                  <a:pos x="125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0" name="任意多边形 451617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33" y="2614"/>
                </a:cxn>
                <a:cxn ang="0">
                  <a:pos x="2433" y="2608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1" name="任意多边形 451618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>
                <a:cxn ang="0">
                  <a:pos x="486" y="0"/>
                </a:cxn>
                <a:cxn ang="0">
                  <a:pos x="0" y="0"/>
                </a:cxn>
                <a:cxn ang="0">
                  <a:pos x="1804" y="2464"/>
                </a:cxn>
                <a:cxn ang="0">
                  <a:pos x="1804" y="2248"/>
                </a:cxn>
                <a:cxn ang="0">
                  <a:pos x="1798" y="2248"/>
                </a:cxn>
                <a:cxn ang="0">
                  <a:pos x="486" y="0"/>
                </a:cxn>
                <a:cxn ang="0">
                  <a:pos x="486" y="0"/>
                </a:cxn>
              </a:cxnLst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2" name="任意多边形 451619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5" y="2074"/>
                </a:cxn>
                <a:cxn ang="0">
                  <a:pos x="1235" y="203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3" name="任意多边形 451620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60" y="1936"/>
                </a:cxn>
                <a:cxn ang="0">
                  <a:pos x="1060" y="1930"/>
                </a:cxn>
                <a:cxn ang="0">
                  <a:pos x="54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4" name="任意多边形 451621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>
                <a:cxn ang="0">
                  <a:pos x="773" y="1433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773" y="1487"/>
                </a:cxn>
                <a:cxn ang="0">
                  <a:pos x="773" y="1433"/>
                </a:cxn>
                <a:cxn ang="0">
                  <a:pos x="773" y="1433"/>
                </a:cxn>
              </a:cxnLst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135" name="组合 451622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136" name="任意多边形 451623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66"/>
                  </a:cxn>
                  <a:cxn ang="0">
                    <a:pos x="3646" y="1313"/>
                  </a:cxn>
                  <a:cxn ang="0">
                    <a:pos x="3658" y="1235"/>
                  </a:cxn>
                  <a:cxn ang="0">
                    <a:pos x="3670" y="1163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7" name="任意多边形 451624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>
                  <a:cxn ang="0">
                    <a:pos x="2112" y="665"/>
                  </a:cxn>
                  <a:cxn ang="0">
                    <a:pos x="24" y="0"/>
                  </a:cxn>
                  <a:cxn ang="0">
                    <a:pos x="12" y="72"/>
                  </a:cxn>
                  <a:cxn ang="0">
                    <a:pos x="0" y="150"/>
                  </a:cxn>
                  <a:cxn ang="0">
                    <a:pos x="2112" y="695"/>
                  </a:cxn>
                  <a:cxn ang="0">
                    <a:pos x="2112" y="665"/>
                  </a:cxn>
                  <a:cxn ang="0">
                    <a:pos x="2112" y="665"/>
                  </a:cxn>
                </a:cxnLst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pic>
        <p:nvPicPr>
          <p:cNvPr id="4138" name="图片 451630" descr="图片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88913"/>
            <a:ext cx="8135938" cy="360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39" name="矩形 451631"/>
          <p:cNvSpPr>
            <a:spLocks noTextEdit="1"/>
          </p:cNvSpPr>
          <p:nvPr/>
        </p:nvSpPr>
        <p:spPr>
          <a:xfrm>
            <a:off x="1331913" y="44450"/>
            <a:ext cx="628650" cy="314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p>
            <a:pPr algn="ctr"/>
            <a:r>
              <a:rPr lang="zh-CN" altLang="en-US" sz="2400" b="1" spc="480">
                <a:gradFill rotWithShape="1">
                  <a:gsLst>
                    <a:gs pos="0">
                      <a:srgbClr val="AAAAAA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effectLst>
                  <a:outerShdw dist="45791" dir="3378595" algn="ctr" rotWithShape="0">
                    <a:srgbClr val="4D4D4D">
                      <a:alpha val="79999"/>
                    </a:srgbClr>
                  </a:outerShdw>
                </a:effectLst>
                <a:latin typeface="华文行楷" panose="02010800040101010101" charset="-122"/>
                <a:ea typeface="华文行楷" panose="02010800040101010101" charset="-122"/>
              </a:rPr>
              <a:t>电路</a:t>
            </a:r>
            <a:endParaRPr lang="zh-CN" altLang="en-US" sz="2400" b="1" spc="480">
              <a:gradFill rotWithShape="1">
                <a:gsLst>
                  <a:gs pos="0">
                    <a:srgbClr val="AAAAAA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effectLst>
                <a:outerShdw dist="45791" dir="3378595" algn="ctr" rotWithShape="0">
                  <a:srgbClr val="4D4D4D">
                    <a:alpha val="79999"/>
                  </a:srgbClr>
                </a:outerShdw>
              </a:effectLst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451626" name="标题 451625"/>
          <p:cNvSpPr>
            <a:spLocks noGrp="1"/>
          </p:cNvSpPr>
          <p:nvPr>
            <p:ph type="ctrTitle" sz="quarter"/>
          </p:nvPr>
        </p:nvSpPr>
        <p:spPr>
          <a:xfrm>
            <a:off x="457200" y="1600200"/>
            <a:ext cx="8229600" cy="1828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451627" name="副标题 451626"/>
          <p:cNvSpPr>
            <a:spLocks noGrp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4" name="日期占位符 451627"/>
          <p:cNvSpPr>
            <a:spLocks noGrp="1"/>
          </p:cNvSpPr>
          <p:nvPr>
            <p:ph type="dt" sz="quarter" idx="2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 b="0" dirty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">
              <a:rPr kumimoji="0" lang="zh-CN" altLang="en-US" sz="1200" b="0" i="0" u="none" strike="noStrike" kern="1200" cap="none" spc="0" normalizeH="0" baseline="0" noProof="1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页脚占位符 451628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 b="0" dirty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灯片编号占位符 451629"/>
          <p:cNvSpPr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b" anchorCtr="0" compatLnSpc="1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52930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28650" y="1825625"/>
            <a:ext cx="3886200" cy="209867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8650" y="4076700"/>
            <a:ext cx="3886200" cy="21002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9B914D2-490D-46F0-A15E-B1AEAE6BC74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9B914D2-490D-46F0-A15E-B1AEAE6BC74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9B914D2-490D-46F0-A15E-B1AEAE6BC74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9B914D2-490D-46F0-A15E-B1AEAE6BC74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9B914D2-490D-46F0-A15E-B1AEAE6BC74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9B914D2-490D-46F0-A15E-B1AEAE6BC74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9B914D2-490D-46F0-A15E-B1AEAE6BC74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9B914D2-490D-46F0-A15E-B1AEAE6BC74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9B914D2-490D-46F0-A15E-B1AEAE6BC74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9B914D2-490D-46F0-A15E-B1AEAE6BC74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9B914D2-490D-46F0-A15E-B1AEAE6BC74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451585"/>
          <p:cNvGrpSpPr/>
          <p:nvPr/>
        </p:nvGrpSpPr>
        <p:grpSpPr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4099" name="任意多边形 451586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>
                <a:cxn ang="0">
                  <a:pos x="3203" y="1816"/>
                </a:cxn>
                <a:cxn ang="0">
                  <a:pos x="0" y="0"/>
                </a:cxn>
                <a:cxn ang="0">
                  <a:pos x="0" y="522"/>
                </a:cxn>
                <a:cxn ang="0">
                  <a:pos x="3047" y="1978"/>
                </a:cxn>
                <a:cxn ang="0">
                  <a:pos x="5758" y="3273"/>
                </a:cxn>
                <a:cxn ang="0">
                  <a:pos x="5758" y="3267"/>
                </a:cxn>
                <a:cxn ang="0">
                  <a:pos x="3203" y="1816"/>
                </a:cxn>
                <a:cxn ang="0">
                  <a:pos x="3203" y="1816"/>
                </a:cxn>
              </a:cxnLst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0" name="任意多边形 451587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>
                <a:cxn ang="0">
                  <a:pos x="3173" y="1714"/>
                </a:cxn>
                <a:cxn ang="0">
                  <a:pos x="432" y="0"/>
                </a:cxn>
                <a:cxn ang="0">
                  <a:pos x="0" y="0"/>
                </a:cxn>
                <a:cxn ang="0">
                  <a:pos x="3096" y="1786"/>
                </a:cxn>
                <a:cxn ang="0">
                  <a:pos x="5609" y="3243"/>
                </a:cxn>
                <a:cxn ang="0">
                  <a:pos x="5609" y="3237"/>
                </a:cxn>
                <a:cxn ang="0">
                  <a:pos x="3173" y="1714"/>
                </a:cxn>
                <a:cxn ang="0">
                  <a:pos x="3173" y="1714"/>
                </a:cxn>
              </a:cxnLst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1" name="任意多边形 451588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4038" y="191"/>
                </a:cxn>
                <a:cxn ang="0">
                  <a:pos x="4038" y="143"/>
                </a:cxn>
                <a:cxn ang="0">
                  <a:pos x="0" y="0"/>
                </a:cxn>
                <a:cxn ang="0">
                  <a:pos x="0" y="155"/>
                </a:cxn>
                <a:cxn ang="0">
                  <a:pos x="0" y="155"/>
                </a:cxn>
              </a:cxnLst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2" name="任意多边形 451589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>
                <a:cxn ang="0">
                  <a:pos x="1720" y="65"/>
                </a:cxn>
                <a:cxn ang="0">
                  <a:pos x="1720" y="59"/>
                </a:cxn>
                <a:cxn ang="0">
                  <a:pos x="0" y="0"/>
                </a:cxn>
                <a:cxn ang="0">
                  <a:pos x="0" y="47"/>
                </a:cxn>
                <a:cxn ang="0">
                  <a:pos x="1720" y="65"/>
                </a:cxn>
                <a:cxn ang="0">
                  <a:pos x="1720" y="65"/>
                </a:cxn>
              </a:cxnLst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3" name="任意多边形 451590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>
                <a:cxn ang="0">
                  <a:pos x="0" y="329"/>
                </a:cxn>
                <a:cxn ang="0">
                  <a:pos x="4784" y="77"/>
                </a:cxn>
                <a:cxn ang="0">
                  <a:pos x="4784" y="0"/>
                </a:cxn>
                <a:cxn ang="0">
                  <a:pos x="0" y="107"/>
                </a:cxn>
                <a:cxn ang="0">
                  <a:pos x="0" y="329"/>
                </a:cxn>
                <a:cxn ang="0">
                  <a:pos x="0" y="329"/>
                </a:cxn>
              </a:cxnLst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4" name="任意多边形 451591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>
                <a:cxn ang="0">
                  <a:pos x="974" y="48"/>
                </a:cxn>
                <a:cxn ang="0">
                  <a:pos x="974" y="0"/>
                </a:cxn>
                <a:cxn ang="0">
                  <a:pos x="0" y="24"/>
                </a:cxn>
                <a:cxn ang="0">
                  <a:pos x="0" y="101"/>
                </a:cxn>
                <a:cxn ang="0">
                  <a:pos x="974" y="48"/>
                </a:cxn>
                <a:cxn ang="0">
                  <a:pos x="974" y="48"/>
                </a:cxn>
              </a:cxnLst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5" name="任意多边形 451592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>
                <a:cxn ang="0">
                  <a:pos x="2139" y="0"/>
                </a:cxn>
                <a:cxn ang="0">
                  <a:pos x="0" y="156"/>
                </a:cxn>
                <a:cxn ang="0">
                  <a:pos x="0" y="198"/>
                </a:cxn>
                <a:cxn ang="0">
                  <a:pos x="2139" y="0"/>
                </a:cxn>
                <a:cxn ang="0">
                  <a:pos x="2139" y="0"/>
                </a:cxn>
              </a:cxnLst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6" name="任意多边形 451593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11" y="348"/>
                </a:cxn>
                <a:cxn ang="0">
                  <a:pos x="3619" y="42"/>
                </a:cxn>
                <a:cxn ang="0">
                  <a:pos x="3619" y="0"/>
                </a:cxn>
                <a:cxn ang="0">
                  <a:pos x="0" y="264"/>
                </a:cxn>
                <a:cxn ang="0">
                  <a:pos x="0" y="348"/>
                </a:cxn>
                <a:cxn ang="0">
                  <a:pos x="0" y="348"/>
                </a:cxn>
              </a:cxnLst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7" name="任意多边形 451594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>
                <a:cxn ang="0">
                  <a:pos x="2179" y="276"/>
                </a:cxn>
                <a:cxn ang="0">
                  <a:pos x="2514" y="204"/>
                </a:cxn>
                <a:cxn ang="0">
                  <a:pos x="2257" y="0"/>
                </a:cxn>
                <a:cxn ang="0">
                  <a:pos x="0" y="276"/>
                </a:cxn>
                <a:cxn ang="0">
                  <a:pos x="2179" y="276"/>
                </a:cxn>
                <a:cxn ang="0">
                  <a:pos x="2179" y="276"/>
                </a:cxn>
              </a:cxnLst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8" name="任意多边形 451595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>
                <a:cxn ang="0">
                  <a:pos x="1404" y="126"/>
                </a:cxn>
                <a:cxn ang="0">
                  <a:pos x="1404" y="0"/>
                </a:cxn>
                <a:cxn ang="0">
                  <a:pos x="0" y="174"/>
                </a:cxn>
                <a:cxn ang="0">
                  <a:pos x="257" y="378"/>
                </a:cxn>
                <a:cxn ang="0">
                  <a:pos x="1404" y="126"/>
                </a:cxn>
                <a:cxn ang="0">
                  <a:pos x="1404" y="126"/>
                </a:cxn>
              </a:cxnLst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9" name="任意多边形 451596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>
                <a:cxn ang="0">
                  <a:pos x="728" y="24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728" y="240"/>
                </a:cxn>
                <a:cxn ang="0">
                  <a:pos x="728" y="240"/>
                </a:cxn>
              </a:cxnLst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0" name="任意多边形 451597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5030" y="1671"/>
                </a:cxn>
                <a:cxn ang="0">
                  <a:pos x="5030" y="1665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0" y="72"/>
                </a:cxn>
              </a:cxnLst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1" name="任意多边形 451598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>
                <a:cxn ang="0">
                  <a:pos x="728" y="318"/>
                </a:cxn>
                <a:cxn ang="0">
                  <a:pos x="728" y="312"/>
                </a:cxn>
                <a:cxn ang="0">
                  <a:pos x="0" y="0"/>
                </a:cxn>
                <a:cxn ang="0">
                  <a:pos x="0" y="54"/>
                </a:cxn>
                <a:cxn ang="0">
                  <a:pos x="728" y="318"/>
                </a:cxn>
                <a:cxn ang="0">
                  <a:pos x="728" y="318"/>
                </a:cxn>
              </a:cxnLst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2" name="任意多边形 451599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>
                <a:cxn ang="0">
                  <a:pos x="0" y="396"/>
                </a:cxn>
                <a:cxn ang="0">
                  <a:pos x="5030" y="2187"/>
                </a:cxn>
                <a:cxn ang="0">
                  <a:pos x="5030" y="2133"/>
                </a:cxn>
                <a:cxn ang="0">
                  <a:pos x="0" y="0"/>
                </a:cxn>
                <a:cxn ang="0">
                  <a:pos x="0" y="396"/>
                </a:cxn>
                <a:cxn ang="0">
                  <a:pos x="0" y="396"/>
                </a:cxn>
              </a:cxnLst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3" name="任意多边形 451600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41" y="2725"/>
                </a:cxn>
                <a:cxn ang="0">
                  <a:pos x="3159" y="2702"/>
                </a:cxn>
                <a:cxn ang="0">
                  <a:pos x="102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4" name="任意多边形 451601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>
                <a:cxn ang="0">
                  <a:pos x="323" y="299"/>
                </a:cxn>
                <a:cxn ang="0">
                  <a:pos x="323" y="263"/>
                </a:cxn>
                <a:cxn ang="0">
                  <a:pos x="18" y="0"/>
                </a:cxn>
                <a:cxn ang="0">
                  <a:pos x="0" y="23"/>
                </a:cxn>
                <a:cxn ang="0">
                  <a:pos x="323" y="299"/>
                </a:cxn>
                <a:cxn ang="0">
                  <a:pos x="323" y="299"/>
                </a:cxn>
              </a:cxnLst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5" name="任意多边形 451602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>
                <a:cxn ang="0">
                  <a:pos x="281" y="335"/>
                </a:cxn>
                <a:cxn ang="0">
                  <a:pos x="281" y="173"/>
                </a:cxn>
                <a:cxn ang="0">
                  <a:pos x="96" y="0"/>
                </a:cxn>
                <a:cxn ang="0">
                  <a:pos x="0" y="90"/>
                </a:cxn>
                <a:cxn ang="0">
                  <a:pos x="281" y="335"/>
                </a:cxn>
                <a:cxn ang="0">
                  <a:pos x="281" y="335"/>
                </a:cxn>
              </a:cxnLst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6" name="任意多边形 451603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23" y="2678"/>
                </a:cxn>
                <a:cxn ang="0">
                  <a:pos x="3119" y="2588"/>
                </a:cxn>
                <a:cxn ang="0">
                  <a:pos x="383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7" name="任意多边形 451604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>
                <a:cxn ang="0">
                  <a:pos x="132" y="13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32" y="132"/>
                </a:cxn>
                <a:cxn ang="0">
                  <a:pos x="132" y="132"/>
                </a:cxn>
              </a:cxnLst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8" name="任意多边形 451605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14" y="2534"/>
                </a:cxn>
                <a:cxn ang="0">
                  <a:pos x="2514" y="2534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9" name="任意多边形 451606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86" y="2480"/>
                </a:cxn>
                <a:cxn ang="0">
                  <a:pos x="2198" y="2474"/>
                </a:cxn>
                <a:cxn ang="0">
                  <a:pos x="317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0" name="任意多边形 451607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>
                <a:cxn ang="0">
                  <a:pos x="84" y="96"/>
                </a:cxn>
                <a:cxn ang="0">
                  <a:pos x="84" y="90"/>
                </a:cxn>
                <a:cxn ang="0">
                  <a:pos x="12" y="0"/>
                </a:cxn>
                <a:cxn ang="0">
                  <a:pos x="0" y="6"/>
                </a:cxn>
                <a:cxn ang="0">
                  <a:pos x="84" y="96"/>
                </a:cxn>
                <a:cxn ang="0">
                  <a:pos x="84" y="96"/>
                </a:cxn>
              </a:cxnLst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1" name="任意多边形 451608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>
                <a:cxn ang="0">
                  <a:pos x="155" y="516"/>
                </a:cxn>
                <a:cxn ang="0">
                  <a:pos x="155" y="204"/>
                </a:cxn>
                <a:cxn ang="0">
                  <a:pos x="77" y="0"/>
                </a:cxn>
                <a:cxn ang="0">
                  <a:pos x="0" y="192"/>
                </a:cxn>
                <a:cxn ang="0">
                  <a:pos x="155" y="516"/>
                </a:cxn>
                <a:cxn ang="0">
                  <a:pos x="155" y="516"/>
                </a:cxn>
              </a:cxnLst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2" name="任意多边形 451609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6" y="1042"/>
                </a:cxn>
                <a:cxn ang="0">
                  <a:pos x="573" y="850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3" name="任意多边形 451610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0"/>
                </a:cxn>
                <a:cxn ang="0">
                  <a:pos x="287" y="796"/>
                </a:cxn>
                <a:cxn ang="0">
                  <a:pos x="341" y="652"/>
                </a:cxn>
                <a:cxn ang="0">
                  <a:pos x="144" y="0"/>
                </a:cxn>
                <a:cxn ang="0">
                  <a:pos x="144" y="0"/>
                </a:cxn>
              </a:cxnLst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4" name="任意多边形 451611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60" y="311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0" y="144"/>
                </a:cxn>
                <a:cxn ang="0">
                  <a:pos x="0" y="144"/>
                </a:cxn>
              </a:cxnLst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5" name="任意多边形 451612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>
                <a:cxn ang="0">
                  <a:pos x="0" y="371"/>
                </a:cxn>
                <a:cxn ang="0">
                  <a:pos x="5752" y="1864"/>
                </a:cxn>
                <a:cxn ang="0">
                  <a:pos x="5752" y="1834"/>
                </a:cxn>
                <a:cxn ang="0">
                  <a:pos x="0" y="0"/>
                </a:cxn>
                <a:cxn ang="0">
                  <a:pos x="0" y="371"/>
                </a:cxn>
                <a:cxn ang="0">
                  <a:pos x="0" y="371"/>
                </a:cxn>
              </a:cxnLst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6" name="任意多边形 451613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6" y="6"/>
                </a:cxn>
                <a:cxn ang="0">
                  <a:pos x="6" y="6"/>
                </a:cxn>
              </a:cxnLst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7" name="任意多边形 451614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>
                <a:cxn ang="0">
                  <a:pos x="0" y="366"/>
                </a:cxn>
                <a:cxn ang="0">
                  <a:pos x="5752" y="1337"/>
                </a:cxn>
                <a:cxn ang="0">
                  <a:pos x="5752" y="1331"/>
                </a:cxn>
                <a:cxn ang="0">
                  <a:pos x="0" y="0"/>
                </a:cxn>
                <a:cxn ang="0">
                  <a:pos x="0" y="366"/>
                </a:cxn>
                <a:cxn ang="0">
                  <a:pos x="0" y="366"/>
                </a:cxn>
              </a:cxnLst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8" name="任意多边形 451615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5752" y="414"/>
                </a:cxn>
                <a:cxn ang="0">
                  <a:pos x="5752" y="402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0" y="48"/>
                </a:cxn>
              </a:cxnLst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9" name="任意多边形 451616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57" y="3177"/>
                </a:cxn>
                <a:cxn ang="0">
                  <a:pos x="4457" y="3153"/>
                </a:cxn>
                <a:cxn ang="0">
                  <a:pos x="125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0" name="任意多边形 451617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33" y="2614"/>
                </a:cxn>
                <a:cxn ang="0">
                  <a:pos x="2433" y="2608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1" name="任意多边形 451618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>
                <a:cxn ang="0">
                  <a:pos x="486" y="0"/>
                </a:cxn>
                <a:cxn ang="0">
                  <a:pos x="0" y="0"/>
                </a:cxn>
                <a:cxn ang="0">
                  <a:pos x="1804" y="2464"/>
                </a:cxn>
                <a:cxn ang="0">
                  <a:pos x="1804" y="2248"/>
                </a:cxn>
                <a:cxn ang="0">
                  <a:pos x="1798" y="2248"/>
                </a:cxn>
                <a:cxn ang="0">
                  <a:pos x="486" y="0"/>
                </a:cxn>
                <a:cxn ang="0">
                  <a:pos x="486" y="0"/>
                </a:cxn>
              </a:cxnLst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2" name="任意多边形 451619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5" y="2074"/>
                </a:cxn>
                <a:cxn ang="0">
                  <a:pos x="1235" y="203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3" name="任意多边形 451620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60" y="1936"/>
                </a:cxn>
                <a:cxn ang="0">
                  <a:pos x="1060" y="1930"/>
                </a:cxn>
                <a:cxn ang="0">
                  <a:pos x="54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4" name="任意多边形 451621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>
                <a:cxn ang="0">
                  <a:pos x="773" y="1433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773" y="1487"/>
                </a:cxn>
                <a:cxn ang="0">
                  <a:pos x="773" y="1433"/>
                </a:cxn>
                <a:cxn ang="0">
                  <a:pos x="773" y="1433"/>
                </a:cxn>
              </a:cxnLst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135" name="组合 451622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136" name="任意多边形 451623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66"/>
                  </a:cxn>
                  <a:cxn ang="0">
                    <a:pos x="3646" y="1313"/>
                  </a:cxn>
                  <a:cxn ang="0">
                    <a:pos x="3658" y="1235"/>
                  </a:cxn>
                  <a:cxn ang="0">
                    <a:pos x="3670" y="1163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7" name="任意多边形 451624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>
                  <a:cxn ang="0">
                    <a:pos x="2112" y="665"/>
                  </a:cxn>
                  <a:cxn ang="0">
                    <a:pos x="24" y="0"/>
                  </a:cxn>
                  <a:cxn ang="0">
                    <a:pos x="12" y="72"/>
                  </a:cxn>
                  <a:cxn ang="0">
                    <a:pos x="0" y="150"/>
                  </a:cxn>
                  <a:cxn ang="0">
                    <a:pos x="2112" y="695"/>
                  </a:cxn>
                  <a:cxn ang="0">
                    <a:pos x="2112" y="665"/>
                  </a:cxn>
                  <a:cxn ang="0">
                    <a:pos x="2112" y="665"/>
                  </a:cxn>
                </a:cxnLst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pic>
        <p:nvPicPr>
          <p:cNvPr id="4138" name="图片 451630" descr="图片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88913"/>
            <a:ext cx="8135938" cy="360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39" name="矩形 451631"/>
          <p:cNvSpPr>
            <a:spLocks noTextEdit="1"/>
          </p:cNvSpPr>
          <p:nvPr/>
        </p:nvSpPr>
        <p:spPr>
          <a:xfrm>
            <a:off x="1331913" y="44450"/>
            <a:ext cx="628650" cy="314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p>
            <a:pPr algn="ctr"/>
            <a:r>
              <a:rPr lang="zh-CN" altLang="en-US" sz="2400" b="1" spc="480">
                <a:gradFill rotWithShape="1">
                  <a:gsLst>
                    <a:gs pos="0">
                      <a:srgbClr val="AAAAAA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effectLst>
                  <a:outerShdw dist="45791" dir="3378595" algn="ctr" rotWithShape="0">
                    <a:srgbClr val="4D4D4D">
                      <a:alpha val="79999"/>
                    </a:srgbClr>
                  </a:outerShdw>
                </a:effectLst>
                <a:latin typeface="华文行楷" panose="02010800040101010101" charset="-122"/>
                <a:ea typeface="华文行楷" panose="02010800040101010101" charset="-122"/>
              </a:rPr>
              <a:t>电路</a:t>
            </a:r>
            <a:endParaRPr lang="zh-CN" altLang="en-US" sz="2400" b="1" spc="480">
              <a:gradFill rotWithShape="1">
                <a:gsLst>
                  <a:gs pos="0">
                    <a:srgbClr val="AAAAAA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effectLst>
                <a:outerShdw dist="45791" dir="3378595" algn="ctr" rotWithShape="0">
                  <a:srgbClr val="4D4D4D">
                    <a:alpha val="79999"/>
                  </a:srgbClr>
                </a:outerShdw>
              </a:effectLst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451626" name="标题 451625"/>
          <p:cNvSpPr>
            <a:spLocks noGrp="1"/>
          </p:cNvSpPr>
          <p:nvPr>
            <p:ph type="ctrTitle" sz="quarter"/>
          </p:nvPr>
        </p:nvSpPr>
        <p:spPr>
          <a:xfrm>
            <a:off x="457200" y="1600200"/>
            <a:ext cx="8229600" cy="1828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451627" name="副标题 451626"/>
          <p:cNvSpPr>
            <a:spLocks noGrp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4" name="日期占位符 451627"/>
          <p:cNvSpPr>
            <a:spLocks noGrp="1"/>
          </p:cNvSpPr>
          <p:nvPr>
            <p:ph type="dt" sz="quarter" idx="2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 b="0" dirty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">
              <a:rPr kumimoji="0" lang="zh-CN" altLang="en-US" sz="1200" b="0" i="0" u="none" strike="noStrike" kern="1200" cap="none" spc="0" normalizeH="0" baseline="0" noProof="1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页脚占位符 451628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 b="0" dirty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灯片编号占位符 451629"/>
          <p:cNvSpPr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b" anchorCtr="0" compatLnSpc="1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3072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3072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52930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28650" y="1825625"/>
            <a:ext cx="3886200" cy="209867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8650" y="4076700"/>
            <a:ext cx="3886200" cy="21002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3072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3072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image" Target="../media/image2.png"/><Relationship Id="rId16" Type="http://schemas.openxmlformats.org/officeDocument/2006/relationships/image" Target="../media/image1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0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image" Target="../media/image2.png"/><Relationship Id="rId16" Type="http://schemas.openxmlformats.org/officeDocument/2006/relationships/image" Target="../media/image1.png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450561"/>
          <p:cNvGrpSpPr/>
          <p:nvPr/>
        </p:nvGrpSpPr>
        <p:grpSpPr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1027" name="任意多边形 450562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>
                <a:cxn ang="0">
                  <a:pos x="3203" y="1816"/>
                </a:cxn>
                <a:cxn ang="0">
                  <a:pos x="0" y="0"/>
                </a:cxn>
                <a:cxn ang="0">
                  <a:pos x="0" y="522"/>
                </a:cxn>
                <a:cxn ang="0">
                  <a:pos x="3047" y="1978"/>
                </a:cxn>
                <a:cxn ang="0">
                  <a:pos x="5758" y="3273"/>
                </a:cxn>
                <a:cxn ang="0">
                  <a:pos x="5758" y="3267"/>
                </a:cxn>
                <a:cxn ang="0">
                  <a:pos x="3203" y="1816"/>
                </a:cxn>
                <a:cxn ang="0">
                  <a:pos x="3203" y="1816"/>
                </a:cxn>
              </a:cxnLst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8" name="任意多边形 450563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>
                <a:cxn ang="0">
                  <a:pos x="3173" y="1714"/>
                </a:cxn>
                <a:cxn ang="0">
                  <a:pos x="432" y="0"/>
                </a:cxn>
                <a:cxn ang="0">
                  <a:pos x="0" y="0"/>
                </a:cxn>
                <a:cxn ang="0">
                  <a:pos x="3096" y="1786"/>
                </a:cxn>
                <a:cxn ang="0">
                  <a:pos x="5609" y="3243"/>
                </a:cxn>
                <a:cxn ang="0">
                  <a:pos x="5609" y="3237"/>
                </a:cxn>
                <a:cxn ang="0">
                  <a:pos x="3173" y="1714"/>
                </a:cxn>
                <a:cxn ang="0">
                  <a:pos x="3173" y="1714"/>
                </a:cxn>
              </a:cxnLst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9" name="任意多边形 450564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4038" y="191"/>
                </a:cxn>
                <a:cxn ang="0">
                  <a:pos x="4038" y="143"/>
                </a:cxn>
                <a:cxn ang="0">
                  <a:pos x="0" y="0"/>
                </a:cxn>
                <a:cxn ang="0">
                  <a:pos x="0" y="155"/>
                </a:cxn>
                <a:cxn ang="0">
                  <a:pos x="0" y="155"/>
                </a:cxn>
              </a:cxnLst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" name="任意多边形 450565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>
                <a:cxn ang="0">
                  <a:pos x="1720" y="65"/>
                </a:cxn>
                <a:cxn ang="0">
                  <a:pos x="1720" y="59"/>
                </a:cxn>
                <a:cxn ang="0">
                  <a:pos x="0" y="0"/>
                </a:cxn>
                <a:cxn ang="0">
                  <a:pos x="0" y="47"/>
                </a:cxn>
                <a:cxn ang="0">
                  <a:pos x="1720" y="65"/>
                </a:cxn>
                <a:cxn ang="0">
                  <a:pos x="1720" y="65"/>
                </a:cxn>
              </a:cxnLst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" name="任意多边形 450566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>
                <a:cxn ang="0">
                  <a:pos x="0" y="329"/>
                </a:cxn>
                <a:cxn ang="0">
                  <a:pos x="4784" y="77"/>
                </a:cxn>
                <a:cxn ang="0">
                  <a:pos x="4784" y="0"/>
                </a:cxn>
                <a:cxn ang="0">
                  <a:pos x="0" y="107"/>
                </a:cxn>
                <a:cxn ang="0">
                  <a:pos x="0" y="329"/>
                </a:cxn>
                <a:cxn ang="0">
                  <a:pos x="0" y="329"/>
                </a:cxn>
              </a:cxnLst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2" name="任意多边形 450567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>
                <a:cxn ang="0">
                  <a:pos x="974" y="48"/>
                </a:cxn>
                <a:cxn ang="0">
                  <a:pos x="974" y="0"/>
                </a:cxn>
                <a:cxn ang="0">
                  <a:pos x="0" y="24"/>
                </a:cxn>
                <a:cxn ang="0">
                  <a:pos x="0" y="101"/>
                </a:cxn>
                <a:cxn ang="0">
                  <a:pos x="974" y="48"/>
                </a:cxn>
                <a:cxn ang="0">
                  <a:pos x="974" y="48"/>
                </a:cxn>
              </a:cxnLst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3" name="任意多边形 450568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>
                <a:cxn ang="0">
                  <a:pos x="2139" y="0"/>
                </a:cxn>
                <a:cxn ang="0">
                  <a:pos x="0" y="156"/>
                </a:cxn>
                <a:cxn ang="0">
                  <a:pos x="0" y="198"/>
                </a:cxn>
                <a:cxn ang="0">
                  <a:pos x="2139" y="0"/>
                </a:cxn>
                <a:cxn ang="0">
                  <a:pos x="2139" y="0"/>
                </a:cxn>
              </a:cxnLst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" name="任意多边形 450569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11" y="348"/>
                </a:cxn>
                <a:cxn ang="0">
                  <a:pos x="3619" y="42"/>
                </a:cxn>
                <a:cxn ang="0">
                  <a:pos x="3619" y="0"/>
                </a:cxn>
                <a:cxn ang="0">
                  <a:pos x="0" y="264"/>
                </a:cxn>
                <a:cxn ang="0">
                  <a:pos x="0" y="348"/>
                </a:cxn>
                <a:cxn ang="0">
                  <a:pos x="0" y="348"/>
                </a:cxn>
              </a:cxnLst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" name="任意多边形 450570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>
                <a:cxn ang="0">
                  <a:pos x="2179" y="276"/>
                </a:cxn>
                <a:cxn ang="0">
                  <a:pos x="2514" y="204"/>
                </a:cxn>
                <a:cxn ang="0">
                  <a:pos x="2257" y="0"/>
                </a:cxn>
                <a:cxn ang="0">
                  <a:pos x="0" y="276"/>
                </a:cxn>
                <a:cxn ang="0">
                  <a:pos x="2179" y="276"/>
                </a:cxn>
                <a:cxn ang="0">
                  <a:pos x="2179" y="276"/>
                </a:cxn>
              </a:cxnLst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" name="任意多边形 450571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>
                <a:cxn ang="0">
                  <a:pos x="1404" y="126"/>
                </a:cxn>
                <a:cxn ang="0">
                  <a:pos x="1404" y="0"/>
                </a:cxn>
                <a:cxn ang="0">
                  <a:pos x="0" y="174"/>
                </a:cxn>
                <a:cxn ang="0">
                  <a:pos x="257" y="378"/>
                </a:cxn>
                <a:cxn ang="0">
                  <a:pos x="1404" y="126"/>
                </a:cxn>
                <a:cxn ang="0">
                  <a:pos x="1404" y="126"/>
                </a:cxn>
              </a:cxnLst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" name="任意多边形 450572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>
                <a:cxn ang="0">
                  <a:pos x="728" y="24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728" y="240"/>
                </a:cxn>
                <a:cxn ang="0">
                  <a:pos x="728" y="240"/>
                </a:cxn>
              </a:cxnLst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" name="任意多边形 450573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5030" y="1671"/>
                </a:cxn>
                <a:cxn ang="0">
                  <a:pos x="5030" y="1665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0" y="72"/>
                </a:cxn>
              </a:cxnLst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" name="任意多边形 450574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>
                <a:cxn ang="0">
                  <a:pos x="728" y="318"/>
                </a:cxn>
                <a:cxn ang="0">
                  <a:pos x="728" y="312"/>
                </a:cxn>
                <a:cxn ang="0">
                  <a:pos x="0" y="0"/>
                </a:cxn>
                <a:cxn ang="0">
                  <a:pos x="0" y="54"/>
                </a:cxn>
                <a:cxn ang="0">
                  <a:pos x="728" y="318"/>
                </a:cxn>
                <a:cxn ang="0">
                  <a:pos x="728" y="318"/>
                </a:cxn>
              </a:cxnLst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" name="任意多边形 450575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>
                <a:cxn ang="0">
                  <a:pos x="0" y="396"/>
                </a:cxn>
                <a:cxn ang="0">
                  <a:pos x="5030" y="2187"/>
                </a:cxn>
                <a:cxn ang="0">
                  <a:pos x="5030" y="2133"/>
                </a:cxn>
                <a:cxn ang="0">
                  <a:pos x="0" y="0"/>
                </a:cxn>
                <a:cxn ang="0">
                  <a:pos x="0" y="396"/>
                </a:cxn>
                <a:cxn ang="0">
                  <a:pos x="0" y="396"/>
                </a:cxn>
              </a:cxnLst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" name="任意多边形 450576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41" y="2725"/>
                </a:cxn>
                <a:cxn ang="0">
                  <a:pos x="3159" y="2702"/>
                </a:cxn>
                <a:cxn ang="0">
                  <a:pos x="102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" name="任意多边形 450577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>
                <a:cxn ang="0">
                  <a:pos x="323" y="299"/>
                </a:cxn>
                <a:cxn ang="0">
                  <a:pos x="323" y="263"/>
                </a:cxn>
                <a:cxn ang="0">
                  <a:pos x="18" y="0"/>
                </a:cxn>
                <a:cxn ang="0">
                  <a:pos x="0" y="23"/>
                </a:cxn>
                <a:cxn ang="0">
                  <a:pos x="323" y="299"/>
                </a:cxn>
                <a:cxn ang="0">
                  <a:pos x="323" y="299"/>
                </a:cxn>
              </a:cxnLst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" name="任意多边形 450578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>
                <a:cxn ang="0">
                  <a:pos x="281" y="335"/>
                </a:cxn>
                <a:cxn ang="0">
                  <a:pos x="281" y="173"/>
                </a:cxn>
                <a:cxn ang="0">
                  <a:pos x="96" y="0"/>
                </a:cxn>
                <a:cxn ang="0">
                  <a:pos x="0" y="90"/>
                </a:cxn>
                <a:cxn ang="0">
                  <a:pos x="281" y="335"/>
                </a:cxn>
                <a:cxn ang="0">
                  <a:pos x="281" y="335"/>
                </a:cxn>
              </a:cxnLst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" name="任意多边形 450579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23" y="2678"/>
                </a:cxn>
                <a:cxn ang="0">
                  <a:pos x="3119" y="2588"/>
                </a:cxn>
                <a:cxn ang="0">
                  <a:pos x="383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" name="任意多边形 450580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>
                <a:cxn ang="0">
                  <a:pos x="132" y="13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32" y="132"/>
                </a:cxn>
                <a:cxn ang="0">
                  <a:pos x="132" y="132"/>
                </a:cxn>
              </a:cxnLst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" name="任意多边形 450581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14" y="2534"/>
                </a:cxn>
                <a:cxn ang="0">
                  <a:pos x="2514" y="2534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" name="任意多边形 450582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86" y="2480"/>
                </a:cxn>
                <a:cxn ang="0">
                  <a:pos x="2198" y="2474"/>
                </a:cxn>
                <a:cxn ang="0">
                  <a:pos x="317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" name="任意多边形 450583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>
                <a:cxn ang="0">
                  <a:pos x="84" y="96"/>
                </a:cxn>
                <a:cxn ang="0">
                  <a:pos x="84" y="90"/>
                </a:cxn>
                <a:cxn ang="0">
                  <a:pos x="12" y="0"/>
                </a:cxn>
                <a:cxn ang="0">
                  <a:pos x="0" y="6"/>
                </a:cxn>
                <a:cxn ang="0">
                  <a:pos x="84" y="96"/>
                </a:cxn>
                <a:cxn ang="0">
                  <a:pos x="84" y="96"/>
                </a:cxn>
              </a:cxnLst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" name="任意多边形 450584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>
                <a:cxn ang="0">
                  <a:pos x="155" y="516"/>
                </a:cxn>
                <a:cxn ang="0">
                  <a:pos x="155" y="204"/>
                </a:cxn>
                <a:cxn ang="0">
                  <a:pos x="77" y="0"/>
                </a:cxn>
                <a:cxn ang="0">
                  <a:pos x="0" y="192"/>
                </a:cxn>
                <a:cxn ang="0">
                  <a:pos x="155" y="516"/>
                </a:cxn>
                <a:cxn ang="0">
                  <a:pos x="155" y="516"/>
                </a:cxn>
              </a:cxnLst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" name="任意多边形 450585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6" y="1042"/>
                </a:cxn>
                <a:cxn ang="0">
                  <a:pos x="573" y="850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" name="任意多边形 450586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0"/>
                </a:cxn>
                <a:cxn ang="0">
                  <a:pos x="287" y="796"/>
                </a:cxn>
                <a:cxn ang="0">
                  <a:pos x="341" y="652"/>
                </a:cxn>
                <a:cxn ang="0">
                  <a:pos x="144" y="0"/>
                </a:cxn>
                <a:cxn ang="0">
                  <a:pos x="144" y="0"/>
                </a:cxn>
              </a:cxnLst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" name="任意多边形 450587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60" y="311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0" y="144"/>
                </a:cxn>
                <a:cxn ang="0">
                  <a:pos x="0" y="144"/>
                </a:cxn>
              </a:cxnLst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" name="任意多边形 450588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>
                <a:cxn ang="0">
                  <a:pos x="0" y="371"/>
                </a:cxn>
                <a:cxn ang="0">
                  <a:pos x="5752" y="1864"/>
                </a:cxn>
                <a:cxn ang="0">
                  <a:pos x="5752" y="1834"/>
                </a:cxn>
                <a:cxn ang="0">
                  <a:pos x="0" y="0"/>
                </a:cxn>
                <a:cxn ang="0">
                  <a:pos x="0" y="371"/>
                </a:cxn>
                <a:cxn ang="0">
                  <a:pos x="0" y="371"/>
                </a:cxn>
              </a:cxnLst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" name="任意多边形 450589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6" y="6"/>
                </a:cxn>
                <a:cxn ang="0">
                  <a:pos x="6" y="6"/>
                </a:cxn>
              </a:cxnLst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" name="任意多边形 450590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>
                <a:cxn ang="0">
                  <a:pos x="0" y="366"/>
                </a:cxn>
                <a:cxn ang="0">
                  <a:pos x="5752" y="1337"/>
                </a:cxn>
                <a:cxn ang="0">
                  <a:pos x="5752" y="1331"/>
                </a:cxn>
                <a:cxn ang="0">
                  <a:pos x="0" y="0"/>
                </a:cxn>
                <a:cxn ang="0">
                  <a:pos x="0" y="366"/>
                </a:cxn>
                <a:cxn ang="0">
                  <a:pos x="0" y="366"/>
                </a:cxn>
              </a:cxnLst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" name="任意多边形 450591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5752" y="414"/>
                </a:cxn>
                <a:cxn ang="0">
                  <a:pos x="5752" y="402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0" y="48"/>
                </a:cxn>
              </a:cxnLst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" name="任意多边形 450592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57" y="3177"/>
                </a:cxn>
                <a:cxn ang="0">
                  <a:pos x="4457" y="3153"/>
                </a:cxn>
                <a:cxn ang="0">
                  <a:pos x="125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" name="任意多边形 450593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33" y="2614"/>
                </a:cxn>
                <a:cxn ang="0">
                  <a:pos x="2433" y="2608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" name="任意多边形 450594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>
                <a:cxn ang="0">
                  <a:pos x="486" y="0"/>
                </a:cxn>
                <a:cxn ang="0">
                  <a:pos x="0" y="0"/>
                </a:cxn>
                <a:cxn ang="0">
                  <a:pos x="1804" y="2464"/>
                </a:cxn>
                <a:cxn ang="0">
                  <a:pos x="1804" y="2248"/>
                </a:cxn>
                <a:cxn ang="0">
                  <a:pos x="1798" y="2248"/>
                </a:cxn>
                <a:cxn ang="0">
                  <a:pos x="486" y="0"/>
                </a:cxn>
                <a:cxn ang="0">
                  <a:pos x="486" y="0"/>
                </a:cxn>
              </a:cxnLst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" name="任意多边形 450595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5" y="2074"/>
                </a:cxn>
                <a:cxn ang="0">
                  <a:pos x="1235" y="203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" name="任意多边形 450596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60" y="1936"/>
                </a:cxn>
                <a:cxn ang="0">
                  <a:pos x="1060" y="1930"/>
                </a:cxn>
                <a:cxn ang="0">
                  <a:pos x="54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2" name="任意多边形 450597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>
                <a:cxn ang="0">
                  <a:pos x="773" y="1433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773" y="1487"/>
                </a:cxn>
                <a:cxn ang="0">
                  <a:pos x="773" y="1433"/>
                </a:cxn>
                <a:cxn ang="0">
                  <a:pos x="773" y="1433"/>
                </a:cxn>
              </a:cxnLst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63" name="组合 450598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1064" name="任意多边形 450599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66"/>
                  </a:cxn>
                  <a:cxn ang="0">
                    <a:pos x="3646" y="1313"/>
                  </a:cxn>
                  <a:cxn ang="0">
                    <a:pos x="3658" y="1235"/>
                  </a:cxn>
                  <a:cxn ang="0">
                    <a:pos x="3670" y="1163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" name="任意多边形 450600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>
                  <a:cxn ang="0">
                    <a:pos x="2112" y="665"/>
                  </a:cxn>
                  <a:cxn ang="0">
                    <a:pos x="24" y="0"/>
                  </a:cxn>
                  <a:cxn ang="0">
                    <a:pos x="12" y="72"/>
                  </a:cxn>
                  <a:cxn ang="0">
                    <a:pos x="0" y="150"/>
                  </a:cxn>
                  <a:cxn ang="0">
                    <a:pos x="2112" y="695"/>
                  </a:cxn>
                  <a:cxn ang="0">
                    <a:pos x="2112" y="665"/>
                  </a:cxn>
                  <a:cxn ang="0">
                    <a:pos x="2112" y="665"/>
                  </a:cxn>
                </a:cxnLst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450602" name="标题 45060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450603" name="文本占位符 45060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50604" name="日期占位符 450603"/>
          <p:cNvSpPr>
            <a:spLocks noGrp="1"/>
          </p:cNvSpPr>
          <p:nvPr>
            <p:ph type="dt" sz="half" idx="2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 b="0" noProof="1" dirty="0">
                <a:effectLst>
                  <a:outerShdw blurRad="38100" dist="38100" dir="2700000">
                    <a:srgbClr val="C0C0C0"/>
                  </a:outerShdw>
                </a:effectLst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605" name="页脚占位符 450604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 b="0" noProof="1" dirty="0">
                <a:effectLst>
                  <a:outerShdw blurRad="38100" dist="38100" dir="2700000">
                    <a:srgbClr val="C0C0C0"/>
                  </a:outerShdw>
                </a:effectLst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606" name="灯片编号占位符 450605"/>
          <p:cNvSpPr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1071" name="图片 450606" descr="图片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9750" y="188913"/>
            <a:ext cx="8135938" cy="360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2" name="矩形 450607"/>
          <p:cNvSpPr>
            <a:spLocks noTextEdit="1"/>
          </p:cNvSpPr>
          <p:nvPr/>
        </p:nvSpPr>
        <p:spPr>
          <a:xfrm>
            <a:off x="1331913" y="44450"/>
            <a:ext cx="628650" cy="314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p>
            <a:pPr algn="ctr"/>
            <a:r>
              <a:rPr lang="zh-CN" altLang="en-US" sz="2400" b="1" spc="480">
                <a:gradFill rotWithShape="1">
                  <a:gsLst>
                    <a:gs pos="0">
                      <a:srgbClr val="AAAAAA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effectLst>
                  <a:outerShdw dist="45791" dir="3378595" algn="ctr" rotWithShape="0">
                    <a:srgbClr val="4D4D4D">
                      <a:alpha val="79999"/>
                    </a:srgbClr>
                  </a:outerShdw>
                </a:effectLst>
                <a:latin typeface="华文行楷" panose="02010800040101010101" charset="-122"/>
                <a:ea typeface="华文行楷" panose="02010800040101010101" charset="-122"/>
              </a:rPr>
              <a:t>电路</a:t>
            </a:r>
            <a:endParaRPr lang="zh-CN" altLang="en-US" sz="2400" b="1" spc="480">
              <a:gradFill rotWithShape="1">
                <a:gsLst>
                  <a:gs pos="0">
                    <a:srgbClr val="AAAAAA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effectLst>
                <a:outerShdw dist="45791" dir="3378595" algn="ctr" rotWithShape="0">
                  <a:srgbClr val="4D4D4D">
                    <a:alpha val="79999"/>
                  </a:srgbClr>
                </a:outerShdw>
              </a:effectLst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7"/>
        </a:buBlip>
        <a:defRPr sz="3200" kern="120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8"/>
        </a:buBlip>
        <a:defRPr sz="2400" kern="120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9"/>
        </a:buBlip>
        <a:defRPr sz="2000" kern="120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9"/>
        </a:buBlip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9"/>
        </a:buBlip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9"/>
        </a:buBlip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9"/>
        </a:buBlip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FFFF00"/>
          </a:solidFill>
          <a:latin typeface="Arial" panose="020B0604020202020204" pitchFamily="34" charset="0"/>
          <a:ea typeface="楷体_GB2312" pitchFamily="49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FFFF00"/>
          </a:solidFill>
          <a:latin typeface="Arial" panose="020B0604020202020204" pitchFamily="34" charset="0"/>
          <a:ea typeface="楷体_GB2312" pitchFamily="49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FFFF00"/>
          </a:solidFill>
          <a:latin typeface="Arial" panose="020B0604020202020204" pitchFamily="34" charset="0"/>
          <a:ea typeface="楷体_GB2312" pitchFamily="49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FFFF00"/>
          </a:solidFill>
          <a:latin typeface="Arial" panose="020B0604020202020204" pitchFamily="34" charset="0"/>
          <a:ea typeface="楷体_GB2312" pitchFamily="49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FFFF00"/>
          </a:solidFill>
          <a:latin typeface="Arial" panose="020B0604020202020204" pitchFamily="34" charset="0"/>
          <a:ea typeface="楷体_GB2312" pitchFamily="49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FFFF00"/>
          </a:solidFill>
          <a:latin typeface="Arial" panose="020B0604020202020204" pitchFamily="34" charset="0"/>
          <a:ea typeface="楷体_GB2312" pitchFamily="49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FFFF00"/>
          </a:solidFill>
          <a:latin typeface="Arial" panose="020B0604020202020204" pitchFamily="34" charset="0"/>
          <a:ea typeface="楷体_GB2312" pitchFamily="49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FFFF00"/>
          </a:solidFill>
          <a:latin typeface="Arial" panose="020B0604020202020204" pitchFamily="34" charset="0"/>
          <a:ea typeface="楷体_GB2312" pitchFamily="49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9B914D2-490D-46F0-A15E-B1AEAE6BC74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450561"/>
          <p:cNvGrpSpPr/>
          <p:nvPr/>
        </p:nvGrpSpPr>
        <p:grpSpPr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1027" name="任意多边形 450562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>
                <a:cxn ang="0">
                  <a:pos x="3203" y="1816"/>
                </a:cxn>
                <a:cxn ang="0">
                  <a:pos x="0" y="0"/>
                </a:cxn>
                <a:cxn ang="0">
                  <a:pos x="0" y="522"/>
                </a:cxn>
                <a:cxn ang="0">
                  <a:pos x="3047" y="1978"/>
                </a:cxn>
                <a:cxn ang="0">
                  <a:pos x="5758" y="3273"/>
                </a:cxn>
                <a:cxn ang="0">
                  <a:pos x="5758" y="3267"/>
                </a:cxn>
                <a:cxn ang="0">
                  <a:pos x="3203" y="1816"/>
                </a:cxn>
                <a:cxn ang="0">
                  <a:pos x="3203" y="1816"/>
                </a:cxn>
              </a:cxnLst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8" name="任意多边形 450563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>
                <a:cxn ang="0">
                  <a:pos x="3173" y="1714"/>
                </a:cxn>
                <a:cxn ang="0">
                  <a:pos x="432" y="0"/>
                </a:cxn>
                <a:cxn ang="0">
                  <a:pos x="0" y="0"/>
                </a:cxn>
                <a:cxn ang="0">
                  <a:pos x="3096" y="1786"/>
                </a:cxn>
                <a:cxn ang="0">
                  <a:pos x="5609" y="3243"/>
                </a:cxn>
                <a:cxn ang="0">
                  <a:pos x="5609" y="3237"/>
                </a:cxn>
                <a:cxn ang="0">
                  <a:pos x="3173" y="1714"/>
                </a:cxn>
                <a:cxn ang="0">
                  <a:pos x="3173" y="1714"/>
                </a:cxn>
              </a:cxnLst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9" name="任意多边形 450564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4038" y="191"/>
                </a:cxn>
                <a:cxn ang="0">
                  <a:pos x="4038" y="143"/>
                </a:cxn>
                <a:cxn ang="0">
                  <a:pos x="0" y="0"/>
                </a:cxn>
                <a:cxn ang="0">
                  <a:pos x="0" y="155"/>
                </a:cxn>
                <a:cxn ang="0">
                  <a:pos x="0" y="155"/>
                </a:cxn>
              </a:cxnLst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" name="任意多边形 450565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>
                <a:cxn ang="0">
                  <a:pos x="1720" y="65"/>
                </a:cxn>
                <a:cxn ang="0">
                  <a:pos x="1720" y="59"/>
                </a:cxn>
                <a:cxn ang="0">
                  <a:pos x="0" y="0"/>
                </a:cxn>
                <a:cxn ang="0">
                  <a:pos x="0" y="47"/>
                </a:cxn>
                <a:cxn ang="0">
                  <a:pos x="1720" y="65"/>
                </a:cxn>
                <a:cxn ang="0">
                  <a:pos x="1720" y="65"/>
                </a:cxn>
              </a:cxnLst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" name="任意多边形 450566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>
                <a:cxn ang="0">
                  <a:pos x="0" y="329"/>
                </a:cxn>
                <a:cxn ang="0">
                  <a:pos x="4784" y="77"/>
                </a:cxn>
                <a:cxn ang="0">
                  <a:pos x="4784" y="0"/>
                </a:cxn>
                <a:cxn ang="0">
                  <a:pos x="0" y="107"/>
                </a:cxn>
                <a:cxn ang="0">
                  <a:pos x="0" y="329"/>
                </a:cxn>
                <a:cxn ang="0">
                  <a:pos x="0" y="329"/>
                </a:cxn>
              </a:cxnLst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2" name="任意多边形 450567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>
                <a:cxn ang="0">
                  <a:pos x="974" y="48"/>
                </a:cxn>
                <a:cxn ang="0">
                  <a:pos x="974" y="0"/>
                </a:cxn>
                <a:cxn ang="0">
                  <a:pos x="0" y="24"/>
                </a:cxn>
                <a:cxn ang="0">
                  <a:pos x="0" y="101"/>
                </a:cxn>
                <a:cxn ang="0">
                  <a:pos x="974" y="48"/>
                </a:cxn>
                <a:cxn ang="0">
                  <a:pos x="974" y="48"/>
                </a:cxn>
              </a:cxnLst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3" name="任意多边形 450568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>
                <a:cxn ang="0">
                  <a:pos x="2139" y="0"/>
                </a:cxn>
                <a:cxn ang="0">
                  <a:pos x="0" y="156"/>
                </a:cxn>
                <a:cxn ang="0">
                  <a:pos x="0" y="198"/>
                </a:cxn>
                <a:cxn ang="0">
                  <a:pos x="2139" y="0"/>
                </a:cxn>
                <a:cxn ang="0">
                  <a:pos x="2139" y="0"/>
                </a:cxn>
              </a:cxnLst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" name="任意多边形 450569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11" y="348"/>
                </a:cxn>
                <a:cxn ang="0">
                  <a:pos x="3619" y="42"/>
                </a:cxn>
                <a:cxn ang="0">
                  <a:pos x="3619" y="0"/>
                </a:cxn>
                <a:cxn ang="0">
                  <a:pos x="0" y="264"/>
                </a:cxn>
                <a:cxn ang="0">
                  <a:pos x="0" y="348"/>
                </a:cxn>
                <a:cxn ang="0">
                  <a:pos x="0" y="348"/>
                </a:cxn>
              </a:cxnLst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" name="任意多边形 450570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>
                <a:cxn ang="0">
                  <a:pos x="2179" y="276"/>
                </a:cxn>
                <a:cxn ang="0">
                  <a:pos x="2514" y="204"/>
                </a:cxn>
                <a:cxn ang="0">
                  <a:pos x="2257" y="0"/>
                </a:cxn>
                <a:cxn ang="0">
                  <a:pos x="0" y="276"/>
                </a:cxn>
                <a:cxn ang="0">
                  <a:pos x="2179" y="276"/>
                </a:cxn>
                <a:cxn ang="0">
                  <a:pos x="2179" y="276"/>
                </a:cxn>
              </a:cxnLst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" name="任意多边形 450571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>
                <a:cxn ang="0">
                  <a:pos x="1404" y="126"/>
                </a:cxn>
                <a:cxn ang="0">
                  <a:pos x="1404" y="0"/>
                </a:cxn>
                <a:cxn ang="0">
                  <a:pos x="0" y="174"/>
                </a:cxn>
                <a:cxn ang="0">
                  <a:pos x="257" y="378"/>
                </a:cxn>
                <a:cxn ang="0">
                  <a:pos x="1404" y="126"/>
                </a:cxn>
                <a:cxn ang="0">
                  <a:pos x="1404" y="126"/>
                </a:cxn>
              </a:cxnLst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" name="任意多边形 450572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>
                <a:cxn ang="0">
                  <a:pos x="728" y="24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728" y="240"/>
                </a:cxn>
                <a:cxn ang="0">
                  <a:pos x="728" y="240"/>
                </a:cxn>
              </a:cxnLst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" name="任意多边形 450573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5030" y="1671"/>
                </a:cxn>
                <a:cxn ang="0">
                  <a:pos x="5030" y="1665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0" y="72"/>
                </a:cxn>
              </a:cxnLst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" name="任意多边形 450574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>
                <a:cxn ang="0">
                  <a:pos x="728" y="318"/>
                </a:cxn>
                <a:cxn ang="0">
                  <a:pos x="728" y="312"/>
                </a:cxn>
                <a:cxn ang="0">
                  <a:pos x="0" y="0"/>
                </a:cxn>
                <a:cxn ang="0">
                  <a:pos x="0" y="54"/>
                </a:cxn>
                <a:cxn ang="0">
                  <a:pos x="728" y="318"/>
                </a:cxn>
                <a:cxn ang="0">
                  <a:pos x="728" y="318"/>
                </a:cxn>
              </a:cxnLst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" name="任意多边形 450575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>
                <a:cxn ang="0">
                  <a:pos x="0" y="396"/>
                </a:cxn>
                <a:cxn ang="0">
                  <a:pos x="5030" y="2187"/>
                </a:cxn>
                <a:cxn ang="0">
                  <a:pos x="5030" y="2133"/>
                </a:cxn>
                <a:cxn ang="0">
                  <a:pos x="0" y="0"/>
                </a:cxn>
                <a:cxn ang="0">
                  <a:pos x="0" y="396"/>
                </a:cxn>
                <a:cxn ang="0">
                  <a:pos x="0" y="396"/>
                </a:cxn>
              </a:cxnLst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" name="任意多边形 450576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41" y="2725"/>
                </a:cxn>
                <a:cxn ang="0">
                  <a:pos x="3159" y="2702"/>
                </a:cxn>
                <a:cxn ang="0">
                  <a:pos x="102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" name="任意多边形 450577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>
                <a:cxn ang="0">
                  <a:pos x="323" y="299"/>
                </a:cxn>
                <a:cxn ang="0">
                  <a:pos x="323" y="263"/>
                </a:cxn>
                <a:cxn ang="0">
                  <a:pos x="18" y="0"/>
                </a:cxn>
                <a:cxn ang="0">
                  <a:pos x="0" y="23"/>
                </a:cxn>
                <a:cxn ang="0">
                  <a:pos x="323" y="299"/>
                </a:cxn>
                <a:cxn ang="0">
                  <a:pos x="323" y="299"/>
                </a:cxn>
              </a:cxnLst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" name="任意多边形 450578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>
                <a:cxn ang="0">
                  <a:pos x="281" y="335"/>
                </a:cxn>
                <a:cxn ang="0">
                  <a:pos x="281" y="173"/>
                </a:cxn>
                <a:cxn ang="0">
                  <a:pos x="96" y="0"/>
                </a:cxn>
                <a:cxn ang="0">
                  <a:pos x="0" y="90"/>
                </a:cxn>
                <a:cxn ang="0">
                  <a:pos x="281" y="335"/>
                </a:cxn>
                <a:cxn ang="0">
                  <a:pos x="281" y="335"/>
                </a:cxn>
              </a:cxnLst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" name="任意多边形 450579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23" y="2678"/>
                </a:cxn>
                <a:cxn ang="0">
                  <a:pos x="3119" y="2588"/>
                </a:cxn>
                <a:cxn ang="0">
                  <a:pos x="383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" name="任意多边形 450580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>
                <a:cxn ang="0">
                  <a:pos x="132" y="13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32" y="132"/>
                </a:cxn>
                <a:cxn ang="0">
                  <a:pos x="132" y="132"/>
                </a:cxn>
              </a:cxnLst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" name="任意多边形 450581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14" y="2534"/>
                </a:cxn>
                <a:cxn ang="0">
                  <a:pos x="2514" y="2534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" name="任意多边形 450582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86" y="2480"/>
                </a:cxn>
                <a:cxn ang="0">
                  <a:pos x="2198" y="2474"/>
                </a:cxn>
                <a:cxn ang="0">
                  <a:pos x="317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" name="任意多边形 450583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>
                <a:cxn ang="0">
                  <a:pos x="84" y="96"/>
                </a:cxn>
                <a:cxn ang="0">
                  <a:pos x="84" y="90"/>
                </a:cxn>
                <a:cxn ang="0">
                  <a:pos x="12" y="0"/>
                </a:cxn>
                <a:cxn ang="0">
                  <a:pos x="0" y="6"/>
                </a:cxn>
                <a:cxn ang="0">
                  <a:pos x="84" y="96"/>
                </a:cxn>
                <a:cxn ang="0">
                  <a:pos x="84" y="96"/>
                </a:cxn>
              </a:cxnLst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" name="任意多边形 450584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>
                <a:cxn ang="0">
                  <a:pos x="155" y="516"/>
                </a:cxn>
                <a:cxn ang="0">
                  <a:pos x="155" y="204"/>
                </a:cxn>
                <a:cxn ang="0">
                  <a:pos x="77" y="0"/>
                </a:cxn>
                <a:cxn ang="0">
                  <a:pos x="0" y="192"/>
                </a:cxn>
                <a:cxn ang="0">
                  <a:pos x="155" y="516"/>
                </a:cxn>
                <a:cxn ang="0">
                  <a:pos x="155" y="516"/>
                </a:cxn>
              </a:cxnLst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" name="任意多边形 450585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6" y="1042"/>
                </a:cxn>
                <a:cxn ang="0">
                  <a:pos x="573" y="850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" name="任意多边形 450586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0"/>
                </a:cxn>
                <a:cxn ang="0">
                  <a:pos x="287" y="796"/>
                </a:cxn>
                <a:cxn ang="0">
                  <a:pos x="341" y="652"/>
                </a:cxn>
                <a:cxn ang="0">
                  <a:pos x="144" y="0"/>
                </a:cxn>
                <a:cxn ang="0">
                  <a:pos x="144" y="0"/>
                </a:cxn>
              </a:cxnLst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" name="任意多边形 450587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60" y="311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0" y="144"/>
                </a:cxn>
                <a:cxn ang="0">
                  <a:pos x="0" y="144"/>
                </a:cxn>
              </a:cxnLst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" name="任意多边形 450588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>
                <a:cxn ang="0">
                  <a:pos x="0" y="371"/>
                </a:cxn>
                <a:cxn ang="0">
                  <a:pos x="5752" y="1864"/>
                </a:cxn>
                <a:cxn ang="0">
                  <a:pos x="5752" y="1834"/>
                </a:cxn>
                <a:cxn ang="0">
                  <a:pos x="0" y="0"/>
                </a:cxn>
                <a:cxn ang="0">
                  <a:pos x="0" y="371"/>
                </a:cxn>
                <a:cxn ang="0">
                  <a:pos x="0" y="371"/>
                </a:cxn>
              </a:cxnLst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" name="任意多边形 450589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6" y="6"/>
                </a:cxn>
                <a:cxn ang="0">
                  <a:pos x="6" y="6"/>
                </a:cxn>
              </a:cxnLst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" name="任意多边形 450590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>
                <a:cxn ang="0">
                  <a:pos x="0" y="366"/>
                </a:cxn>
                <a:cxn ang="0">
                  <a:pos x="5752" y="1337"/>
                </a:cxn>
                <a:cxn ang="0">
                  <a:pos x="5752" y="1331"/>
                </a:cxn>
                <a:cxn ang="0">
                  <a:pos x="0" y="0"/>
                </a:cxn>
                <a:cxn ang="0">
                  <a:pos x="0" y="366"/>
                </a:cxn>
                <a:cxn ang="0">
                  <a:pos x="0" y="366"/>
                </a:cxn>
              </a:cxnLst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" name="任意多边形 450591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5752" y="414"/>
                </a:cxn>
                <a:cxn ang="0">
                  <a:pos x="5752" y="402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0" y="48"/>
                </a:cxn>
              </a:cxnLst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" name="任意多边形 450592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57" y="3177"/>
                </a:cxn>
                <a:cxn ang="0">
                  <a:pos x="4457" y="3153"/>
                </a:cxn>
                <a:cxn ang="0">
                  <a:pos x="125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" name="任意多边形 450593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33" y="2614"/>
                </a:cxn>
                <a:cxn ang="0">
                  <a:pos x="2433" y="2608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" name="任意多边形 450594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>
                <a:cxn ang="0">
                  <a:pos x="486" y="0"/>
                </a:cxn>
                <a:cxn ang="0">
                  <a:pos x="0" y="0"/>
                </a:cxn>
                <a:cxn ang="0">
                  <a:pos x="1804" y="2464"/>
                </a:cxn>
                <a:cxn ang="0">
                  <a:pos x="1804" y="2248"/>
                </a:cxn>
                <a:cxn ang="0">
                  <a:pos x="1798" y="2248"/>
                </a:cxn>
                <a:cxn ang="0">
                  <a:pos x="486" y="0"/>
                </a:cxn>
                <a:cxn ang="0">
                  <a:pos x="486" y="0"/>
                </a:cxn>
              </a:cxnLst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" name="任意多边形 450595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5" y="2074"/>
                </a:cxn>
                <a:cxn ang="0">
                  <a:pos x="1235" y="203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" name="任意多边形 450596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60" y="1936"/>
                </a:cxn>
                <a:cxn ang="0">
                  <a:pos x="1060" y="1930"/>
                </a:cxn>
                <a:cxn ang="0">
                  <a:pos x="54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2" name="任意多边形 450597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>
                <a:cxn ang="0">
                  <a:pos x="773" y="1433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773" y="1487"/>
                </a:cxn>
                <a:cxn ang="0">
                  <a:pos x="773" y="1433"/>
                </a:cxn>
                <a:cxn ang="0">
                  <a:pos x="773" y="1433"/>
                </a:cxn>
              </a:cxnLst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63" name="组合 450598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1064" name="任意多边形 450599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66"/>
                  </a:cxn>
                  <a:cxn ang="0">
                    <a:pos x="3646" y="1313"/>
                  </a:cxn>
                  <a:cxn ang="0">
                    <a:pos x="3658" y="1235"/>
                  </a:cxn>
                  <a:cxn ang="0">
                    <a:pos x="3670" y="1163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" name="任意多边形 450600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>
                  <a:cxn ang="0">
                    <a:pos x="2112" y="665"/>
                  </a:cxn>
                  <a:cxn ang="0">
                    <a:pos x="24" y="0"/>
                  </a:cxn>
                  <a:cxn ang="0">
                    <a:pos x="12" y="72"/>
                  </a:cxn>
                  <a:cxn ang="0">
                    <a:pos x="0" y="150"/>
                  </a:cxn>
                  <a:cxn ang="0">
                    <a:pos x="2112" y="695"/>
                  </a:cxn>
                  <a:cxn ang="0">
                    <a:pos x="2112" y="665"/>
                  </a:cxn>
                  <a:cxn ang="0">
                    <a:pos x="2112" y="665"/>
                  </a:cxn>
                </a:cxnLst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450602" name="标题 45060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450603" name="文本占位符 45060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50604" name="日期占位符 450603"/>
          <p:cNvSpPr>
            <a:spLocks noGrp="1"/>
          </p:cNvSpPr>
          <p:nvPr>
            <p:ph type="dt" sz="half" idx="2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 b="0" noProof="1" dirty="0">
                <a:effectLst>
                  <a:outerShdw blurRad="38100" dist="38100" dir="2700000">
                    <a:srgbClr val="C0C0C0"/>
                  </a:outerShdw>
                </a:effectLst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605" name="页脚占位符 450604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 b="0" noProof="1" dirty="0">
                <a:effectLst>
                  <a:outerShdw blurRad="38100" dist="38100" dir="2700000">
                    <a:srgbClr val="C0C0C0"/>
                  </a:outerShdw>
                </a:effectLst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606" name="灯片编号占位符 450605"/>
          <p:cNvSpPr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1071" name="图片 450606" descr="图片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9750" y="188913"/>
            <a:ext cx="8135938" cy="360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2" name="矩形 450607"/>
          <p:cNvSpPr>
            <a:spLocks noTextEdit="1"/>
          </p:cNvSpPr>
          <p:nvPr/>
        </p:nvSpPr>
        <p:spPr>
          <a:xfrm>
            <a:off x="1331913" y="44450"/>
            <a:ext cx="628650" cy="314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p>
            <a:pPr algn="ctr"/>
            <a:r>
              <a:rPr lang="zh-CN" altLang="en-US" sz="2400" b="1" spc="480">
                <a:gradFill rotWithShape="1">
                  <a:gsLst>
                    <a:gs pos="0">
                      <a:srgbClr val="AAAAAA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effectLst>
                  <a:outerShdw dist="45791" dir="3378595" algn="ctr" rotWithShape="0">
                    <a:srgbClr val="4D4D4D">
                      <a:alpha val="79999"/>
                    </a:srgbClr>
                  </a:outerShdw>
                </a:effectLst>
                <a:latin typeface="华文行楷" panose="02010800040101010101" charset="-122"/>
                <a:ea typeface="华文行楷" panose="02010800040101010101" charset="-122"/>
              </a:rPr>
              <a:t>电路</a:t>
            </a:r>
            <a:endParaRPr lang="zh-CN" altLang="en-US" sz="2400" b="1" spc="480">
              <a:gradFill rotWithShape="1">
                <a:gsLst>
                  <a:gs pos="0">
                    <a:srgbClr val="AAAAAA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effectLst>
                <a:outerShdw dist="45791" dir="3378595" algn="ctr" rotWithShape="0">
                  <a:srgbClr val="4D4D4D">
                    <a:alpha val="79999"/>
                  </a:srgbClr>
                </a:outerShdw>
              </a:effectLst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7"/>
        </a:buBlip>
        <a:defRPr sz="3200" kern="120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8"/>
        </a:buBlip>
        <a:defRPr sz="2400" kern="120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9"/>
        </a:buBlip>
        <a:defRPr sz="2000" kern="120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9"/>
        </a:buBlip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9"/>
        </a:buBlip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9"/>
        </a:buBlip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9"/>
        </a:buBlip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FFFF00"/>
          </a:solidFill>
          <a:latin typeface="Arial" panose="020B0604020202020204" pitchFamily="34" charset="0"/>
          <a:ea typeface="楷体_GB2312" pitchFamily="49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FFFF00"/>
          </a:solidFill>
          <a:latin typeface="Arial" panose="020B0604020202020204" pitchFamily="34" charset="0"/>
          <a:ea typeface="楷体_GB2312" pitchFamily="49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FFFF00"/>
          </a:solidFill>
          <a:latin typeface="Arial" panose="020B0604020202020204" pitchFamily="34" charset="0"/>
          <a:ea typeface="楷体_GB2312" pitchFamily="49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FFFF00"/>
          </a:solidFill>
          <a:latin typeface="Arial" panose="020B0604020202020204" pitchFamily="34" charset="0"/>
          <a:ea typeface="楷体_GB2312" pitchFamily="49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FFFF00"/>
          </a:solidFill>
          <a:latin typeface="Arial" panose="020B0604020202020204" pitchFamily="34" charset="0"/>
          <a:ea typeface="楷体_GB2312" pitchFamily="49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FFFF00"/>
          </a:solidFill>
          <a:latin typeface="Arial" panose="020B0604020202020204" pitchFamily="34" charset="0"/>
          <a:ea typeface="楷体_GB2312" pitchFamily="49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FFFF00"/>
          </a:solidFill>
          <a:latin typeface="Arial" panose="020B0604020202020204" pitchFamily="34" charset="0"/>
          <a:ea typeface="楷体_GB2312" pitchFamily="49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FFFF00"/>
          </a:solidFill>
          <a:latin typeface="Arial" panose="020B0604020202020204" pitchFamily="34" charset="0"/>
          <a:ea typeface="楷体_GB2312" pitchFamily="49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8.e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emf"/><Relationship Id="rId35" Type="http://schemas.openxmlformats.org/officeDocument/2006/relationships/vmlDrawing" Target="../drawings/vmlDrawing1.v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1.xml"/><Relationship Id="rId32" Type="http://schemas.openxmlformats.org/officeDocument/2006/relationships/tags" Target="../tags/tag20.xml"/><Relationship Id="rId31" Type="http://schemas.openxmlformats.org/officeDocument/2006/relationships/tags" Target="../tags/tag19.xml"/><Relationship Id="rId30" Type="http://schemas.openxmlformats.org/officeDocument/2006/relationships/tags" Target="../tags/tag18.xml"/><Relationship Id="rId3" Type="http://schemas.openxmlformats.org/officeDocument/2006/relationships/oleObject" Target="../embeddings/oleObject2.bin"/><Relationship Id="rId29" Type="http://schemas.openxmlformats.org/officeDocument/2006/relationships/tags" Target="../tags/tag17.xml"/><Relationship Id="rId28" Type="http://schemas.openxmlformats.org/officeDocument/2006/relationships/tags" Target="../tags/tag16.xml"/><Relationship Id="rId27" Type="http://schemas.openxmlformats.org/officeDocument/2006/relationships/tags" Target="../tags/tag15.xml"/><Relationship Id="rId26" Type="http://schemas.openxmlformats.org/officeDocument/2006/relationships/tags" Target="../tags/tag14.xml"/><Relationship Id="rId25" Type="http://schemas.openxmlformats.org/officeDocument/2006/relationships/tags" Target="../tags/tag13.xml"/><Relationship Id="rId24" Type="http://schemas.openxmlformats.org/officeDocument/2006/relationships/tags" Target="../tags/tag12.xml"/><Relationship Id="rId23" Type="http://schemas.openxmlformats.org/officeDocument/2006/relationships/tags" Target="../tags/tag11.xml"/><Relationship Id="rId22" Type="http://schemas.openxmlformats.org/officeDocument/2006/relationships/tags" Target="../tags/tag10.xml"/><Relationship Id="rId21" Type="http://schemas.openxmlformats.org/officeDocument/2006/relationships/tags" Target="../tags/tag9.xml"/><Relationship Id="rId20" Type="http://schemas.openxmlformats.org/officeDocument/2006/relationships/tags" Target="../tags/tag8.xml"/><Relationship Id="rId2" Type="http://schemas.openxmlformats.org/officeDocument/2006/relationships/image" Target="../media/image5.emf"/><Relationship Id="rId19" Type="http://schemas.openxmlformats.org/officeDocument/2006/relationships/tags" Target="../tags/tag7.xml"/><Relationship Id="rId18" Type="http://schemas.openxmlformats.org/officeDocument/2006/relationships/tags" Target="../tags/tag6.xml"/><Relationship Id="rId17" Type="http://schemas.openxmlformats.org/officeDocument/2006/relationships/tags" Target="../tags/tag5.xml"/><Relationship Id="rId16" Type="http://schemas.openxmlformats.org/officeDocument/2006/relationships/tags" Target="../tags/tag4.xml"/><Relationship Id="rId15" Type="http://schemas.openxmlformats.org/officeDocument/2006/relationships/tags" Target="../tags/tag3.xml"/><Relationship Id="rId14" Type="http://schemas.openxmlformats.org/officeDocument/2006/relationships/tags" Target="../tags/tag2.xml"/><Relationship Id="rId13" Type="http://schemas.openxmlformats.org/officeDocument/2006/relationships/tags" Target="../tags/tag1.xml"/><Relationship Id="rId12" Type="http://schemas.openxmlformats.org/officeDocument/2006/relationships/image" Target="../media/image10.e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9.emf"/><Relationship Id="rId1" Type="http://schemas.openxmlformats.org/officeDocument/2006/relationships/oleObject" Target="../embeddings/oleObject1.bin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5.emf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6.emf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7.em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8.em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9.emf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12.png"/><Relationship Id="rId2" Type="http://schemas.openxmlformats.org/officeDocument/2006/relationships/image" Target="../media/image211.emf"/><Relationship Id="rId1" Type="http://schemas.openxmlformats.org/officeDocument/2006/relationships/image" Target="../media/image210.emf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1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15.png"/><Relationship Id="rId1" Type="http://schemas.openxmlformats.org/officeDocument/2006/relationships/image" Target="../media/image21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17.png"/><Relationship Id="rId1" Type="http://schemas.openxmlformats.org/officeDocument/2006/relationships/image" Target="../media/image21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19.jpeg"/><Relationship Id="rId1" Type="http://schemas.openxmlformats.org/officeDocument/2006/relationships/image" Target="../media/image2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21.png"/><Relationship Id="rId1" Type="http://schemas.openxmlformats.org/officeDocument/2006/relationships/image" Target="../media/image220.png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2.bin"/><Relationship Id="rId8" Type="http://schemas.openxmlformats.org/officeDocument/2006/relationships/image" Target="../media/image8.emf"/><Relationship Id="rId7" Type="http://schemas.openxmlformats.org/officeDocument/2006/relationships/oleObject" Target="../embeddings/oleObject151.bin"/><Relationship Id="rId6" Type="http://schemas.openxmlformats.org/officeDocument/2006/relationships/image" Target="../media/image7.emf"/><Relationship Id="rId5" Type="http://schemas.openxmlformats.org/officeDocument/2006/relationships/oleObject" Target="../embeddings/oleObject150.bin"/><Relationship Id="rId4" Type="http://schemas.openxmlformats.org/officeDocument/2006/relationships/image" Target="../media/image6.emf"/><Relationship Id="rId35" Type="http://schemas.openxmlformats.org/officeDocument/2006/relationships/vmlDrawing" Target="../drawings/vmlDrawing35.vml"/><Relationship Id="rId34" Type="http://schemas.openxmlformats.org/officeDocument/2006/relationships/slideLayout" Target="../slideLayouts/slideLayout28.xml"/><Relationship Id="rId33" Type="http://schemas.openxmlformats.org/officeDocument/2006/relationships/tags" Target="../tags/tag42.xml"/><Relationship Id="rId32" Type="http://schemas.openxmlformats.org/officeDocument/2006/relationships/tags" Target="../tags/tag41.xml"/><Relationship Id="rId31" Type="http://schemas.openxmlformats.org/officeDocument/2006/relationships/tags" Target="../tags/tag40.xml"/><Relationship Id="rId30" Type="http://schemas.openxmlformats.org/officeDocument/2006/relationships/tags" Target="../tags/tag39.xml"/><Relationship Id="rId3" Type="http://schemas.openxmlformats.org/officeDocument/2006/relationships/oleObject" Target="../embeddings/oleObject149.bin"/><Relationship Id="rId29" Type="http://schemas.openxmlformats.org/officeDocument/2006/relationships/tags" Target="../tags/tag38.xml"/><Relationship Id="rId28" Type="http://schemas.openxmlformats.org/officeDocument/2006/relationships/tags" Target="../tags/tag37.xml"/><Relationship Id="rId27" Type="http://schemas.openxmlformats.org/officeDocument/2006/relationships/tags" Target="../tags/tag36.xml"/><Relationship Id="rId26" Type="http://schemas.openxmlformats.org/officeDocument/2006/relationships/tags" Target="../tags/tag35.xml"/><Relationship Id="rId25" Type="http://schemas.openxmlformats.org/officeDocument/2006/relationships/tags" Target="../tags/tag34.xml"/><Relationship Id="rId24" Type="http://schemas.openxmlformats.org/officeDocument/2006/relationships/tags" Target="../tags/tag33.xml"/><Relationship Id="rId23" Type="http://schemas.openxmlformats.org/officeDocument/2006/relationships/tags" Target="../tags/tag32.xml"/><Relationship Id="rId22" Type="http://schemas.openxmlformats.org/officeDocument/2006/relationships/tags" Target="../tags/tag31.xml"/><Relationship Id="rId21" Type="http://schemas.openxmlformats.org/officeDocument/2006/relationships/tags" Target="../tags/tag30.xml"/><Relationship Id="rId20" Type="http://schemas.openxmlformats.org/officeDocument/2006/relationships/tags" Target="../tags/tag29.xml"/><Relationship Id="rId2" Type="http://schemas.openxmlformats.org/officeDocument/2006/relationships/image" Target="../media/image5.emf"/><Relationship Id="rId19" Type="http://schemas.openxmlformats.org/officeDocument/2006/relationships/tags" Target="../tags/tag28.xml"/><Relationship Id="rId18" Type="http://schemas.openxmlformats.org/officeDocument/2006/relationships/tags" Target="../tags/tag27.xml"/><Relationship Id="rId17" Type="http://schemas.openxmlformats.org/officeDocument/2006/relationships/tags" Target="../tags/tag26.xml"/><Relationship Id="rId16" Type="http://schemas.openxmlformats.org/officeDocument/2006/relationships/tags" Target="../tags/tag25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image" Target="../media/image10.emf"/><Relationship Id="rId11" Type="http://schemas.openxmlformats.org/officeDocument/2006/relationships/oleObject" Target="../embeddings/oleObject153.bin"/><Relationship Id="rId10" Type="http://schemas.openxmlformats.org/officeDocument/2006/relationships/image" Target="../media/image9.emf"/><Relationship Id="rId1" Type="http://schemas.openxmlformats.org/officeDocument/2006/relationships/oleObject" Target="../embeddings/oleObject148.bin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22.emf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2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25.emf"/><Relationship Id="rId1" Type="http://schemas.openxmlformats.org/officeDocument/2006/relationships/image" Target="../media/image224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27.emf"/><Relationship Id="rId1" Type="http://schemas.openxmlformats.org/officeDocument/2006/relationships/image" Target="../media/image22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29.jpeg"/><Relationship Id="rId1" Type="http://schemas.openxmlformats.org/officeDocument/2006/relationships/image" Target="../media/image22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31.png"/><Relationship Id="rId1" Type="http://schemas.openxmlformats.org/officeDocument/2006/relationships/image" Target="../media/image23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33.png"/><Relationship Id="rId1" Type="http://schemas.openxmlformats.org/officeDocument/2006/relationships/image" Target="../media/image232.pn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36.emf"/><Relationship Id="rId2" Type="http://schemas.openxmlformats.org/officeDocument/2006/relationships/image" Target="../media/image235.emf"/><Relationship Id="rId1" Type="http://schemas.openxmlformats.org/officeDocument/2006/relationships/image" Target="../media/image2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emf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37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4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98.png"/><Relationship Id="rId1" Type="http://schemas.openxmlformats.org/officeDocument/2006/relationships/image" Target="../media/image99.pn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244.emf"/><Relationship Id="rId3" Type="http://schemas.openxmlformats.org/officeDocument/2006/relationships/image" Target="../media/image243.png"/><Relationship Id="rId2" Type="http://schemas.openxmlformats.org/officeDocument/2006/relationships/image" Target="../media/image242.emf"/><Relationship Id="rId1" Type="http://schemas.openxmlformats.org/officeDocument/2006/relationships/image" Target="../media/image241.pn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248.emf"/><Relationship Id="rId3" Type="http://schemas.openxmlformats.org/officeDocument/2006/relationships/image" Target="../media/image247.emf"/><Relationship Id="rId2" Type="http://schemas.openxmlformats.org/officeDocument/2006/relationships/image" Target="../media/image246.emf"/><Relationship Id="rId1" Type="http://schemas.openxmlformats.org/officeDocument/2006/relationships/image" Target="../media/image245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50.png"/><Relationship Id="rId1" Type="http://schemas.openxmlformats.org/officeDocument/2006/relationships/image" Target="../media/image249.emf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53.emf"/><Relationship Id="rId2" Type="http://schemas.openxmlformats.org/officeDocument/2006/relationships/image" Target="../media/image252.png"/><Relationship Id="rId1" Type="http://schemas.openxmlformats.org/officeDocument/2006/relationships/image" Target="../media/image251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55.jpeg"/><Relationship Id="rId1" Type="http://schemas.openxmlformats.org/officeDocument/2006/relationships/image" Target="../media/image25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57.jpeg"/><Relationship Id="rId1" Type="http://schemas.openxmlformats.org/officeDocument/2006/relationships/image" Target="../media/image25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5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1" Type="http://schemas.openxmlformats.org/officeDocument/2006/relationships/oleObject" Target="../embeddings/oleObject7.bin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262.emf"/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image" Target="../media/image259.png"/></Relationships>
</file>

<file path=ppt/slides/_rels/slide1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65.emf"/><Relationship Id="rId2" Type="http://schemas.openxmlformats.org/officeDocument/2006/relationships/image" Target="../media/image264.png"/><Relationship Id="rId1" Type="http://schemas.openxmlformats.org/officeDocument/2006/relationships/image" Target="../media/image263.emf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image" Target="../media/image26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70.emf"/><Relationship Id="rId1" Type="http://schemas.openxmlformats.org/officeDocument/2006/relationships/image" Target="../media/image269.emf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73.emf"/><Relationship Id="rId2" Type="http://schemas.openxmlformats.org/officeDocument/2006/relationships/image" Target="../media/image272.emf"/><Relationship Id="rId1" Type="http://schemas.openxmlformats.org/officeDocument/2006/relationships/image" Target="../media/image27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75.jpeg"/><Relationship Id="rId1" Type="http://schemas.openxmlformats.org/officeDocument/2006/relationships/image" Target="../media/image274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76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7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0.emf"/><Relationship Id="rId7" Type="http://schemas.openxmlformats.org/officeDocument/2006/relationships/oleObject" Target="../embeddings/oleObject12.bin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e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7.emf"/><Relationship Id="rId10" Type="http://schemas.openxmlformats.org/officeDocument/2006/relationships/vmlDrawing" Target="../drawings/vmlDrawing4.vml"/><Relationship Id="rId1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4.e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2.e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21.emf"/><Relationship Id="rId10" Type="http://schemas.openxmlformats.org/officeDocument/2006/relationships/vmlDrawing" Target="../drawings/vmlDrawing5.vml"/><Relationship Id="rId1" Type="http://schemas.openxmlformats.org/officeDocument/2006/relationships/oleObject" Target="../embeddings/oleObject13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.bin"/><Relationship Id="rId8" Type="http://schemas.openxmlformats.org/officeDocument/2006/relationships/image" Target="../media/image28.wmf"/><Relationship Id="rId7" Type="http://schemas.openxmlformats.org/officeDocument/2006/relationships/oleObject" Target="../embeddings/oleObject20.bin"/><Relationship Id="rId6" Type="http://schemas.openxmlformats.org/officeDocument/2006/relationships/image" Target="../media/image27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6.e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25.emf"/><Relationship Id="rId12" Type="http://schemas.openxmlformats.org/officeDocument/2006/relationships/vmlDrawing" Target="../drawings/vmlDrawing6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9.wmf"/><Relationship Id="rId1" Type="http://schemas.openxmlformats.org/officeDocument/2006/relationships/oleObject" Target="../embeddings/oleObject17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1.e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30.emf"/><Relationship Id="rId1" Type="http://schemas.openxmlformats.org/officeDocument/2006/relationships/oleObject" Target="../embeddings/oleObject22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6.emf"/><Relationship Id="rId7" Type="http://schemas.openxmlformats.org/officeDocument/2006/relationships/oleObject" Target="../embeddings/oleObject28.bin"/><Relationship Id="rId6" Type="http://schemas.openxmlformats.org/officeDocument/2006/relationships/image" Target="../media/image35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4.e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33.emf"/><Relationship Id="rId10" Type="http://schemas.openxmlformats.org/officeDocument/2006/relationships/vmlDrawing" Target="../drawings/vmlDrawing8.vml"/><Relationship Id="rId1" Type="http://schemas.openxmlformats.org/officeDocument/2006/relationships/oleObject" Target="../embeddings/oleObject25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38.emf"/><Relationship Id="rId3" Type="http://schemas.openxmlformats.org/officeDocument/2006/relationships/oleObject" Target="../embeddings/oleObject30.bin"/><Relationship Id="rId2" Type="http://schemas.openxmlformats.org/officeDocument/2006/relationships/image" Target="../media/image37.emf"/><Relationship Id="rId1" Type="http://schemas.openxmlformats.org/officeDocument/2006/relationships/oleObject" Target="../embeddings/oleObject29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.bin"/><Relationship Id="rId8" Type="http://schemas.openxmlformats.org/officeDocument/2006/relationships/image" Target="../media/image43.emf"/><Relationship Id="rId7" Type="http://schemas.openxmlformats.org/officeDocument/2006/relationships/oleObject" Target="../embeddings/oleObject35.bin"/><Relationship Id="rId6" Type="http://schemas.openxmlformats.org/officeDocument/2006/relationships/image" Target="../media/image42.e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41.emf"/><Relationship Id="rId3" Type="http://schemas.openxmlformats.org/officeDocument/2006/relationships/oleObject" Target="../embeddings/oleObject33.bin"/><Relationship Id="rId22" Type="http://schemas.openxmlformats.org/officeDocument/2006/relationships/vmlDrawing" Target="../drawings/vmlDrawing10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49.emf"/><Relationship Id="rId2" Type="http://schemas.openxmlformats.org/officeDocument/2006/relationships/image" Target="../media/image40.emf"/><Relationship Id="rId19" Type="http://schemas.openxmlformats.org/officeDocument/2006/relationships/oleObject" Target="../embeddings/oleObject41.bin"/><Relationship Id="rId18" Type="http://schemas.openxmlformats.org/officeDocument/2006/relationships/image" Target="../media/image48.emf"/><Relationship Id="rId17" Type="http://schemas.openxmlformats.org/officeDocument/2006/relationships/oleObject" Target="../embeddings/oleObject40.bin"/><Relationship Id="rId16" Type="http://schemas.openxmlformats.org/officeDocument/2006/relationships/image" Target="../media/image47.emf"/><Relationship Id="rId15" Type="http://schemas.openxmlformats.org/officeDocument/2006/relationships/oleObject" Target="../embeddings/oleObject39.bin"/><Relationship Id="rId14" Type="http://schemas.openxmlformats.org/officeDocument/2006/relationships/image" Target="../media/image46.emf"/><Relationship Id="rId13" Type="http://schemas.openxmlformats.org/officeDocument/2006/relationships/oleObject" Target="../embeddings/oleObject38.bin"/><Relationship Id="rId12" Type="http://schemas.openxmlformats.org/officeDocument/2006/relationships/image" Target="../media/image45.emf"/><Relationship Id="rId11" Type="http://schemas.openxmlformats.org/officeDocument/2006/relationships/oleObject" Target="../embeddings/oleObject37.bin"/><Relationship Id="rId10" Type="http://schemas.openxmlformats.org/officeDocument/2006/relationships/image" Target="../media/image44.emf"/><Relationship Id="rId1" Type="http://schemas.openxmlformats.org/officeDocument/2006/relationships/oleObject" Target="../embeddings/oleObject32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6.bin"/><Relationship Id="rId8" Type="http://schemas.openxmlformats.org/officeDocument/2006/relationships/image" Target="../media/image53.emf"/><Relationship Id="rId7" Type="http://schemas.openxmlformats.org/officeDocument/2006/relationships/oleObject" Target="../embeddings/oleObject45.bin"/><Relationship Id="rId6" Type="http://schemas.openxmlformats.org/officeDocument/2006/relationships/image" Target="../media/image52.e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51.emf"/><Relationship Id="rId3" Type="http://schemas.openxmlformats.org/officeDocument/2006/relationships/oleObject" Target="../embeddings/oleObject43.bin"/><Relationship Id="rId2" Type="http://schemas.openxmlformats.org/officeDocument/2006/relationships/image" Target="../media/image50.emf"/><Relationship Id="rId16" Type="http://schemas.openxmlformats.org/officeDocument/2006/relationships/vmlDrawing" Target="../drawings/vmlDrawing11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56.emf"/><Relationship Id="rId13" Type="http://schemas.openxmlformats.org/officeDocument/2006/relationships/oleObject" Target="../embeddings/oleObject48.bin"/><Relationship Id="rId12" Type="http://schemas.openxmlformats.org/officeDocument/2006/relationships/image" Target="../media/image55.emf"/><Relationship Id="rId11" Type="http://schemas.openxmlformats.org/officeDocument/2006/relationships/oleObject" Target="../embeddings/oleObject47.bin"/><Relationship Id="rId10" Type="http://schemas.openxmlformats.org/officeDocument/2006/relationships/image" Target="../media/image54.emf"/><Relationship Id="rId1" Type="http://schemas.openxmlformats.org/officeDocument/2006/relationships/oleObject" Target="../embeddings/oleObject42.bin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0.emf"/><Relationship Id="rId7" Type="http://schemas.openxmlformats.org/officeDocument/2006/relationships/oleObject" Target="../embeddings/oleObject52.bin"/><Relationship Id="rId6" Type="http://schemas.openxmlformats.org/officeDocument/2006/relationships/image" Target="../media/image59.e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58.emf"/><Relationship Id="rId3" Type="http://schemas.openxmlformats.org/officeDocument/2006/relationships/oleObject" Target="../embeddings/oleObject50.bin"/><Relationship Id="rId2" Type="http://schemas.openxmlformats.org/officeDocument/2006/relationships/image" Target="../media/image57.emf"/><Relationship Id="rId10" Type="http://schemas.openxmlformats.org/officeDocument/2006/relationships/vmlDrawing" Target="../drawings/vmlDrawing12.vml"/><Relationship Id="rId1" Type="http://schemas.openxmlformats.org/officeDocument/2006/relationships/oleObject" Target="../embeddings/oleObject49.bin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3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2.emf"/><Relationship Id="rId3" Type="http://schemas.openxmlformats.org/officeDocument/2006/relationships/oleObject" Target="../embeddings/oleObject54.bin"/><Relationship Id="rId2" Type="http://schemas.openxmlformats.org/officeDocument/2006/relationships/image" Target="../media/image61.emf"/><Relationship Id="rId1" Type="http://schemas.openxmlformats.org/officeDocument/2006/relationships/oleObject" Target="../embeddings/oleObject53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6.emf"/><Relationship Id="rId7" Type="http://schemas.openxmlformats.org/officeDocument/2006/relationships/oleObject" Target="../embeddings/oleObject58.bin"/><Relationship Id="rId6" Type="http://schemas.openxmlformats.org/officeDocument/2006/relationships/image" Target="../media/image65.e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64.emf"/><Relationship Id="rId3" Type="http://schemas.openxmlformats.org/officeDocument/2006/relationships/oleObject" Target="../embeddings/oleObject56.bin"/><Relationship Id="rId2" Type="http://schemas.openxmlformats.org/officeDocument/2006/relationships/image" Target="../media/image63.emf"/><Relationship Id="rId10" Type="http://schemas.openxmlformats.org/officeDocument/2006/relationships/vmlDrawing" Target="../drawings/vmlDrawing14.vml"/><Relationship Id="rId1" Type="http://schemas.openxmlformats.org/officeDocument/2006/relationships/oleObject" Target="../embeddings/oleObject55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3.bin"/><Relationship Id="rId8" Type="http://schemas.openxmlformats.org/officeDocument/2006/relationships/image" Target="../media/image70.emf"/><Relationship Id="rId7" Type="http://schemas.openxmlformats.org/officeDocument/2006/relationships/oleObject" Target="../embeddings/oleObject62.bin"/><Relationship Id="rId6" Type="http://schemas.openxmlformats.org/officeDocument/2006/relationships/image" Target="../media/image69.e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68.emf"/><Relationship Id="rId3" Type="http://schemas.openxmlformats.org/officeDocument/2006/relationships/oleObject" Target="../embeddings/oleObject60.bin"/><Relationship Id="rId2" Type="http://schemas.openxmlformats.org/officeDocument/2006/relationships/image" Target="../media/image67.emf"/><Relationship Id="rId12" Type="http://schemas.openxmlformats.org/officeDocument/2006/relationships/vmlDrawing" Target="../drawings/vmlDrawing15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1.emf"/><Relationship Id="rId1" Type="http://schemas.openxmlformats.org/officeDocument/2006/relationships/oleObject" Target="../embeddings/oleObject59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5.emf"/><Relationship Id="rId7" Type="http://schemas.openxmlformats.org/officeDocument/2006/relationships/oleObject" Target="../embeddings/oleObject67.bin"/><Relationship Id="rId6" Type="http://schemas.openxmlformats.org/officeDocument/2006/relationships/image" Target="../media/image74.e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73.emf"/><Relationship Id="rId3" Type="http://schemas.openxmlformats.org/officeDocument/2006/relationships/oleObject" Target="../embeddings/oleObject65.bin"/><Relationship Id="rId2" Type="http://schemas.openxmlformats.org/officeDocument/2006/relationships/image" Target="../media/image72.emf"/><Relationship Id="rId10" Type="http://schemas.openxmlformats.org/officeDocument/2006/relationships/vmlDrawing" Target="../drawings/vmlDrawing16.vml"/><Relationship Id="rId1" Type="http://schemas.openxmlformats.org/officeDocument/2006/relationships/oleObject" Target="../embeddings/oleObject64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9.emf"/><Relationship Id="rId7" Type="http://schemas.openxmlformats.org/officeDocument/2006/relationships/oleObject" Target="../embeddings/oleObject71.bin"/><Relationship Id="rId6" Type="http://schemas.openxmlformats.org/officeDocument/2006/relationships/image" Target="../media/image78.e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77.emf"/><Relationship Id="rId3" Type="http://schemas.openxmlformats.org/officeDocument/2006/relationships/oleObject" Target="../embeddings/oleObject69.bin"/><Relationship Id="rId2" Type="http://schemas.openxmlformats.org/officeDocument/2006/relationships/image" Target="../media/image76.emf"/><Relationship Id="rId10" Type="http://schemas.openxmlformats.org/officeDocument/2006/relationships/vmlDrawing" Target="../drawings/vmlDrawing17.vml"/><Relationship Id="rId1" Type="http://schemas.openxmlformats.org/officeDocument/2006/relationships/oleObject" Target="../embeddings/oleObject68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6.bin"/><Relationship Id="rId8" Type="http://schemas.openxmlformats.org/officeDocument/2006/relationships/image" Target="../media/image83.emf"/><Relationship Id="rId7" Type="http://schemas.openxmlformats.org/officeDocument/2006/relationships/oleObject" Target="../embeddings/oleObject75.bin"/><Relationship Id="rId6" Type="http://schemas.openxmlformats.org/officeDocument/2006/relationships/image" Target="../media/image82.e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81.emf"/><Relationship Id="rId3" Type="http://schemas.openxmlformats.org/officeDocument/2006/relationships/oleObject" Target="../embeddings/oleObject73.bin"/><Relationship Id="rId2" Type="http://schemas.openxmlformats.org/officeDocument/2006/relationships/image" Target="../media/image80.emf"/><Relationship Id="rId14" Type="http://schemas.openxmlformats.org/officeDocument/2006/relationships/vmlDrawing" Target="../drawings/vmlDrawing18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5.emf"/><Relationship Id="rId11" Type="http://schemas.openxmlformats.org/officeDocument/2006/relationships/oleObject" Target="../embeddings/oleObject77.bin"/><Relationship Id="rId10" Type="http://schemas.openxmlformats.org/officeDocument/2006/relationships/image" Target="../media/image84.emf"/><Relationship Id="rId1" Type="http://schemas.openxmlformats.org/officeDocument/2006/relationships/oleObject" Target="../embeddings/oleObject72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1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1.emf"/><Relationship Id="rId1" Type="http://schemas.openxmlformats.org/officeDocument/2006/relationships/image" Target="../media/image100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5.emf"/><Relationship Id="rId7" Type="http://schemas.openxmlformats.org/officeDocument/2006/relationships/oleObject" Target="../embeddings/oleObject81.bin"/><Relationship Id="rId6" Type="http://schemas.openxmlformats.org/officeDocument/2006/relationships/image" Target="../media/image104.e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103.emf"/><Relationship Id="rId3" Type="http://schemas.openxmlformats.org/officeDocument/2006/relationships/oleObject" Target="../embeddings/oleObject79.bin"/><Relationship Id="rId2" Type="http://schemas.openxmlformats.org/officeDocument/2006/relationships/image" Target="../media/image102.emf"/><Relationship Id="rId10" Type="http://schemas.openxmlformats.org/officeDocument/2006/relationships/vmlDrawing" Target="../drawings/vmlDrawing19.vml"/><Relationship Id="rId1" Type="http://schemas.openxmlformats.org/officeDocument/2006/relationships/oleObject" Target="../embeddings/oleObject78.bin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6.bin"/><Relationship Id="rId8" Type="http://schemas.openxmlformats.org/officeDocument/2006/relationships/image" Target="../media/image109.emf"/><Relationship Id="rId7" Type="http://schemas.openxmlformats.org/officeDocument/2006/relationships/oleObject" Target="../embeddings/oleObject85.bin"/><Relationship Id="rId6" Type="http://schemas.openxmlformats.org/officeDocument/2006/relationships/image" Target="../media/image108.e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107.emf"/><Relationship Id="rId3" Type="http://schemas.openxmlformats.org/officeDocument/2006/relationships/oleObject" Target="../embeddings/oleObject83.bin"/><Relationship Id="rId2" Type="http://schemas.openxmlformats.org/officeDocument/2006/relationships/image" Target="../media/image106.emf"/><Relationship Id="rId16" Type="http://schemas.openxmlformats.org/officeDocument/2006/relationships/vmlDrawing" Target="../drawings/vmlDrawing20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12.emf"/><Relationship Id="rId13" Type="http://schemas.openxmlformats.org/officeDocument/2006/relationships/oleObject" Target="../embeddings/oleObject88.bin"/><Relationship Id="rId12" Type="http://schemas.openxmlformats.org/officeDocument/2006/relationships/image" Target="../media/image111.emf"/><Relationship Id="rId11" Type="http://schemas.openxmlformats.org/officeDocument/2006/relationships/oleObject" Target="../embeddings/oleObject87.bin"/><Relationship Id="rId10" Type="http://schemas.openxmlformats.org/officeDocument/2006/relationships/image" Target="../media/image110.emf"/><Relationship Id="rId1" Type="http://schemas.openxmlformats.org/officeDocument/2006/relationships/oleObject" Target="../embeddings/oleObject82.bin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3.bin"/><Relationship Id="rId8" Type="http://schemas.openxmlformats.org/officeDocument/2006/relationships/image" Target="../media/image116.emf"/><Relationship Id="rId7" Type="http://schemas.openxmlformats.org/officeDocument/2006/relationships/oleObject" Target="../embeddings/oleObject92.bin"/><Relationship Id="rId6" Type="http://schemas.openxmlformats.org/officeDocument/2006/relationships/image" Target="../media/image115.emf"/><Relationship Id="rId5" Type="http://schemas.openxmlformats.org/officeDocument/2006/relationships/oleObject" Target="../embeddings/oleObject91.bin"/><Relationship Id="rId4" Type="http://schemas.openxmlformats.org/officeDocument/2006/relationships/image" Target="../media/image114.emf"/><Relationship Id="rId3" Type="http://schemas.openxmlformats.org/officeDocument/2006/relationships/oleObject" Target="../embeddings/oleObject90.bin"/><Relationship Id="rId2" Type="http://schemas.openxmlformats.org/officeDocument/2006/relationships/image" Target="../media/image113.emf"/><Relationship Id="rId14" Type="http://schemas.openxmlformats.org/officeDocument/2006/relationships/vmlDrawing" Target="../drawings/vmlDrawing21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18.emf"/><Relationship Id="rId11" Type="http://schemas.openxmlformats.org/officeDocument/2006/relationships/oleObject" Target="../embeddings/oleObject94.bin"/><Relationship Id="rId10" Type="http://schemas.openxmlformats.org/officeDocument/2006/relationships/image" Target="../media/image117.emf"/><Relationship Id="rId1" Type="http://schemas.openxmlformats.org/officeDocument/2006/relationships/oleObject" Target="../embeddings/oleObject89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9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9.bin"/><Relationship Id="rId8" Type="http://schemas.openxmlformats.org/officeDocument/2006/relationships/image" Target="../media/image123.emf"/><Relationship Id="rId7" Type="http://schemas.openxmlformats.org/officeDocument/2006/relationships/oleObject" Target="../embeddings/oleObject98.bin"/><Relationship Id="rId6" Type="http://schemas.openxmlformats.org/officeDocument/2006/relationships/image" Target="../media/image122.emf"/><Relationship Id="rId5" Type="http://schemas.openxmlformats.org/officeDocument/2006/relationships/oleObject" Target="../embeddings/oleObject97.bin"/><Relationship Id="rId4" Type="http://schemas.openxmlformats.org/officeDocument/2006/relationships/image" Target="../media/image121.emf"/><Relationship Id="rId3" Type="http://schemas.openxmlformats.org/officeDocument/2006/relationships/oleObject" Target="../embeddings/oleObject96.bin"/><Relationship Id="rId22" Type="http://schemas.openxmlformats.org/officeDocument/2006/relationships/vmlDrawing" Target="../drawings/vmlDrawing22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129.emf"/><Relationship Id="rId2" Type="http://schemas.openxmlformats.org/officeDocument/2006/relationships/image" Target="../media/image120.emf"/><Relationship Id="rId19" Type="http://schemas.openxmlformats.org/officeDocument/2006/relationships/oleObject" Target="../embeddings/oleObject104.bin"/><Relationship Id="rId18" Type="http://schemas.openxmlformats.org/officeDocument/2006/relationships/image" Target="../media/image128.emf"/><Relationship Id="rId17" Type="http://schemas.openxmlformats.org/officeDocument/2006/relationships/oleObject" Target="../embeddings/oleObject103.bin"/><Relationship Id="rId16" Type="http://schemas.openxmlformats.org/officeDocument/2006/relationships/image" Target="../media/image127.emf"/><Relationship Id="rId15" Type="http://schemas.openxmlformats.org/officeDocument/2006/relationships/oleObject" Target="../embeddings/oleObject102.bin"/><Relationship Id="rId14" Type="http://schemas.openxmlformats.org/officeDocument/2006/relationships/image" Target="../media/image126.emf"/><Relationship Id="rId13" Type="http://schemas.openxmlformats.org/officeDocument/2006/relationships/oleObject" Target="../embeddings/oleObject101.bin"/><Relationship Id="rId12" Type="http://schemas.openxmlformats.org/officeDocument/2006/relationships/image" Target="../media/image125.emf"/><Relationship Id="rId11" Type="http://schemas.openxmlformats.org/officeDocument/2006/relationships/oleObject" Target="../embeddings/oleObject100.bin"/><Relationship Id="rId10" Type="http://schemas.openxmlformats.org/officeDocument/2006/relationships/image" Target="../media/image124.emf"/><Relationship Id="rId1" Type="http://schemas.openxmlformats.org/officeDocument/2006/relationships/oleObject" Target="../embeddings/oleObject95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0.emf"/><Relationship Id="rId1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9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34.emf"/><Relationship Id="rId7" Type="http://schemas.openxmlformats.org/officeDocument/2006/relationships/oleObject" Target="../embeddings/oleObject108.bin"/><Relationship Id="rId6" Type="http://schemas.openxmlformats.org/officeDocument/2006/relationships/image" Target="../media/image133.emf"/><Relationship Id="rId5" Type="http://schemas.openxmlformats.org/officeDocument/2006/relationships/oleObject" Target="../embeddings/oleObject107.bin"/><Relationship Id="rId4" Type="http://schemas.openxmlformats.org/officeDocument/2006/relationships/image" Target="../media/image132.emf"/><Relationship Id="rId3" Type="http://schemas.openxmlformats.org/officeDocument/2006/relationships/oleObject" Target="../embeddings/oleObject106.bin"/><Relationship Id="rId2" Type="http://schemas.openxmlformats.org/officeDocument/2006/relationships/image" Target="../media/image131.emf"/><Relationship Id="rId10" Type="http://schemas.openxmlformats.org/officeDocument/2006/relationships/vmlDrawing" Target="../drawings/vmlDrawing23.vml"/><Relationship Id="rId1" Type="http://schemas.openxmlformats.org/officeDocument/2006/relationships/oleObject" Target="../embeddings/oleObject105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3.bin"/><Relationship Id="rId8" Type="http://schemas.openxmlformats.org/officeDocument/2006/relationships/image" Target="../media/image144.emf"/><Relationship Id="rId7" Type="http://schemas.openxmlformats.org/officeDocument/2006/relationships/oleObject" Target="../embeddings/oleObject112.bin"/><Relationship Id="rId6" Type="http://schemas.openxmlformats.org/officeDocument/2006/relationships/image" Target="../media/image143.emf"/><Relationship Id="rId5" Type="http://schemas.openxmlformats.org/officeDocument/2006/relationships/oleObject" Target="../embeddings/oleObject111.bin"/><Relationship Id="rId4" Type="http://schemas.openxmlformats.org/officeDocument/2006/relationships/image" Target="../media/image142.emf"/><Relationship Id="rId3" Type="http://schemas.openxmlformats.org/officeDocument/2006/relationships/oleObject" Target="../embeddings/oleObject110.bin"/><Relationship Id="rId2" Type="http://schemas.openxmlformats.org/officeDocument/2006/relationships/image" Target="../media/image141.emf"/><Relationship Id="rId12" Type="http://schemas.openxmlformats.org/officeDocument/2006/relationships/vmlDrawing" Target="../drawings/vmlDrawing24.v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145.emf"/><Relationship Id="rId1" Type="http://schemas.openxmlformats.org/officeDocument/2006/relationships/oleObject" Target="../embeddings/oleObject109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8.bin"/><Relationship Id="rId8" Type="http://schemas.openxmlformats.org/officeDocument/2006/relationships/image" Target="../media/image149.emf"/><Relationship Id="rId7" Type="http://schemas.openxmlformats.org/officeDocument/2006/relationships/oleObject" Target="../embeddings/oleObject117.bin"/><Relationship Id="rId6" Type="http://schemas.openxmlformats.org/officeDocument/2006/relationships/image" Target="../media/image148.emf"/><Relationship Id="rId5" Type="http://schemas.openxmlformats.org/officeDocument/2006/relationships/oleObject" Target="../embeddings/oleObject116.bin"/><Relationship Id="rId4" Type="http://schemas.openxmlformats.org/officeDocument/2006/relationships/image" Target="../media/image147.emf"/><Relationship Id="rId3" Type="http://schemas.openxmlformats.org/officeDocument/2006/relationships/oleObject" Target="../embeddings/oleObject115.bin"/><Relationship Id="rId2" Type="http://schemas.openxmlformats.org/officeDocument/2006/relationships/image" Target="../media/image146.emf"/><Relationship Id="rId14" Type="http://schemas.openxmlformats.org/officeDocument/2006/relationships/vmlDrawing" Target="../drawings/vmlDrawing25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51.emf"/><Relationship Id="rId11" Type="http://schemas.openxmlformats.org/officeDocument/2006/relationships/oleObject" Target="../embeddings/oleObject119.bin"/><Relationship Id="rId10" Type="http://schemas.openxmlformats.org/officeDocument/2006/relationships/image" Target="../media/image150.emf"/><Relationship Id="rId1" Type="http://schemas.openxmlformats.org/officeDocument/2006/relationships/oleObject" Target="../embeddings/oleObject114.bin"/></Relationships>
</file>

<file path=ppt/slides/_rels/slide6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6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4.png"/><Relationship Id="rId4" Type="http://schemas.openxmlformats.org/officeDocument/2006/relationships/image" Target="../media/image153.emf"/><Relationship Id="rId3" Type="http://schemas.openxmlformats.org/officeDocument/2006/relationships/oleObject" Target="../embeddings/oleObject121.bin"/><Relationship Id="rId2" Type="http://schemas.openxmlformats.org/officeDocument/2006/relationships/image" Target="../media/image152.emf"/><Relationship Id="rId1" Type="http://schemas.openxmlformats.org/officeDocument/2006/relationships/oleObject" Target="../embeddings/oleObject120.bin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7.png"/><Relationship Id="rId1" Type="http://schemas.openxmlformats.org/officeDocument/2006/relationships/image" Target="../media/image15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2.png"/><Relationship Id="rId1" Type="http://schemas.openxmlformats.org/officeDocument/2006/relationships/image" Target="../media/image16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8.emf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1.emf"/><Relationship Id="rId2" Type="http://schemas.openxmlformats.org/officeDocument/2006/relationships/image" Target="../media/image170.emf"/><Relationship Id="rId1" Type="http://schemas.openxmlformats.org/officeDocument/2006/relationships/image" Target="../media/image169.e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6.bin"/><Relationship Id="rId8" Type="http://schemas.openxmlformats.org/officeDocument/2006/relationships/image" Target="../media/image175.emf"/><Relationship Id="rId7" Type="http://schemas.openxmlformats.org/officeDocument/2006/relationships/oleObject" Target="../embeddings/oleObject125.bin"/><Relationship Id="rId6" Type="http://schemas.openxmlformats.org/officeDocument/2006/relationships/image" Target="../media/image174.emf"/><Relationship Id="rId5" Type="http://schemas.openxmlformats.org/officeDocument/2006/relationships/oleObject" Target="../embeddings/oleObject124.bin"/><Relationship Id="rId4" Type="http://schemas.openxmlformats.org/officeDocument/2006/relationships/image" Target="../media/image173.emf"/><Relationship Id="rId3" Type="http://schemas.openxmlformats.org/officeDocument/2006/relationships/oleObject" Target="../embeddings/oleObject123.bin"/><Relationship Id="rId2" Type="http://schemas.openxmlformats.org/officeDocument/2006/relationships/image" Target="../media/image172.emf"/><Relationship Id="rId14" Type="http://schemas.openxmlformats.org/officeDocument/2006/relationships/vmlDrawing" Target="../drawings/vmlDrawing27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77.emf"/><Relationship Id="rId11" Type="http://schemas.openxmlformats.org/officeDocument/2006/relationships/oleObject" Target="../embeddings/oleObject127.bin"/><Relationship Id="rId10" Type="http://schemas.openxmlformats.org/officeDocument/2006/relationships/image" Target="../media/image176.emf"/><Relationship Id="rId1" Type="http://schemas.openxmlformats.org/officeDocument/2006/relationships/oleObject" Target="../embeddings/oleObject122.bin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8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0.emf"/><Relationship Id="rId5" Type="http://schemas.openxmlformats.org/officeDocument/2006/relationships/oleObject" Target="../embeddings/oleObject130.bin"/><Relationship Id="rId4" Type="http://schemas.openxmlformats.org/officeDocument/2006/relationships/image" Target="../media/image179.emf"/><Relationship Id="rId3" Type="http://schemas.openxmlformats.org/officeDocument/2006/relationships/oleObject" Target="../embeddings/oleObject129.bin"/><Relationship Id="rId2" Type="http://schemas.openxmlformats.org/officeDocument/2006/relationships/image" Target="../media/image178.emf"/><Relationship Id="rId1" Type="http://schemas.openxmlformats.org/officeDocument/2006/relationships/oleObject" Target="../embeddings/oleObject128.bin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9.v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183.emf"/><Relationship Id="rId5" Type="http://schemas.openxmlformats.org/officeDocument/2006/relationships/oleObject" Target="../embeddings/oleObject133.bin"/><Relationship Id="rId4" Type="http://schemas.openxmlformats.org/officeDocument/2006/relationships/image" Target="../media/image182.emf"/><Relationship Id="rId3" Type="http://schemas.openxmlformats.org/officeDocument/2006/relationships/oleObject" Target="../embeddings/oleObject132.bin"/><Relationship Id="rId2" Type="http://schemas.openxmlformats.org/officeDocument/2006/relationships/image" Target="../media/image181.emf"/><Relationship Id="rId1" Type="http://schemas.openxmlformats.org/officeDocument/2006/relationships/oleObject" Target="../embeddings/oleObject131.bin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0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86.emf"/><Relationship Id="rId5" Type="http://schemas.openxmlformats.org/officeDocument/2006/relationships/oleObject" Target="../embeddings/oleObject136.bin"/><Relationship Id="rId4" Type="http://schemas.openxmlformats.org/officeDocument/2006/relationships/image" Target="../media/image185.emf"/><Relationship Id="rId3" Type="http://schemas.openxmlformats.org/officeDocument/2006/relationships/oleObject" Target="../embeddings/oleObject135.bin"/><Relationship Id="rId2" Type="http://schemas.openxmlformats.org/officeDocument/2006/relationships/image" Target="../media/image184.emf"/><Relationship Id="rId1" Type="http://schemas.openxmlformats.org/officeDocument/2006/relationships/oleObject" Target="../embeddings/oleObject134.bin"/></Relationships>
</file>

<file path=ppt/slides/_rels/slide8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8.emf"/><Relationship Id="rId3" Type="http://schemas.openxmlformats.org/officeDocument/2006/relationships/oleObject" Target="../embeddings/oleObject138.bin"/><Relationship Id="rId2" Type="http://schemas.openxmlformats.org/officeDocument/2006/relationships/image" Target="../media/image187.emf"/><Relationship Id="rId1" Type="http://schemas.openxmlformats.org/officeDocument/2006/relationships/oleObject" Target="../embeddings/oleObject137.bin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2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1.emf"/><Relationship Id="rId5" Type="http://schemas.openxmlformats.org/officeDocument/2006/relationships/oleObject" Target="../embeddings/oleObject141.bin"/><Relationship Id="rId4" Type="http://schemas.openxmlformats.org/officeDocument/2006/relationships/image" Target="../media/image190.emf"/><Relationship Id="rId3" Type="http://schemas.openxmlformats.org/officeDocument/2006/relationships/oleObject" Target="../embeddings/oleObject140.bin"/><Relationship Id="rId2" Type="http://schemas.openxmlformats.org/officeDocument/2006/relationships/image" Target="../media/image189.emf"/><Relationship Id="rId1" Type="http://schemas.openxmlformats.org/officeDocument/2006/relationships/oleObject" Target="../embeddings/oleObject139.bin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3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4.emf"/><Relationship Id="rId5" Type="http://schemas.openxmlformats.org/officeDocument/2006/relationships/oleObject" Target="../embeddings/oleObject144.bin"/><Relationship Id="rId4" Type="http://schemas.openxmlformats.org/officeDocument/2006/relationships/image" Target="../media/image193.emf"/><Relationship Id="rId3" Type="http://schemas.openxmlformats.org/officeDocument/2006/relationships/oleObject" Target="../embeddings/oleObject143.bin"/><Relationship Id="rId2" Type="http://schemas.openxmlformats.org/officeDocument/2006/relationships/image" Target="../media/image192.emf"/><Relationship Id="rId1" Type="http://schemas.openxmlformats.org/officeDocument/2006/relationships/oleObject" Target="../embeddings/oleObject142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4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7.emf"/><Relationship Id="rId5" Type="http://schemas.openxmlformats.org/officeDocument/2006/relationships/oleObject" Target="../embeddings/oleObject147.bin"/><Relationship Id="rId4" Type="http://schemas.openxmlformats.org/officeDocument/2006/relationships/image" Target="../media/image196.emf"/><Relationship Id="rId3" Type="http://schemas.openxmlformats.org/officeDocument/2006/relationships/oleObject" Target="../embeddings/oleObject146.bin"/><Relationship Id="rId2" Type="http://schemas.openxmlformats.org/officeDocument/2006/relationships/image" Target="../media/image195.emf"/><Relationship Id="rId1" Type="http://schemas.openxmlformats.org/officeDocument/2006/relationships/oleObject" Target="../embeddings/oleObject145.bin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8.jpeg"/><Relationship Id="rId1" Type="http://schemas.openxmlformats.org/officeDocument/2006/relationships/image" Target="../media/image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9.e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0.emf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1.emf"/></Relationships>
</file>

<file path=ppt/slides/_rels/slide9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203.emf"/><Relationship Id="rId1" Type="http://schemas.openxmlformats.org/officeDocument/2006/relationships/image" Target="../media/image202.emf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9956" name="文本框 509955"/>
          <p:cNvSpPr txBox="1"/>
          <p:nvPr/>
        </p:nvSpPr>
        <p:spPr>
          <a:xfrm>
            <a:off x="323850" y="1990725"/>
            <a:ext cx="8496300" cy="830263"/>
          </a:xfrm>
          <a:prstGeom prst="rect">
            <a:avLst/>
          </a:prstGeom>
          <a:noFill/>
          <a:ln w="12700">
            <a:noFill/>
          </a:ln>
          <a:effectLst>
            <a:prstShdw prst="shdw17" dist="17961" dir="2699999">
              <a:srgbClr val="000099"/>
            </a:prstShdw>
          </a:effectLst>
        </p:spPr>
        <p:txBody>
          <a:bodyPr anchor="ctr" anchorCtr="0">
            <a:spAutoFit/>
          </a:bodyPr>
          <a:p>
            <a:r>
              <a:rPr lang="zh-CN" altLang="zh-CN" sz="4800" dirty="0">
                <a:latin typeface="Arial" panose="020B0604020202020204" pitchFamily="34" charset="0"/>
                <a:ea typeface="楷体_GB2312" pitchFamily="49" charset="-122"/>
              </a:rPr>
              <a:t>电路课程复习重点及答题要点</a:t>
            </a:r>
            <a:endParaRPr lang="zh-CN" altLang="zh-CN" sz="4800" dirty="0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09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6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1013" name="Rectangle 5"/>
          <p:cNvSpPr>
            <a:spLocks noChangeArrowheads="1"/>
          </p:cNvSpPr>
          <p:nvPr/>
        </p:nvSpPr>
        <p:spPr bwMode="auto">
          <a:xfrm>
            <a:off x="-1587" y="492125"/>
            <a:ext cx="3663950" cy="2535238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50000">
                <a:schemeClr val="tx1"/>
              </a:gs>
              <a:gs pos="100000">
                <a:srgbClr val="CC99FF"/>
              </a:gs>
            </a:gsLst>
            <a:lin ang="18900000" scaled="1"/>
          </a:gradFill>
          <a:ln w="28575" algn="ctr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6626" name="Object 7"/>
          <p:cNvGraphicFramePr>
            <a:graphicFrameLocks noChangeAspect="1"/>
          </p:cNvGraphicFramePr>
          <p:nvPr/>
        </p:nvGraphicFramePr>
        <p:xfrm>
          <a:off x="269875" y="1317625"/>
          <a:ext cx="33274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1454150" imgH="385445" progId="Equation.3">
                  <p:embed/>
                </p:oleObj>
              </mc:Choice>
              <mc:Fallback>
                <p:oleObj name="" r:id="rId1" imgW="1454150" imgH="385445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69875" y="1317625"/>
                        <a:ext cx="3327400" cy="890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8"/>
          <p:cNvGraphicFramePr>
            <a:graphicFrameLocks noChangeAspect="1"/>
          </p:cNvGraphicFramePr>
          <p:nvPr/>
        </p:nvGraphicFramePr>
        <p:xfrm>
          <a:off x="268288" y="2187575"/>
          <a:ext cx="3327400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1454150" imgH="385445" progId="Equation.3">
                  <p:embed/>
                </p:oleObj>
              </mc:Choice>
              <mc:Fallback>
                <p:oleObj name="" r:id="rId3" imgW="1454150" imgH="385445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68288" y="2187575"/>
                        <a:ext cx="3327400" cy="893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8" name="Rectangle 10"/>
          <p:cNvSpPr>
            <a:spLocks noChangeArrowheads="1"/>
          </p:cNvSpPr>
          <p:nvPr/>
        </p:nvSpPr>
        <p:spPr bwMode="auto">
          <a:xfrm>
            <a:off x="-1587" y="3048000"/>
            <a:ext cx="3663950" cy="3271838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50000">
                <a:schemeClr val="tx1"/>
              </a:gs>
              <a:gs pos="100000">
                <a:srgbClr val="CC99FF"/>
              </a:gs>
            </a:gsLst>
            <a:lin ang="18900000" scaled="1"/>
          </a:gradFill>
          <a:ln w="28575" algn="ctr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6629" name="Object 12"/>
          <p:cNvGraphicFramePr>
            <a:graphicFrameLocks noChangeAspect="1"/>
          </p:cNvGraphicFramePr>
          <p:nvPr/>
        </p:nvGraphicFramePr>
        <p:xfrm>
          <a:off x="219075" y="4437063"/>
          <a:ext cx="2624138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5" imgW="1134745" imgH="385445" progId="Equation.3">
                  <p:embed/>
                </p:oleObj>
              </mc:Choice>
              <mc:Fallback>
                <p:oleObj name="" r:id="rId5" imgW="1134745" imgH="385445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9075" y="4437063"/>
                        <a:ext cx="2624138" cy="884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0" name="Object 13"/>
          <p:cNvGraphicFramePr>
            <a:graphicFrameLocks noChangeAspect="1"/>
          </p:cNvGraphicFramePr>
          <p:nvPr/>
        </p:nvGraphicFramePr>
        <p:xfrm>
          <a:off x="219075" y="5229225"/>
          <a:ext cx="2624138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7" imgW="1134745" imgH="385445" progId="Equation.3">
                  <p:embed/>
                </p:oleObj>
              </mc:Choice>
              <mc:Fallback>
                <p:oleObj name="" r:id="rId7" imgW="1134745" imgH="385445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9075" y="5229225"/>
                        <a:ext cx="2624138" cy="884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22" name="Line 14"/>
          <p:cNvSpPr>
            <a:spLocks noChangeShapeType="1"/>
          </p:cNvSpPr>
          <p:nvPr/>
        </p:nvSpPr>
        <p:spPr bwMode="auto">
          <a:xfrm>
            <a:off x="1081088" y="649288"/>
            <a:ext cx="2366963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1023" name="Line 15"/>
          <p:cNvSpPr>
            <a:spLocks noChangeShapeType="1"/>
          </p:cNvSpPr>
          <p:nvPr/>
        </p:nvSpPr>
        <p:spPr bwMode="auto">
          <a:xfrm>
            <a:off x="2257425" y="649288"/>
            <a:ext cx="0" cy="56515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6633" name="Object 6"/>
          <p:cNvGraphicFramePr>
            <a:graphicFrameLocks noChangeAspect="1"/>
          </p:cNvGraphicFramePr>
          <p:nvPr/>
        </p:nvGraphicFramePr>
        <p:xfrm>
          <a:off x="258763" y="419100"/>
          <a:ext cx="3328987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9" imgW="1454150" imgH="385445" progId="Equation.3">
                  <p:embed/>
                </p:oleObj>
              </mc:Choice>
              <mc:Fallback>
                <p:oleObj name="" r:id="rId9" imgW="1454150" imgH="385445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58763" y="419100"/>
                        <a:ext cx="3328987" cy="893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24" name="AutoShape 16"/>
          <p:cNvSpPr>
            <a:spLocks noChangeArrowheads="1"/>
          </p:cNvSpPr>
          <p:nvPr/>
        </p:nvSpPr>
        <p:spPr bwMode="auto">
          <a:xfrm>
            <a:off x="755650" y="3624263"/>
            <a:ext cx="2060575" cy="508000"/>
          </a:xfrm>
          <a:prstGeom prst="triangle">
            <a:avLst>
              <a:gd name="adj" fmla="val 50000"/>
            </a:avLst>
          </a:prstGeom>
          <a:noFill/>
          <a:ln w="76200" algn="ctr">
            <a:solidFill>
              <a:schemeClr val="hlink"/>
            </a:solidFill>
            <a:miter lim="800000"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6635" name="Object 11"/>
          <p:cNvGraphicFramePr>
            <a:graphicFrameLocks noChangeAspect="1"/>
          </p:cNvGraphicFramePr>
          <p:nvPr/>
        </p:nvGraphicFramePr>
        <p:xfrm>
          <a:off x="466725" y="3624263"/>
          <a:ext cx="259715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1" imgW="1123950" imgH="385445" progId="Equation.3">
                  <p:embed/>
                </p:oleObj>
              </mc:Choice>
              <mc:Fallback>
                <p:oleObj name="" r:id="rId11" imgW="1123950" imgH="385445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66725" y="3624263"/>
                        <a:ext cx="2597150" cy="882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6" name="AutoShape 17"/>
          <p:cNvSpPr/>
          <p:nvPr/>
        </p:nvSpPr>
        <p:spPr>
          <a:xfrm>
            <a:off x="-66675" y="781050"/>
            <a:ext cx="304800" cy="1755775"/>
          </a:xfrm>
          <a:prstGeom prst="leftBrace">
            <a:avLst>
              <a:gd name="adj1" fmla="val 47603"/>
              <a:gd name="adj2" fmla="val 50000"/>
            </a:avLst>
          </a:prstGeom>
          <a:noFill/>
          <a:ln w="28575" cap="flat" cmpd="sng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30"/>
          <p:cNvGrpSpPr/>
          <p:nvPr/>
        </p:nvGrpSpPr>
        <p:grpSpPr>
          <a:xfrm>
            <a:off x="923925" y="2925763"/>
            <a:ext cx="1492250" cy="614362"/>
            <a:chOff x="223" y="849"/>
            <a:chExt cx="1095" cy="387"/>
          </a:xfrm>
        </p:grpSpPr>
        <p:sp>
          <p:nvSpPr>
            <p:cNvPr id="171026" name="Text Box 18"/>
            <p:cNvSpPr txBox="1">
              <a:spLocks noChangeArrowheads="1"/>
            </p:cNvSpPr>
            <p:nvPr/>
          </p:nvSpPr>
          <p:spPr bwMode="auto">
            <a:xfrm>
              <a:off x="911" y="865"/>
              <a:ext cx="407" cy="371"/>
            </a:xfrm>
            <a:prstGeom prst="rect">
              <a:avLst/>
            </a:prstGeom>
            <a:noFill/>
            <a:ln w="38100">
              <a:noFill/>
              <a:miter lim="800000"/>
            </a:ln>
            <a:effectLst>
              <a:outerShdw dist="45791" dir="2021404" algn="ctr" rotWithShape="0">
                <a:srgbClr val="66CCFF"/>
              </a:outerShdw>
            </a:effectLst>
          </p:spPr>
          <p:txBody>
            <a:bodyPr anchor="ctr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600" b="1" i="0" u="none" strike="noStrike" kern="1200" cap="none" spc="0" normalizeH="0" baseline="0" noProof="0">
                  <a:ln>
                    <a:noFill/>
                  </a:ln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Batang" pitchFamily="18" charset="-127"/>
                  <a:ea typeface="Batang" pitchFamily="18" charset="-127"/>
                  <a:cs typeface="+mn-cs"/>
                </a:rPr>
                <a:t>Y</a:t>
              </a:r>
              <a:endParaRPr kumimoji="1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Batang" pitchFamily="18" charset="-127"/>
                <a:ea typeface="Batang" pitchFamily="18" charset="-127"/>
                <a:cs typeface="+mn-cs"/>
              </a:endParaRPr>
            </a:p>
          </p:txBody>
        </p:sp>
        <p:sp>
          <p:nvSpPr>
            <p:cNvPr id="171027" name="Text Box 19"/>
            <p:cNvSpPr txBox="1">
              <a:spLocks noChangeArrowheads="1"/>
            </p:cNvSpPr>
            <p:nvPr/>
          </p:nvSpPr>
          <p:spPr bwMode="auto">
            <a:xfrm>
              <a:off x="223" y="849"/>
              <a:ext cx="434" cy="371"/>
            </a:xfrm>
            <a:prstGeom prst="rect">
              <a:avLst/>
            </a:prstGeom>
            <a:noFill/>
            <a:ln w="38100" algn="ctr">
              <a:noFill/>
              <a:miter lim="800000"/>
            </a:ln>
            <a:effectLst>
              <a:outerShdw dist="45791" dir="2021404" algn="ctr" rotWithShape="0">
                <a:srgbClr val="66CCFF"/>
              </a:outerShdw>
            </a:effectLst>
          </p:spPr>
          <p:txBody>
            <a:bodyPr anchor="ctr">
              <a:spAutoFit/>
            </a:bodyPr>
            <a:lstStyle/>
            <a:p>
              <a:pPr marR="0" defTabSz="914400">
                <a:lnSpc>
                  <a:spcPct val="9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en-US" altLang="zh-CN" sz="3600" kern="1200" cap="none" spc="0" normalizeH="0" baseline="0" noProof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atang" pitchFamily="18" charset="-127"/>
                  <a:ea typeface="Batang" pitchFamily="18" charset="-127"/>
                  <a:cs typeface="+mn-cs"/>
                </a:rPr>
                <a:t>Δ</a:t>
              </a:r>
              <a:endParaRPr kumimoji="1" lang="en-US" altLang="zh-CN" sz="3600" kern="1200" cap="none" spc="0" normalizeH="0" baseline="0" noProof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atang" pitchFamily="18" charset="-127"/>
                <a:ea typeface="Batang" pitchFamily="18" charset="-127"/>
                <a:cs typeface="+mn-cs"/>
              </a:endParaRPr>
            </a:p>
          </p:txBody>
        </p:sp>
        <p:sp>
          <p:nvSpPr>
            <p:cNvPr id="26640" name="Line 21"/>
            <p:cNvSpPr/>
            <p:nvPr/>
          </p:nvSpPr>
          <p:spPr>
            <a:xfrm flipH="1">
              <a:off x="481" y="1060"/>
              <a:ext cx="513" cy="9"/>
            </a:xfrm>
            <a:prstGeom prst="line">
              <a:avLst/>
            </a:prstGeom>
            <a:ln w="76200" cap="flat" cmpd="tri">
              <a:solidFill>
                <a:schemeClr val="hlink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dist="35921" dir="2699999" algn="ctr" rotWithShape="0">
                <a:srgbClr val="66CCFF"/>
              </a:outerShdw>
            </a:effectLst>
          </p:spPr>
        </p:sp>
      </p:grpSp>
      <p:grpSp>
        <p:nvGrpSpPr>
          <p:cNvPr id="3" name="Group 31"/>
          <p:cNvGrpSpPr/>
          <p:nvPr/>
        </p:nvGrpSpPr>
        <p:grpSpPr>
          <a:xfrm>
            <a:off x="863600" y="5897563"/>
            <a:ext cx="1719263" cy="612775"/>
            <a:chOff x="252" y="2799"/>
            <a:chExt cx="1083" cy="386"/>
          </a:xfrm>
        </p:grpSpPr>
        <p:sp>
          <p:nvSpPr>
            <p:cNvPr id="171030" name="Text Box 22"/>
            <p:cNvSpPr txBox="1">
              <a:spLocks noChangeArrowheads="1"/>
            </p:cNvSpPr>
            <p:nvPr/>
          </p:nvSpPr>
          <p:spPr bwMode="auto">
            <a:xfrm>
              <a:off x="252" y="2816"/>
              <a:ext cx="407" cy="369"/>
            </a:xfrm>
            <a:prstGeom prst="rect">
              <a:avLst/>
            </a:prstGeom>
            <a:noFill/>
            <a:ln w="38100">
              <a:noFill/>
              <a:miter lim="800000"/>
            </a:ln>
            <a:effectLst>
              <a:outerShdw dist="45791" dir="2021404" algn="ctr" rotWithShape="0">
                <a:srgbClr val="66CCFF"/>
              </a:outerShdw>
            </a:effectLst>
          </p:spPr>
          <p:txBody>
            <a:bodyPr anchor="ctr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600" b="1" i="0" u="none" strike="noStrike" kern="1200" cap="none" spc="0" normalizeH="0" baseline="0" noProof="0">
                  <a:ln>
                    <a:noFill/>
                  </a:ln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Batang" pitchFamily="18" charset="-127"/>
                  <a:ea typeface="Batang" pitchFamily="18" charset="-127"/>
                  <a:cs typeface="+mn-cs"/>
                </a:rPr>
                <a:t>Y</a:t>
              </a:r>
              <a:endParaRPr kumimoji="1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Batang" pitchFamily="18" charset="-127"/>
                <a:ea typeface="Batang" pitchFamily="18" charset="-127"/>
                <a:cs typeface="+mn-cs"/>
              </a:endParaRPr>
            </a:p>
          </p:txBody>
        </p:sp>
        <p:sp>
          <p:nvSpPr>
            <p:cNvPr id="171031" name="Text Box 23"/>
            <p:cNvSpPr txBox="1">
              <a:spLocks noChangeArrowheads="1"/>
            </p:cNvSpPr>
            <p:nvPr/>
          </p:nvSpPr>
          <p:spPr bwMode="auto">
            <a:xfrm>
              <a:off x="901" y="2799"/>
              <a:ext cx="434" cy="369"/>
            </a:xfrm>
            <a:prstGeom prst="rect">
              <a:avLst/>
            </a:prstGeom>
            <a:noFill/>
            <a:ln w="38100" algn="ctr">
              <a:noFill/>
              <a:miter lim="800000"/>
            </a:ln>
            <a:effectLst>
              <a:outerShdw dist="45791" dir="2021404" algn="ctr" rotWithShape="0">
                <a:srgbClr val="66CCFF"/>
              </a:outerShdw>
            </a:effectLst>
          </p:spPr>
          <p:txBody>
            <a:bodyPr anchor="ctr">
              <a:spAutoFit/>
            </a:bodyPr>
            <a:lstStyle/>
            <a:p>
              <a:pPr marR="0" defTabSz="914400">
                <a:lnSpc>
                  <a:spcPct val="9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en-US" altLang="zh-CN" sz="3600" kern="1200" cap="none" spc="0" normalizeH="0" baseline="0" noProof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atang" pitchFamily="18" charset="-127"/>
                  <a:ea typeface="Batang" pitchFamily="18" charset="-127"/>
                  <a:cs typeface="+mn-cs"/>
                </a:rPr>
                <a:t>Δ</a:t>
              </a:r>
              <a:endParaRPr kumimoji="1" lang="en-US" altLang="zh-CN" sz="3600" kern="1200" cap="none" spc="0" normalizeH="0" baseline="0" noProof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atang" pitchFamily="18" charset="-127"/>
                <a:ea typeface="Batang" pitchFamily="18" charset="-127"/>
                <a:cs typeface="+mn-cs"/>
              </a:endParaRPr>
            </a:p>
          </p:txBody>
        </p:sp>
        <p:sp>
          <p:nvSpPr>
            <p:cNvPr id="26644" name="Line 24"/>
            <p:cNvSpPr/>
            <p:nvPr/>
          </p:nvSpPr>
          <p:spPr>
            <a:xfrm flipH="1">
              <a:off x="518" y="2989"/>
              <a:ext cx="431" cy="9"/>
            </a:xfrm>
            <a:prstGeom prst="line">
              <a:avLst/>
            </a:prstGeom>
            <a:ln w="76200" cap="flat" cmpd="tri">
              <a:solidFill>
                <a:schemeClr val="hlink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dist="35921" dir="2699999" algn="ctr" rotWithShape="0">
                <a:srgbClr val="66CCFF"/>
              </a:outerShdw>
            </a:effectLst>
          </p:spPr>
        </p:sp>
      </p:grpSp>
      <p:sp>
        <p:nvSpPr>
          <p:cNvPr id="26645" name="AutoShape 25"/>
          <p:cNvSpPr/>
          <p:nvPr/>
        </p:nvSpPr>
        <p:spPr>
          <a:xfrm>
            <a:off x="66675" y="3989388"/>
            <a:ext cx="247650" cy="1755775"/>
          </a:xfrm>
          <a:prstGeom prst="leftBrace">
            <a:avLst>
              <a:gd name="adj1" fmla="val 58588"/>
              <a:gd name="adj2" fmla="val 50000"/>
            </a:avLst>
          </a:prstGeom>
          <a:noFill/>
          <a:ln w="28575" cap="flat" cmpd="sng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36" name="Rectangle 28"/>
          <p:cNvSpPr>
            <a:spLocks noChangeArrowheads="1"/>
          </p:cNvSpPr>
          <p:nvPr/>
        </p:nvSpPr>
        <p:spPr bwMode="auto">
          <a:xfrm>
            <a:off x="4191000" y="3860800"/>
            <a:ext cx="3832225" cy="2352675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50000">
                <a:schemeClr val="tx1"/>
              </a:gs>
              <a:gs pos="100000">
                <a:srgbClr val="CC99FF"/>
              </a:gs>
            </a:gsLst>
            <a:lin ang="18900000" scaled="1"/>
          </a:gradFill>
          <a:ln w="28575" algn="ctr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1037" name="Text Box 29"/>
          <p:cNvSpPr txBox="1">
            <a:spLocks noChangeArrowheads="1"/>
          </p:cNvSpPr>
          <p:nvPr/>
        </p:nvSpPr>
        <p:spPr bwMode="auto">
          <a:xfrm>
            <a:off x="4211638" y="3860800"/>
            <a:ext cx="3641725" cy="2501900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lnSpc>
                <a:spcPct val="140000"/>
              </a:lnSpc>
              <a:buClrTx/>
              <a:buSzTx/>
              <a:buFontTx/>
              <a:buNone/>
              <a:defRPr/>
            </a:pPr>
            <a:r>
              <a:rPr kumimoji="1" lang="zh-CN" altLang="en-US" kern="1200" cap="none" spc="0" normalizeH="0" baseline="0" noProof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若：</a:t>
            </a:r>
            <a:r>
              <a:rPr kumimoji="1" lang="en-US" altLang="zh-CN" i="1" kern="1200" cap="none" spc="0" normalizeH="0" baseline="0" noProof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R</a:t>
            </a:r>
            <a:r>
              <a:rPr kumimoji="1" lang="en-US" altLang="zh-CN" kern="1200" cap="none" spc="0" normalizeH="0" baseline="-25000" noProof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1</a:t>
            </a:r>
            <a:r>
              <a:rPr kumimoji="1" lang="en-US" altLang="zh-CN" i="1" kern="1200" cap="none" spc="0" normalizeH="0" baseline="0" noProof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 = R</a:t>
            </a:r>
            <a:r>
              <a:rPr kumimoji="1" lang="en-US" altLang="zh-CN" kern="1200" cap="none" spc="0" normalizeH="0" baseline="-25000" noProof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2</a:t>
            </a:r>
            <a:r>
              <a:rPr kumimoji="1" lang="en-US" altLang="zh-CN" i="1" kern="1200" cap="none" spc="0" normalizeH="0" baseline="0" noProof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 = R</a:t>
            </a:r>
            <a:r>
              <a:rPr kumimoji="1" lang="en-US" altLang="zh-CN" kern="1200" cap="none" spc="0" normalizeH="0" baseline="-25000" noProof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3</a:t>
            </a:r>
            <a:r>
              <a:rPr kumimoji="1" lang="en-US" altLang="zh-CN" i="1" kern="1200" cap="none" spc="0" normalizeH="0" baseline="0" noProof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 = R</a:t>
            </a:r>
            <a:r>
              <a:rPr kumimoji="1" lang="en-US" altLang="zh-CN" kern="1200" cap="none" spc="0" normalizeH="0" baseline="-25000" noProof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Y</a:t>
            </a:r>
            <a:endParaRPr kumimoji="1" lang="en-US" altLang="zh-CN" kern="1200" cap="none" spc="0" normalizeH="0" baseline="-25000" noProof="0">
              <a:solidFill>
                <a:srgbClr val="CC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  <a:cs typeface="+mn-cs"/>
            </a:endParaRPr>
          </a:p>
          <a:p>
            <a:pPr marR="0" defTabSz="914400">
              <a:lnSpc>
                <a:spcPct val="140000"/>
              </a:lnSpc>
              <a:buClrTx/>
              <a:buSzTx/>
              <a:buFontTx/>
              <a:buNone/>
              <a:defRPr/>
            </a:pPr>
            <a:r>
              <a:rPr kumimoji="1" lang="zh-CN" altLang="en-US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则：</a:t>
            </a:r>
            <a:r>
              <a:rPr kumimoji="1" lang="en-US" altLang="zh-CN" i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R</a:t>
            </a:r>
            <a:r>
              <a:rPr kumimoji="1" lang="en-US" altLang="zh-CN" kern="1200" cap="none" spc="0" normalizeH="0" baseline="-25000" noProof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12</a:t>
            </a:r>
            <a:r>
              <a:rPr kumimoji="1" lang="en-US" altLang="zh-CN" i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=R</a:t>
            </a:r>
            <a:r>
              <a:rPr kumimoji="1" lang="en-US" altLang="zh-CN" kern="1200" cap="none" spc="0" normalizeH="0" baseline="-25000" noProof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23 </a:t>
            </a:r>
            <a:r>
              <a:rPr kumimoji="1" lang="en-US" altLang="zh-CN" i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=R</a:t>
            </a:r>
            <a:r>
              <a:rPr kumimoji="1" lang="en-US" altLang="zh-CN" kern="1200" cap="none" spc="0" normalizeH="0" baseline="-25000" noProof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31 </a:t>
            </a:r>
            <a:r>
              <a:rPr kumimoji="1" lang="en-US" altLang="zh-CN" i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= R</a:t>
            </a:r>
            <a:r>
              <a:rPr kumimoji="1" lang="en-US" altLang="zh-CN" kern="1200" cap="none" spc="0" normalizeH="0" baseline="-25000" noProof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Symbol" panose="05050102010706020507" pitchFamily="18" charset="2"/>
              </a:rPr>
              <a:t></a:t>
            </a:r>
            <a:endParaRPr kumimoji="1" lang="en-US" altLang="zh-CN" kern="1200" cap="none" spc="0" normalizeH="0" baseline="0" noProof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  <a:cs typeface="+mn-cs"/>
            </a:endParaRPr>
          </a:p>
          <a:p>
            <a:pPr marR="0" defTabSz="914400">
              <a:lnSpc>
                <a:spcPct val="140000"/>
              </a:lnSpc>
              <a:buClrTx/>
              <a:buSzTx/>
              <a:buFontTx/>
              <a:buNone/>
              <a:defRPr/>
            </a:pPr>
            <a:r>
              <a:rPr kumimoji="1" lang="zh-CN" altLang="en-US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即：</a:t>
            </a:r>
            <a:r>
              <a:rPr kumimoji="1" lang="en-US" altLang="zh-CN" i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R</a:t>
            </a:r>
            <a:r>
              <a:rPr kumimoji="1" lang="en-US" altLang="zh-CN" kern="1200" cap="none" spc="0" normalizeH="0" baseline="-2500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Symbol" panose="05050102010706020507" pitchFamily="18" charset="2"/>
              </a:rPr>
              <a:t></a:t>
            </a:r>
            <a:r>
              <a:rPr kumimoji="1" lang="en-US" altLang="zh-CN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 </a:t>
            </a:r>
            <a:r>
              <a:rPr kumimoji="1" lang="en-US" altLang="zh-CN" i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= </a:t>
            </a:r>
            <a:r>
              <a:rPr kumimoji="1" lang="en-US" altLang="zh-CN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3</a:t>
            </a:r>
            <a:r>
              <a:rPr kumimoji="1" lang="en-US" altLang="zh-CN" i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R</a:t>
            </a:r>
            <a:r>
              <a:rPr kumimoji="1" lang="en-US" altLang="zh-CN" kern="1200" cap="none" spc="0" normalizeH="0" baseline="-2500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Symbol" panose="05050102010706020507" pitchFamily="18" charset="2"/>
              </a:rPr>
              <a:t>Y</a:t>
            </a:r>
            <a:endParaRPr kumimoji="1" lang="en-US" altLang="zh-CN" kern="1200" cap="none" spc="0" normalizeH="0" baseline="-25000" noProof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  <a:cs typeface="+mn-cs"/>
              <a:sym typeface="Symbol" panose="05050102010706020507" pitchFamily="18" charset="2"/>
            </a:endParaRPr>
          </a:p>
          <a:p>
            <a:pPr marR="0" defTabSz="914400">
              <a:lnSpc>
                <a:spcPct val="140000"/>
              </a:lnSpc>
              <a:buClrTx/>
              <a:buSzTx/>
              <a:buFontTx/>
              <a:buNone/>
              <a:defRPr/>
            </a:pPr>
            <a:r>
              <a:rPr kumimoji="1" lang="en-US" altLang="zh-CN" i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        R</a:t>
            </a:r>
            <a:r>
              <a:rPr kumimoji="1" lang="en-US" altLang="zh-CN" kern="1200" cap="none" spc="0" normalizeH="0" baseline="-2500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Symbol" panose="05050102010706020507" pitchFamily="18" charset="2"/>
              </a:rPr>
              <a:t>Y</a:t>
            </a:r>
            <a:r>
              <a:rPr kumimoji="1" lang="en-US" altLang="zh-CN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 </a:t>
            </a:r>
            <a:r>
              <a:rPr kumimoji="1" lang="en-US" altLang="zh-CN" i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= 1/</a:t>
            </a:r>
            <a:r>
              <a:rPr kumimoji="1" lang="en-US" altLang="zh-CN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3</a:t>
            </a:r>
            <a:r>
              <a:rPr kumimoji="1" lang="en-US" altLang="zh-CN" i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R</a:t>
            </a:r>
            <a:r>
              <a:rPr kumimoji="1" lang="en-US" altLang="zh-CN" kern="1200" cap="none" spc="0" normalizeH="0" baseline="-2500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Symbol" panose="05050102010706020507" pitchFamily="18" charset="2"/>
              </a:rPr>
              <a:t></a:t>
            </a:r>
            <a:endParaRPr kumimoji="1" lang="zh-CN" altLang="en-US" i="1" kern="1200" cap="none" spc="0" normalizeH="0" baseline="0" noProof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  <a:cs typeface="+mn-cs"/>
              <a:sym typeface="+mn-ea"/>
            </a:endParaRPr>
          </a:p>
        </p:txBody>
      </p:sp>
      <p:grpSp>
        <p:nvGrpSpPr>
          <p:cNvPr id="26648" name="Group 138"/>
          <p:cNvGrpSpPr/>
          <p:nvPr/>
        </p:nvGrpSpPr>
        <p:grpSpPr>
          <a:xfrm>
            <a:off x="3714750" y="185738"/>
            <a:ext cx="2343150" cy="2901950"/>
            <a:chOff x="697" y="773"/>
            <a:chExt cx="1476" cy="1828"/>
          </a:xfrm>
        </p:grpSpPr>
        <p:sp>
          <p:nvSpPr>
            <p:cNvPr id="26649" name="Text Box 139"/>
            <p:cNvSpPr txBox="1"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1905" y="2284"/>
              <a:ext cx="215" cy="19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0" name="Text Box 140"/>
            <p:cNvSpPr txBox="1"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1214" y="773"/>
              <a:ext cx="304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1" name="Line 141"/>
            <p:cNvSpPr>
              <a:spLocks noChangeAspect="1"/>
            </p:cNvSpPr>
            <p:nvPr>
              <p:custDataLst>
                <p:tags r:id="rId15"/>
              </p:custDataLst>
            </p:nvPr>
          </p:nvSpPr>
          <p:spPr>
            <a:xfrm flipH="1">
              <a:off x="777" y="1754"/>
              <a:ext cx="671" cy="669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miter/>
              <a:headEnd type="oval" w="med" len="med"/>
              <a:tailEnd type="none" w="sm" len="sm"/>
            </a:ln>
          </p:spPr>
        </p:sp>
        <p:sp>
          <p:nvSpPr>
            <p:cNvPr id="26652" name="Line 142"/>
            <p:cNvSpPr/>
            <p:nvPr>
              <p:custDataLst>
                <p:tags r:id="rId16"/>
              </p:custDataLst>
            </p:nvPr>
          </p:nvSpPr>
          <p:spPr>
            <a:xfrm flipH="1" flipV="1">
              <a:off x="1445" y="799"/>
              <a:ext cx="4" cy="956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miter/>
              <a:headEnd type="oval" w="med" len="med"/>
              <a:tailEnd type="none" w="sm" len="sm"/>
            </a:ln>
          </p:spPr>
        </p:sp>
        <p:sp>
          <p:nvSpPr>
            <p:cNvPr id="26653" name="Oval 143"/>
            <p:cNvSpPr>
              <a:spLocks noChangeAspect="1"/>
            </p:cNvSpPr>
            <p:nvPr>
              <p:custDataLst>
                <p:tags r:id="rId17"/>
              </p:custDataLst>
            </p:nvPr>
          </p:nvSpPr>
          <p:spPr>
            <a:xfrm>
              <a:off x="1426" y="1127"/>
              <a:ext cx="51" cy="51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4" name="Oval 144"/>
            <p:cNvSpPr>
              <a:spLocks noChangeAspect="1"/>
            </p:cNvSpPr>
            <p:nvPr>
              <p:custDataLst>
                <p:tags r:id="rId18"/>
              </p:custDataLst>
            </p:nvPr>
          </p:nvSpPr>
          <p:spPr>
            <a:xfrm>
              <a:off x="948" y="2193"/>
              <a:ext cx="51" cy="51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5" name="Line 145"/>
            <p:cNvSpPr>
              <a:spLocks noChangeAspect="1"/>
            </p:cNvSpPr>
            <p:nvPr>
              <p:custDataLst>
                <p:tags r:id="rId19"/>
              </p:custDataLst>
            </p:nvPr>
          </p:nvSpPr>
          <p:spPr>
            <a:xfrm>
              <a:off x="1449" y="1756"/>
              <a:ext cx="669" cy="671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miter/>
              <a:headEnd type="oval" w="med" len="med"/>
              <a:tailEnd type="none" w="sm" len="sm"/>
            </a:ln>
          </p:spPr>
        </p:sp>
        <p:sp>
          <p:nvSpPr>
            <p:cNvPr id="26656" name="Oval 146"/>
            <p:cNvSpPr>
              <a:spLocks noChangeAspect="1"/>
            </p:cNvSpPr>
            <p:nvPr>
              <p:custDataLst>
                <p:tags r:id="rId20"/>
              </p:custDataLst>
            </p:nvPr>
          </p:nvSpPr>
          <p:spPr>
            <a:xfrm>
              <a:off x="1880" y="2190"/>
              <a:ext cx="51" cy="51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7" name="Text Box 147"/>
            <p:cNvSpPr txBox="1">
              <a:spLocks noChangeAspect="1"/>
            </p:cNvSpPr>
            <p:nvPr>
              <p:custDataLst>
                <p:tags r:id="rId21"/>
              </p:custDataLst>
            </p:nvPr>
          </p:nvSpPr>
          <p:spPr>
            <a:xfrm>
              <a:off x="1556" y="1365"/>
              <a:ext cx="219" cy="24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8" name="Text Box 148"/>
            <p:cNvSpPr txBox="1">
              <a:spLocks noChangeAspect="1"/>
            </p:cNvSpPr>
            <p:nvPr>
              <p:custDataLst>
                <p:tags r:id="rId22"/>
              </p:custDataLst>
            </p:nvPr>
          </p:nvSpPr>
          <p:spPr>
            <a:xfrm>
              <a:off x="1730" y="1687"/>
              <a:ext cx="357" cy="24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9" name="Text Box 149"/>
            <p:cNvSpPr txBox="1">
              <a:spLocks noChangeAspect="1"/>
            </p:cNvSpPr>
            <p:nvPr>
              <p:custDataLst>
                <p:tags r:id="rId23"/>
              </p:custDataLst>
            </p:nvPr>
          </p:nvSpPr>
          <p:spPr>
            <a:xfrm>
              <a:off x="990" y="1665"/>
              <a:ext cx="275" cy="24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0" name="Text Box 150"/>
            <p:cNvSpPr txBox="1">
              <a:spLocks noChangeAspect="1"/>
            </p:cNvSpPr>
            <p:nvPr>
              <p:custDataLst>
                <p:tags r:id="rId24"/>
              </p:custDataLst>
            </p:nvPr>
          </p:nvSpPr>
          <p:spPr>
            <a:xfrm>
              <a:off x="1528" y="960"/>
              <a:ext cx="347" cy="35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1" name="Text Box 151"/>
            <p:cNvSpPr txBox="1">
              <a:spLocks noChangeAspect="1"/>
            </p:cNvSpPr>
            <p:nvPr>
              <p:custDataLst>
                <p:tags r:id="rId25"/>
              </p:custDataLst>
            </p:nvPr>
          </p:nvSpPr>
          <p:spPr>
            <a:xfrm>
              <a:off x="697" y="1966"/>
              <a:ext cx="229" cy="23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2" name="Text Box 152"/>
            <p:cNvSpPr txBox="1">
              <a:spLocks noChangeAspect="1"/>
            </p:cNvSpPr>
            <p:nvPr>
              <p:custDataLst>
                <p:tags r:id="rId26"/>
              </p:custDataLst>
            </p:nvPr>
          </p:nvSpPr>
          <p:spPr>
            <a:xfrm>
              <a:off x="2035" y="2061"/>
              <a:ext cx="138" cy="14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3" name="AutoShape 153"/>
            <p:cNvSpPr>
              <a:spLocks noChangeAspect="1"/>
            </p:cNvSpPr>
            <p:nvPr>
              <p:custDataLst>
                <p:tags r:id="rId27"/>
              </p:custDataLst>
            </p:nvPr>
          </p:nvSpPr>
          <p:spPr>
            <a:xfrm flipH="1" flipV="1">
              <a:off x="1417" y="913"/>
              <a:ext cx="51" cy="103"/>
            </a:xfrm>
            <a:prstGeom prst="triangle">
              <a:avLst>
                <a:gd name="adj" fmla="val 43134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4" name="AutoShape 154"/>
            <p:cNvSpPr>
              <a:spLocks noChangeAspect="1"/>
            </p:cNvSpPr>
            <p:nvPr>
              <p:custDataLst>
                <p:tags r:id="rId28"/>
              </p:custDataLst>
            </p:nvPr>
          </p:nvSpPr>
          <p:spPr>
            <a:xfrm rot="-8374354" flipH="1" flipV="1">
              <a:off x="841" y="2269"/>
              <a:ext cx="51" cy="104"/>
            </a:xfrm>
            <a:prstGeom prst="triangle">
              <a:avLst>
                <a:gd name="adj" fmla="val 61403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5" name="AutoShape 155"/>
            <p:cNvSpPr>
              <a:spLocks noChangeAspect="1"/>
            </p:cNvSpPr>
            <p:nvPr>
              <p:custDataLst>
                <p:tags r:id="rId29"/>
              </p:custDataLst>
            </p:nvPr>
          </p:nvSpPr>
          <p:spPr>
            <a:xfrm rot="8145261" flipV="1">
              <a:off x="1980" y="2255"/>
              <a:ext cx="51" cy="104"/>
            </a:xfrm>
            <a:prstGeom prst="triangle">
              <a:avLst>
                <a:gd name="adj" fmla="val 61403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6" name="Text Box 156"/>
            <p:cNvSpPr txBox="1">
              <a:spLocks noChangeAspect="1"/>
            </p:cNvSpPr>
            <p:nvPr>
              <p:custDataLst>
                <p:tags r:id="rId30"/>
              </p:custDataLst>
            </p:nvPr>
          </p:nvSpPr>
          <p:spPr>
            <a:xfrm>
              <a:off x="945" y="2264"/>
              <a:ext cx="194" cy="33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7" name="Rectangle 157"/>
            <p:cNvSpPr/>
            <p:nvPr>
              <p:custDataLst>
                <p:tags r:id="rId31"/>
              </p:custDataLst>
            </p:nvPr>
          </p:nvSpPr>
          <p:spPr>
            <a:xfrm rot="5400000">
              <a:off x="1281" y="1389"/>
              <a:ext cx="295" cy="136"/>
            </a:xfrm>
            <a:prstGeom prst="rect">
              <a:avLst/>
            </a:prstGeom>
            <a:gradFill rotWithShape="1">
              <a:gsLst>
                <a:gs pos="0">
                  <a:srgbClr val="69543F"/>
                </a:gs>
                <a:gs pos="50000">
                  <a:srgbClr val="FFCC99"/>
                </a:gs>
                <a:gs pos="100000">
                  <a:srgbClr val="69543F"/>
                </a:gs>
              </a:gsLst>
              <a:lin ang="5400000" scaled="1"/>
              <a:tileRect/>
            </a:gradFill>
            <a:ln w="28575">
              <a:noFill/>
            </a:ln>
            <a:effectLst>
              <a:prstShdw prst="shdw17" dir="16200000">
                <a:srgbClr val="997A5C"/>
              </a:prstShdw>
            </a:effectLst>
          </p:spPr>
          <p:txBody>
            <a:bodyPr rot="10800000" vert="eaVert" wrap="none" anchor="ctr" anchorCtr="0"/>
            <a:p>
              <a:pPr algn="ctr"/>
              <a:endPara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8" name="Rectangle 158"/>
            <p:cNvSpPr/>
            <p:nvPr>
              <p:custDataLst>
                <p:tags r:id="rId32"/>
              </p:custDataLst>
            </p:nvPr>
          </p:nvSpPr>
          <p:spPr>
            <a:xfrm rot="8092389">
              <a:off x="1046" y="1882"/>
              <a:ext cx="295" cy="136"/>
            </a:xfrm>
            <a:prstGeom prst="rect">
              <a:avLst/>
            </a:prstGeom>
            <a:gradFill rotWithShape="1">
              <a:gsLst>
                <a:gs pos="0">
                  <a:srgbClr val="69543F"/>
                </a:gs>
                <a:gs pos="50000">
                  <a:srgbClr val="FFCC99"/>
                </a:gs>
                <a:gs pos="100000">
                  <a:srgbClr val="69543F"/>
                </a:gs>
              </a:gsLst>
              <a:lin ang="5400000" scaled="1"/>
              <a:tileRect/>
            </a:gradFill>
            <a:ln w="28575">
              <a:noFill/>
            </a:ln>
            <a:effectLst>
              <a:prstShdw prst="shdw17" dir="16200000">
                <a:srgbClr val="997A5C"/>
              </a:prstShdw>
            </a:effectLst>
          </p:spPr>
          <p:txBody>
            <a:bodyPr rot="10800000" vert="eaVert" wrap="none" anchor="ctr" anchorCtr="0"/>
            <a:p>
              <a:pPr algn="ctr"/>
              <a:endPara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9" name="Rectangle 159"/>
            <p:cNvSpPr/>
            <p:nvPr>
              <p:custDataLst>
                <p:tags r:id="rId33"/>
              </p:custDataLst>
            </p:nvPr>
          </p:nvSpPr>
          <p:spPr>
            <a:xfrm rot="2641136">
              <a:off x="1513" y="1883"/>
              <a:ext cx="295" cy="136"/>
            </a:xfrm>
            <a:prstGeom prst="rect">
              <a:avLst/>
            </a:prstGeom>
            <a:gradFill rotWithShape="1">
              <a:gsLst>
                <a:gs pos="0">
                  <a:srgbClr val="69543F"/>
                </a:gs>
                <a:gs pos="50000">
                  <a:srgbClr val="FFCC99"/>
                </a:gs>
                <a:gs pos="100000">
                  <a:srgbClr val="69543F"/>
                </a:gs>
              </a:gsLst>
              <a:lin ang="5400000" scaled="1"/>
              <a:tileRect/>
            </a:gradFill>
            <a:ln w="28575">
              <a:noFill/>
            </a:ln>
            <a:effectLst>
              <a:prstShdw prst="shdw17" dir="16200000">
                <a:srgbClr val="997A5C"/>
              </a:prstShdw>
            </a:effectLst>
          </p:spPr>
          <p:txBody>
            <a:bodyPr wrap="none" anchor="ctr" anchorCtr="0"/>
            <a:p>
              <a:pPr algn="ctr"/>
              <a:endPara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192"/>
          <p:cNvGrpSpPr/>
          <p:nvPr/>
        </p:nvGrpSpPr>
        <p:grpSpPr>
          <a:xfrm>
            <a:off x="6151563" y="277813"/>
            <a:ext cx="3119437" cy="3035300"/>
            <a:chOff x="3168" y="232"/>
            <a:chExt cx="1965" cy="1912"/>
          </a:xfrm>
        </p:grpSpPr>
        <p:sp>
          <p:nvSpPr>
            <p:cNvPr id="26671" name="Line 134"/>
            <p:cNvSpPr>
              <a:spLocks noChangeAspect="1"/>
            </p:cNvSpPr>
            <p:nvPr/>
          </p:nvSpPr>
          <p:spPr>
            <a:xfrm>
              <a:off x="4126" y="232"/>
              <a:ext cx="0" cy="512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miter/>
              <a:headEnd type="none" w="med" len="med"/>
              <a:tailEnd type="oval" w="med" len="med"/>
            </a:ln>
          </p:spPr>
        </p:sp>
        <p:grpSp>
          <p:nvGrpSpPr>
            <p:cNvPr id="26672" name="Group 191"/>
            <p:cNvGrpSpPr/>
            <p:nvPr/>
          </p:nvGrpSpPr>
          <p:grpSpPr>
            <a:xfrm>
              <a:off x="3168" y="239"/>
              <a:ext cx="1965" cy="1905"/>
              <a:chOff x="3168" y="239"/>
              <a:chExt cx="1965" cy="1905"/>
            </a:xfrm>
          </p:grpSpPr>
          <p:grpSp>
            <p:nvGrpSpPr>
              <p:cNvPr id="26673" name="Group 135"/>
              <p:cNvGrpSpPr/>
              <p:nvPr/>
            </p:nvGrpSpPr>
            <p:grpSpPr>
              <a:xfrm>
                <a:off x="3361" y="1768"/>
                <a:ext cx="381" cy="376"/>
                <a:chOff x="834" y="2855"/>
                <a:chExt cx="317" cy="312"/>
              </a:xfrm>
            </p:grpSpPr>
            <p:sp>
              <p:nvSpPr>
                <p:cNvPr id="26674" name="Text Box 136"/>
                <p:cNvSpPr txBox="1">
                  <a:spLocks noChangeAspect="1"/>
                </p:cNvSpPr>
                <p:nvPr/>
              </p:nvSpPr>
              <p:spPr>
                <a:xfrm>
                  <a:off x="834" y="2867"/>
                  <a:ext cx="317" cy="30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lIns="0" tIns="0" rIns="0" bIns="0" anchor="t" anchorCtr="0"/>
                <a:p>
                  <a:pPr algn="just" eaLnBrk="0" hangingPunct="0"/>
                  <a:r>
                    <a:rPr lang="en-US" altLang="zh-CN" i="1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</a:t>
                  </a:r>
                  <a:r>
                    <a:rPr lang="en-US" altLang="zh-CN" baseline="-25000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</a:t>
                  </a:r>
                  <a:endParaRPr lang="en-US" altLang="zh-CN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75" name="Text Box 137"/>
                <p:cNvSpPr txBox="1">
                  <a:spLocks noChangeAspect="1"/>
                </p:cNvSpPr>
                <p:nvPr/>
              </p:nvSpPr>
              <p:spPr>
                <a:xfrm>
                  <a:off x="876" y="2855"/>
                  <a:ext cx="177" cy="14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lIns="0" tIns="0" rIns="0" bIns="0" anchor="t" anchorCtr="0"/>
                <a:p>
                  <a:pPr algn="just" eaLnBrk="0" hangingPunct="0"/>
                  <a:r>
                    <a:rPr lang="en-US" altLang="zh-CN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′</a:t>
                  </a:r>
                  <a:endParaRPr lang="en-US" altLang="zh-CN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6676" name="Group 160"/>
              <p:cNvGrpSpPr/>
              <p:nvPr/>
            </p:nvGrpSpPr>
            <p:grpSpPr>
              <a:xfrm>
                <a:off x="3168" y="239"/>
                <a:ext cx="1965" cy="1774"/>
                <a:chOff x="3168" y="806"/>
                <a:chExt cx="1965" cy="1774"/>
              </a:xfrm>
            </p:grpSpPr>
            <p:grpSp>
              <p:nvGrpSpPr>
                <p:cNvPr id="26677" name="Group 161"/>
                <p:cNvGrpSpPr/>
                <p:nvPr/>
              </p:nvGrpSpPr>
              <p:grpSpPr>
                <a:xfrm>
                  <a:off x="3864" y="806"/>
                  <a:ext cx="372" cy="323"/>
                  <a:chOff x="1319" y="1352"/>
                  <a:chExt cx="317" cy="323"/>
                </a:xfrm>
              </p:grpSpPr>
              <p:sp>
                <p:nvSpPr>
                  <p:cNvPr id="26678" name="Text Box 162"/>
                  <p:cNvSpPr txBox="1">
                    <a:spLocks noChangeAspect="1"/>
                  </p:cNvSpPr>
                  <p:nvPr/>
                </p:nvSpPr>
                <p:spPr>
                  <a:xfrm>
                    <a:off x="1319" y="1375"/>
                    <a:ext cx="317" cy="30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lIns="0" tIns="0" rIns="0" bIns="0" anchor="t" anchorCtr="0"/>
                  <a:p>
                    <a:pPr algn="just" eaLnBrk="0" hangingPunct="0"/>
                    <a:r>
                      <a:rPr lang="en-US" altLang="zh-CN" i="1" dirty="0">
                        <a:solidFill>
                          <a:schemeClr val="folHlink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i</a:t>
                    </a:r>
                    <a:r>
                      <a:rPr lang="en-US" altLang="zh-CN" baseline="-25000" dirty="0">
                        <a:solidFill>
                          <a:schemeClr val="folHlink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6679" name="Text Box 163"/>
                  <p:cNvSpPr txBox="1">
                    <a:spLocks noChangeAspect="1"/>
                  </p:cNvSpPr>
                  <p:nvPr/>
                </p:nvSpPr>
                <p:spPr>
                  <a:xfrm>
                    <a:off x="1361" y="1352"/>
                    <a:ext cx="177" cy="148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lIns="0" tIns="0" rIns="0" bIns="0" anchor="t" anchorCtr="0"/>
                  <a:p>
                    <a:pPr algn="just" eaLnBrk="0" hangingPunct="0"/>
                    <a:r>
                      <a:rPr lang="en-US" altLang="zh-CN" dirty="0">
                        <a:solidFill>
                          <a:schemeClr val="folHlink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′</a:t>
                    </a:r>
                    <a:endParaRPr lang="en-US" altLang="zh-CN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26680" name="AutoShape 164"/>
                <p:cNvSpPr>
                  <a:spLocks noChangeAspect="1"/>
                </p:cNvSpPr>
                <p:nvPr/>
              </p:nvSpPr>
              <p:spPr>
                <a:xfrm>
                  <a:off x="3567" y="1319"/>
                  <a:ext cx="1112" cy="744"/>
                </a:xfrm>
                <a:prstGeom prst="triangle">
                  <a:avLst>
                    <a:gd name="adj" fmla="val 50000"/>
                  </a:avLst>
                </a:prstGeom>
                <a:noFill/>
                <a:ln w="28575" cap="flat" cmpd="sng">
                  <a:solidFill>
                    <a:schemeClr val="tx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81" name="Rectangle 165"/>
                <p:cNvSpPr/>
                <p:nvPr/>
              </p:nvSpPr>
              <p:spPr>
                <a:xfrm>
                  <a:off x="4015" y="2005"/>
                  <a:ext cx="295" cy="136"/>
                </a:xfrm>
                <a:prstGeom prst="rect">
                  <a:avLst/>
                </a:prstGeom>
                <a:gradFill rotWithShape="1">
                  <a:gsLst>
                    <a:gs pos="0">
                      <a:srgbClr val="765E47"/>
                    </a:gs>
                    <a:gs pos="50000">
                      <a:srgbClr val="FFCC99"/>
                    </a:gs>
                    <a:gs pos="100000">
                      <a:srgbClr val="765E47"/>
                    </a:gs>
                  </a:gsLst>
                  <a:lin ang="5400000" scaled="1"/>
                  <a:tileRect/>
                </a:gradFill>
                <a:ln w="28575">
                  <a:noFill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82" name="Oval 166"/>
                <p:cNvSpPr>
                  <a:spLocks noChangeAspect="1"/>
                </p:cNvSpPr>
                <p:nvPr/>
              </p:nvSpPr>
              <p:spPr>
                <a:xfrm>
                  <a:off x="4100" y="1125"/>
                  <a:ext cx="53" cy="53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83" name="Line 167"/>
                <p:cNvSpPr>
                  <a:spLocks noChangeAspect="1"/>
                </p:cNvSpPr>
                <p:nvPr/>
              </p:nvSpPr>
              <p:spPr>
                <a:xfrm flipH="1">
                  <a:off x="3193" y="2075"/>
                  <a:ext cx="355" cy="361"/>
                </a:xfrm>
                <a:prstGeom prst="line">
                  <a:avLst/>
                </a:prstGeom>
                <a:ln w="28575" cap="flat" cmpd="sng">
                  <a:solidFill>
                    <a:schemeClr val="tx2"/>
                  </a:solidFill>
                  <a:prstDash val="solid"/>
                  <a:miter/>
                  <a:headEnd type="oval" w="med" len="med"/>
                  <a:tailEnd type="none" w="med" len="med"/>
                </a:ln>
              </p:spPr>
            </p:sp>
            <p:sp>
              <p:nvSpPr>
                <p:cNvPr id="26684" name="Oval 168"/>
                <p:cNvSpPr>
                  <a:spLocks noChangeAspect="1"/>
                </p:cNvSpPr>
                <p:nvPr/>
              </p:nvSpPr>
              <p:spPr>
                <a:xfrm>
                  <a:off x="3396" y="2169"/>
                  <a:ext cx="54" cy="54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85" name="Line 169"/>
                <p:cNvSpPr>
                  <a:spLocks noChangeAspect="1"/>
                </p:cNvSpPr>
                <p:nvPr/>
              </p:nvSpPr>
              <p:spPr>
                <a:xfrm>
                  <a:off x="4682" y="2073"/>
                  <a:ext cx="353" cy="349"/>
                </a:xfrm>
                <a:prstGeom prst="line">
                  <a:avLst/>
                </a:prstGeom>
                <a:ln w="28575" cap="flat" cmpd="sng">
                  <a:solidFill>
                    <a:schemeClr val="tx2"/>
                  </a:solidFill>
                  <a:prstDash val="solid"/>
                  <a:miter/>
                  <a:headEnd type="oval" w="med" len="med"/>
                  <a:tailEnd type="none" w="med" len="med"/>
                </a:ln>
              </p:spPr>
            </p:sp>
            <p:sp>
              <p:nvSpPr>
                <p:cNvPr id="26686" name="Oval 170"/>
                <p:cNvSpPr>
                  <a:spLocks noChangeAspect="1"/>
                </p:cNvSpPr>
                <p:nvPr/>
              </p:nvSpPr>
              <p:spPr>
                <a:xfrm>
                  <a:off x="4758" y="2147"/>
                  <a:ext cx="53" cy="53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87" name="Text Box 171"/>
                <p:cNvSpPr txBox="1">
                  <a:spLocks noChangeAspect="1"/>
                </p:cNvSpPr>
                <p:nvPr/>
              </p:nvSpPr>
              <p:spPr>
                <a:xfrm>
                  <a:off x="4428" y="1404"/>
                  <a:ext cx="371" cy="25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lIns="0" tIns="0" rIns="0" bIns="0" anchor="t" anchorCtr="0"/>
                <a:p>
                  <a:pPr algn="just" eaLnBrk="0" hangingPunct="0"/>
                  <a:r>
                    <a:rPr lang="en-US" altLang="zh-CN" sz="2400" i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R</a:t>
                  </a:r>
                  <a:r>
                    <a:rPr lang="en-US" altLang="zh-CN" sz="24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12</a:t>
                  </a:r>
                  <a:endPara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88" name="Text Box 172"/>
                <p:cNvSpPr txBox="1">
                  <a:spLocks noChangeAspect="1"/>
                </p:cNvSpPr>
                <p:nvPr/>
              </p:nvSpPr>
              <p:spPr>
                <a:xfrm>
                  <a:off x="4049" y="2107"/>
                  <a:ext cx="371" cy="25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lIns="0" tIns="0" rIns="0" bIns="0" anchor="t" anchorCtr="0"/>
                <a:p>
                  <a:pPr algn="just" eaLnBrk="0" hangingPunct="0"/>
                  <a:r>
                    <a:rPr lang="en-US" altLang="zh-CN" sz="2400" i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R</a:t>
                  </a:r>
                  <a:r>
                    <a:rPr lang="en-US" altLang="zh-CN" sz="24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23</a:t>
                  </a:r>
                  <a:endPara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89" name="Text Box 173"/>
                <p:cNvSpPr txBox="1">
                  <a:spLocks noChangeAspect="1"/>
                </p:cNvSpPr>
                <p:nvPr/>
              </p:nvSpPr>
              <p:spPr>
                <a:xfrm>
                  <a:off x="3501" y="1477"/>
                  <a:ext cx="372" cy="25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lIns="0" tIns="0" rIns="0" bIns="0" anchor="t" anchorCtr="0"/>
                <a:p>
                  <a:pPr algn="just" eaLnBrk="0" hangingPunct="0"/>
                  <a:r>
                    <a:rPr lang="en-US" altLang="zh-CN" sz="2400" i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R</a:t>
                  </a:r>
                  <a:r>
                    <a:rPr lang="en-US" altLang="zh-CN" sz="24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31</a:t>
                  </a:r>
                  <a:endPara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90" name="Text Box 174"/>
                <p:cNvSpPr txBox="1">
                  <a:spLocks noChangeAspect="1"/>
                </p:cNvSpPr>
                <p:nvPr/>
              </p:nvSpPr>
              <p:spPr>
                <a:xfrm>
                  <a:off x="4179" y="1060"/>
                  <a:ext cx="144" cy="14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lIns="0" tIns="0" rIns="0" bIns="0" anchor="t" anchorCtr="0"/>
                <a:p>
                  <a:pPr algn="just" eaLnBrk="0" hangingPunct="0"/>
                  <a:r>
                    <a: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</a:t>
                  </a:r>
                  <a:endPara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91" name="Text Box 175"/>
                <p:cNvSpPr txBox="1">
                  <a:spLocks noChangeAspect="1"/>
                </p:cNvSpPr>
                <p:nvPr/>
              </p:nvSpPr>
              <p:spPr>
                <a:xfrm>
                  <a:off x="3168" y="2010"/>
                  <a:ext cx="241" cy="24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lIns="0" tIns="0" rIns="0" bIns="0" anchor="t" anchorCtr="0"/>
                <a:p>
                  <a:pPr algn="just" eaLnBrk="0" hangingPunct="0"/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</a:t>
                  </a:r>
                  <a:endPara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92" name="Text Box 176"/>
                <p:cNvSpPr txBox="1">
                  <a:spLocks noChangeAspect="1"/>
                </p:cNvSpPr>
                <p:nvPr/>
              </p:nvSpPr>
              <p:spPr>
                <a:xfrm>
                  <a:off x="4909" y="1964"/>
                  <a:ext cx="224" cy="229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lIns="0" tIns="0" rIns="0" bIns="0" anchor="t" anchorCtr="0"/>
                <a:p>
                  <a:pPr algn="just" eaLnBrk="0" hangingPunct="0"/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</a:t>
                  </a:r>
                  <a:endPara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93" name="AutoShape 177"/>
                <p:cNvSpPr>
                  <a:spLocks noChangeAspect="1"/>
                </p:cNvSpPr>
                <p:nvPr/>
              </p:nvSpPr>
              <p:spPr>
                <a:xfrm flipH="1" flipV="1">
                  <a:off x="4106" y="899"/>
                  <a:ext cx="53" cy="108"/>
                </a:xfrm>
                <a:prstGeom prst="triangle">
                  <a:avLst>
                    <a:gd name="adj" fmla="val 61403"/>
                  </a:avLst>
                </a:prstGeom>
                <a:solidFill>
                  <a:schemeClr val="tx1"/>
                </a:solidFill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94" name="AutoShape 178"/>
                <p:cNvSpPr>
                  <a:spLocks noChangeAspect="1"/>
                </p:cNvSpPr>
                <p:nvPr/>
              </p:nvSpPr>
              <p:spPr>
                <a:xfrm rot="-8374354" flipH="1" flipV="1">
                  <a:off x="3279" y="2265"/>
                  <a:ext cx="61" cy="122"/>
                </a:xfrm>
                <a:prstGeom prst="triangle">
                  <a:avLst>
                    <a:gd name="adj" fmla="val 61403"/>
                  </a:avLst>
                </a:prstGeom>
                <a:solidFill>
                  <a:schemeClr val="tx1"/>
                </a:solidFill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95" name="AutoShape 179"/>
                <p:cNvSpPr>
                  <a:spLocks noChangeAspect="1"/>
                </p:cNvSpPr>
                <p:nvPr/>
              </p:nvSpPr>
              <p:spPr>
                <a:xfrm rot="8145261" flipV="1">
                  <a:off x="4899" y="2250"/>
                  <a:ext cx="54" cy="108"/>
                </a:xfrm>
                <a:prstGeom prst="triangle">
                  <a:avLst>
                    <a:gd name="adj" fmla="val 61403"/>
                  </a:avLst>
                </a:prstGeom>
                <a:solidFill>
                  <a:schemeClr val="tx1"/>
                </a:solidFill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26696" name="Group 180"/>
                <p:cNvGrpSpPr/>
                <p:nvPr/>
              </p:nvGrpSpPr>
              <p:grpSpPr>
                <a:xfrm>
                  <a:off x="4668" y="2250"/>
                  <a:ext cx="399" cy="330"/>
                  <a:chOff x="1983" y="2816"/>
                  <a:chExt cx="317" cy="321"/>
                </a:xfrm>
              </p:grpSpPr>
              <p:sp>
                <p:nvSpPr>
                  <p:cNvPr id="26697" name="Text Box 181"/>
                  <p:cNvSpPr txBox="1">
                    <a:spLocks noChangeAspect="1"/>
                  </p:cNvSpPr>
                  <p:nvPr/>
                </p:nvSpPr>
                <p:spPr>
                  <a:xfrm>
                    <a:off x="1983" y="2837"/>
                    <a:ext cx="317" cy="30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lIns="0" tIns="0" rIns="0" bIns="0" anchor="t" anchorCtr="0"/>
                  <a:p>
                    <a:pPr algn="just" eaLnBrk="0" hangingPunct="0"/>
                    <a:r>
                      <a:rPr lang="en-US" altLang="zh-CN" i="1" dirty="0">
                        <a:solidFill>
                          <a:schemeClr val="folHlink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i</a:t>
                    </a:r>
                    <a:r>
                      <a:rPr lang="en-US" altLang="zh-CN" baseline="-25000" dirty="0">
                        <a:solidFill>
                          <a:schemeClr val="folHlink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2</a:t>
                    </a:r>
                    <a:endParaRPr lang="en-US" altLang="zh-CN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6698" name="Text Box 182"/>
                  <p:cNvSpPr txBox="1">
                    <a:spLocks noChangeAspect="1"/>
                  </p:cNvSpPr>
                  <p:nvPr/>
                </p:nvSpPr>
                <p:spPr>
                  <a:xfrm>
                    <a:off x="2027" y="2816"/>
                    <a:ext cx="177" cy="148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lIns="0" tIns="0" rIns="0" bIns="0" anchor="t" anchorCtr="0"/>
                  <a:p>
                    <a:pPr algn="just" eaLnBrk="0" hangingPunct="0"/>
                    <a:r>
                      <a:rPr lang="en-US" altLang="zh-CN" dirty="0">
                        <a:solidFill>
                          <a:schemeClr val="folHlink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′</a:t>
                    </a:r>
                    <a:endParaRPr lang="en-US" altLang="zh-CN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26699" name="AutoShape 183"/>
                <p:cNvSpPr/>
                <p:nvPr/>
              </p:nvSpPr>
              <p:spPr>
                <a:xfrm rot="2283088" flipH="1">
                  <a:off x="3977" y="1428"/>
                  <a:ext cx="54" cy="108"/>
                </a:xfrm>
                <a:prstGeom prst="triangle">
                  <a:avLst>
                    <a:gd name="adj" fmla="val 61403"/>
                  </a:avLst>
                </a:prstGeom>
                <a:solidFill>
                  <a:schemeClr val="tx1"/>
                </a:solidFill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700" name="AutoShape 184"/>
                <p:cNvSpPr>
                  <a:spLocks noChangeAspect="1"/>
                </p:cNvSpPr>
                <p:nvPr/>
              </p:nvSpPr>
              <p:spPr>
                <a:xfrm rot="-5400000" flipH="1">
                  <a:off x="3759" y="1976"/>
                  <a:ext cx="67" cy="136"/>
                </a:xfrm>
                <a:prstGeom prst="triangle">
                  <a:avLst>
                    <a:gd name="adj" fmla="val 61403"/>
                  </a:avLst>
                </a:prstGeom>
                <a:solidFill>
                  <a:schemeClr val="tx1"/>
                </a:solidFill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701" name="Rectangle 185"/>
                <p:cNvSpPr>
                  <a:spLocks noChangeAspect="1"/>
                </p:cNvSpPr>
                <p:nvPr/>
              </p:nvSpPr>
              <p:spPr>
                <a:xfrm>
                  <a:off x="3717" y="1163"/>
                  <a:ext cx="297" cy="28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zh-CN" sz="2400" i="1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</a:t>
                  </a:r>
                  <a:r>
                    <a:rPr lang="en-US" altLang="zh-CN" sz="2400" baseline="-25000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31</a:t>
                  </a:r>
                  <a:endParaRPr lang="en-US" altLang="zh-CN" sz="2400" baseline="-25000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702" name="Rectangle 186"/>
                <p:cNvSpPr>
                  <a:spLocks noChangeAspect="1"/>
                </p:cNvSpPr>
                <p:nvPr/>
              </p:nvSpPr>
              <p:spPr>
                <a:xfrm>
                  <a:off x="4556" y="1646"/>
                  <a:ext cx="330" cy="32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zh-CN" i="1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</a:t>
                  </a:r>
                  <a:r>
                    <a:rPr lang="en-US" altLang="zh-CN" baseline="-25000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12</a:t>
                  </a:r>
                  <a:endParaRPr lang="en-US" altLang="zh-CN" baseline="-25000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703" name="Rectangle 187"/>
                <p:cNvSpPr>
                  <a:spLocks noChangeAspect="1"/>
                </p:cNvSpPr>
                <p:nvPr/>
              </p:nvSpPr>
              <p:spPr>
                <a:xfrm>
                  <a:off x="3635" y="2055"/>
                  <a:ext cx="330" cy="32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zh-CN" i="1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</a:t>
                  </a:r>
                  <a:r>
                    <a:rPr lang="en-US" altLang="zh-CN" baseline="-25000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23</a:t>
                  </a:r>
                  <a:endParaRPr lang="en-US" altLang="zh-CN" baseline="-25000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704" name="Rectangle 188"/>
                <p:cNvSpPr/>
                <p:nvPr/>
              </p:nvSpPr>
              <p:spPr>
                <a:xfrm rot="3185017">
                  <a:off x="4222" y="1587"/>
                  <a:ext cx="295" cy="136"/>
                </a:xfrm>
                <a:prstGeom prst="rect">
                  <a:avLst/>
                </a:prstGeom>
                <a:gradFill rotWithShape="1">
                  <a:gsLst>
                    <a:gs pos="0">
                      <a:srgbClr val="765E47"/>
                    </a:gs>
                    <a:gs pos="50000">
                      <a:srgbClr val="FFCC99"/>
                    </a:gs>
                    <a:gs pos="100000">
                      <a:srgbClr val="765E47"/>
                    </a:gs>
                  </a:gsLst>
                  <a:lin ang="5400000" scaled="1"/>
                  <a:tileRect/>
                </a:gradFill>
                <a:ln w="28575">
                  <a:noFill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705" name="Rectangle 189"/>
                <p:cNvSpPr/>
                <p:nvPr/>
              </p:nvSpPr>
              <p:spPr>
                <a:xfrm rot="-3147277">
                  <a:off x="3668" y="1637"/>
                  <a:ext cx="295" cy="136"/>
                </a:xfrm>
                <a:prstGeom prst="rect">
                  <a:avLst/>
                </a:prstGeom>
                <a:gradFill rotWithShape="1">
                  <a:gsLst>
                    <a:gs pos="0">
                      <a:srgbClr val="765E47"/>
                    </a:gs>
                    <a:gs pos="50000">
                      <a:srgbClr val="FFCC99"/>
                    </a:gs>
                    <a:gs pos="100000">
                      <a:srgbClr val="765E47"/>
                    </a:gs>
                  </a:gsLst>
                  <a:lin ang="5400000" scaled="1"/>
                  <a:tileRect/>
                </a:gradFill>
                <a:ln w="28575">
                  <a:noFill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706" name="AutoShape 190"/>
                <p:cNvSpPr/>
                <p:nvPr/>
              </p:nvSpPr>
              <p:spPr>
                <a:xfrm rot="8505970">
                  <a:off x="4520" y="1833"/>
                  <a:ext cx="75" cy="135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ctr" anchorCtr="0">
                  <a:spAutoFit/>
                </a:bodyPr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2000"/>
                                        <p:tgtEl>
                                          <p:spTgt spid="17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7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1037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7">
                                            <p:txEl>
                                              <p:charRg st="2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1037">
                                            <p:txEl>
                                              <p:charRg st="20" end="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7">
                                            <p:txEl>
                                              <p:charRg st="40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1037">
                                            <p:txEl>
                                              <p:charRg st="40" end="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7">
                                            <p:txEl>
                                              <p:charRg st="51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1037">
                                            <p:txEl>
                                              <p:charRg st="51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24" grpId="0" bldLvl="0" animBg="1"/>
      <p:bldP spid="171036" grpId="0" bldLvl="0" animBg="1"/>
      <p:bldP spid="171037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pic>
        <p:nvPicPr>
          <p:cNvPr id="117762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600" y="344488"/>
            <a:ext cx="8666163" cy="6242050"/>
          </a:xfr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kern="1200" cap="none" spc="0" normalizeH="0" baseline="0" noProof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单位阶跃函数</a:t>
            </a:r>
            <a:endParaRPr kumimoji="0" lang="zh-CN" altLang="en-US" sz="4400" b="0" i="0" u="none" strike="noStrike" kern="1200" cap="none" spc="0" normalizeH="0" baseline="0" noProof="1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18786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2988" y="1339850"/>
            <a:ext cx="6648450" cy="4530725"/>
          </a:xfrm>
        </p:spPr>
      </p:pic>
      <p:sp>
        <p:nvSpPr>
          <p:cNvPr id="118787" name="文本框 2"/>
          <p:cNvSpPr txBox="1"/>
          <p:nvPr/>
        </p:nvSpPr>
        <p:spPr>
          <a:xfrm>
            <a:off x="727075" y="5870575"/>
            <a:ext cx="6940550" cy="9540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阶跃响应：先求单位阶跃响应，再用阶跃函数和单位阶跃响应相乘</a:t>
            </a:r>
            <a:endParaRPr lang="zh-CN" altLang="en-US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pic>
        <p:nvPicPr>
          <p:cNvPr id="119810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0" y="476250"/>
            <a:ext cx="8124825" cy="5699125"/>
          </a:xfr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pic>
        <p:nvPicPr>
          <p:cNvPr id="12083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825" y="549275"/>
            <a:ext cx="9017000" cy="6078538"/>
          </a:xfr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pic>
        <p:nvPicPr>
          <p:cNvPr id="121858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950" y="404813"/>
            <a:ext cx="8977313" cy="6084887"/>
          </a:xfr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179070" y="981075"/>
            <a:ext cx="8229600" cy="3122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" y="4364990"/>
            <a:ext cx="900811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01615"/>
            <a:ext cx="9144000" cy="8578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2935" y="262255"/>
            <a:ext cx="76847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1-7</a:t>
            </a:r>
            <a:r>
              <a:rPr lang="zh-CN" altLang="en-US"/>
              <a:t>章（除第</a:t>
            </a:r>
            <a:r>
              <a:rPr lang="en-US" altLang="zh-CN"/>
              <a:t>5</a:t>
            </a:r>
            <a:r>
              <a:rPr lang="zh-CN" altLang="en-US"/>
              <a:t>章）课后习题参考答案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57200" y="908685"/>
            <a:ext cx="8229600" cy="265112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95605" y="116840"/>
            <a:ext cx="8229600" cy="30937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-99695"/>
            <a:ext cx="8680450" cy="68135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84505" y="-27305"/>
            <a:ext cx="5534025" cy="56153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0" y="5229225"/>
            <a:ext cx="5461000" cy="15875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1548130" y="0"/>
            <a:ext cx="5799455" cy="3442970"/>
          </a:xfrm>
          <a:prstGeom prst="rect">
            <a:avLst/>
          </a:prstGeom>
        </p:spPr>
      </p:pic>
      <p:pic>
        <p:nvPicPr>
          <p:cNvPr id="2" name="图片 1"/>
          <p:cNvPicPr/>
          <p:nvPr/>
        </p:nvPicPr>
        <p:blipFill>
          <a:blip r:embed="rId2"/>
          <a:srcRect t="29676" b="32528"/>
          <a:stretch>
            <a:fillRect/>
          </a:stretch>
        </p:blipFill>
        <p:spPr>
          <a:xfrm>
            <a:off x="1908175" y="3860800"/>
            <a:ext cx="5143500" cy="25920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56100" y="3933190"/>
            <a:ext cx="26028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理想电压源两端电压不变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电桥平衡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290" name="内容占位符 2"/>
          <p:cNvSpPr>
            <a:spLocks noGrp="1"/>
          </p:cNvSpPr>
          <p:nvPr>
            <p:ph idx="1"/>
          </p:nvPr>
        </p:nvSpPr>
        <p:spPr>
          <a:xfrm>
            <a:off x="457200" y="4954588"/>
            <a:ext cx="8229600" cy="1176338"/>
          </a:xfrm>
        </p:spPr>
        <p:txBody>
          <a:bodyPr anchor="t" anchorCtr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R1*R4=R2*R3</a:t>
            </a: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，则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R5</a:t>
            </a: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支路电流为零，电压也为零，可以开路或者短路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651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1619250" y="1268413"/>
            <a:ext cx="6526213" cy="35258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0" y="44450"/>
            <a:ext cx="5549900" cy="3968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545" y="3723005"/>
            <a:ext cx="5469255" cy="326199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1013" name="Rectangle 5"/>
          <p:cNvSpPr>
            <a:spLocks noChangeArrowheads="1"/>
          </p:cNvSpPr>
          <p:nvPr/>
        </p:nvSpPr>
        <p:spPr bwMode="auto">
          <a:xfrm>
            <a:off x="-1587" y="492125"/>
            <a:ext cx="3663950" cy="2535238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50000">
                <a:schemeClr val="tx1"/>
              </a:gs>
              <a:gs pos="100000">
                <a:srgbClr val="CC99FF"/>
              </a:gs>
            </a:gsLst>
            <a:lin ang="18900000" scaled="1"/>
          </a:gradFill>
          <a:ln w="28575" algn="ctr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6626" name="Object 7"/>
          <p:cNvGraphicFramePr>
            <a:graphicFrameLocks noChangeAspect="1"/>
          </p:cNvGraphicFramePr>
          <p:nvPr/>
        </p:nvGraphicFramePr>
        <p:xfrm>
          <a:off x="269875" y="1317625"/>
          <a:ext cx="33274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1454150" imgH="385445" progId="Equation.3">
                  <p:embed/>
                </p:oleObj>
              </mc:Choice>
              <mc:Fallback>
                <p:oleObj name="" r:id="rId1" imgW="1454150" imgH="385445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69875" y="1317625"/>
                        <a:ext cx="3327400" cy="890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8"/>
          <p:cNvGraphicFramePr>
            <a:graphicFrameLocks noChangeAspect="1"/>
          </p:cNvGraphicFramePr>
          <p:nvPr/>
        </p:nvGraphicFramePr>
        <p:xfrm>
          <a:off x="268288" y="2187575"/>
          <a:ext cx="3327400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1454150" imgH="385445" progId="Equation.3">
                  <p:embed/>
                </p:oleObj>
              </mc:Choice>
              <mc:Fallback>
                <p:oleObj name="" r:id="rId3" imgW="1454150" imgH="385445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68288" y="2187575"/>
                        <a:ext cx="3327400" cy="893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8" name="Rectangle 10"/>
          <p:cNvSpPr>
            <a:spLocks noChangeArrowheads="1"/>
          </p:cNvSpPr>
          <p:nvPr/>
        </p:nvSpPr>
        <p:spPr bwMode="auto">
          <a:xfrm>
            <a:off x="-1587" y="3048000"/>
            <a:ext cx="3663950" cy="3271838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50000">
                <a:schemeClr val="tx1"/>
              </a:gs>
              <a:gs pos="100000">
                <a:srgbClr val="CC99FF"/>
              </a:gs>
            </a:gsLst>
            <a:lin ang="18900000" scaled="1"/>
          </a:gradFill>
          <a:ln w="28575" algn="ctr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6629" name="Object 12"/>
          <p:cNvGraphicFramePr>
            <a:graphicFrameLocks noChangeAspect="1"/>
          </p:cNvGraphicFramePr>
          <p:nvPr/>
        </p:nvGraphicFramePr>
        <p:xfrm>
          <a:off x="219075" y="4437063"/>
          <a:ext cx="2624138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5" imgW="1134745" imgH="385445" progId="Equation.3">
                  <p:embed/>
                </p:oleObj>
              </mc:Choice>
              <mc:Fallback>
                <p:oleObj name="" r:id="rId5" imgW="1134745" imgH="385445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9075" y="4437063"/>
                        <a:ext cx="2624138" cy="884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0" name="Object 13"/>
          <p:cNvGraphicFramePr>
            <a:graphicFrameLocks noChangeAspect="1"/>
          </p:cNvGraphicFramePr>
          <p:nvPr/>
        </p:nvGraphicFramePr>
        <p:xfrm>
          <a:off x="219075" y="5229225"/>
          <a:ext cx="2624138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7" imgW="1134745" imgH="385445" progId="Equation.3">
                  <p:embed/>
                </p:oleObj>
              </mc:Choice>
              <mc:Fallback>
                <p:oleObj name="" r:id="rId7" imgW="1134745" imgH="385445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9075" y="5229225"/>
                        <a:ext cx="2624138" cy="884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22" name="Line 14"/>
          <p:cNvSpPr>
            <a:spLocks noChangeShapeType="1"/>
          </p:cNvSpPr>
          <p:nvPr/>
        </p:nvSpPr>
        <p:spPr bwMode="auto">
          <a:xfrm>
            <a:off x="1081088" y="649288"/>
            <a:ext cx="2366963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1023" name="Line 15"/>
          <p:cNvSpPr>
            <a:spLocks noChangeShapeType="1"/>
          </p:cNvSpPr>
          <p:nvPr/>
        </p:nvSpPr>
        <p:spPr bwMode="auto">
          <a:xfrm>
            <a:off x="2257425" y="649288"/>
            <a:ext cx="0" cy="56515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6633" name="Object 6"/>
          <p:cNvGraphicFramePr>
            <a:graphicFrameLocks noChangeAspect="1"/>
          </p:cNvGraphicFramePr>
          <p:nvPr/>
        </p:nvGraphicFramePr>
        <p:xfrm>
          <a:off x="258763" y="419100"/>
          <a:ext cx="3328987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9" imgW="1454150" imgH="385445" progId="Equation.3">
                  <p:embed/>
                </p:oleObj>
              </mc:Choice>
              <mc:Fallback>
                <p:oleObj name="" r:id="rId9" imgW="1454150" imgH="385445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58763" y="419100"/>
                        <a:ext cx="3328987" cy="893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24" name="AutoShape 16"/>
          <p:cNvSpPr>
            <a:spLocks noChangeArrowheads="1"/>
          </p:cNvSpPr>
          <p:nvPr/>
        </p:nvSpPr>
        <p:spPr bwMode="auto">
          <a:xfrm>
            <a:off x="755650" y="3624263"/>
            <a:ext cx="2060575" cy="508000"/>
          </a:xfrm>
          <a:prstGeom prst="triangle">
            <a:avLst>
              <a:gd name="adj" fmla="val 50000"/>
            </a:avLst>
          </a:prstGeom>
          <a:noFill/>
          <a:ln w="76200" algn="ctr">
            <a:solidFill>
              <a:schemeClr val="hlink"/>
            </a:solidFill>
            <a:miter lim="800000"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6635" name="Object 11"/>
          <p:cNvGraphicFramePr>
            <a:graphicFrameLocks noChangeAspect="1"/>
          </p:cNvGraphicFramePr>
          <p:nvPr/>
        </p:nvGraphicFramePr>
        <p:xfrm>
          <a:off x="466725" y="3624263"/>
          <a:ext cx="259715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1" imgW="1123950" imgH="385445" progId="Equation.3">
                  <p:embed/>
                </p:oleObj>
              </mc:Choice>
              <mc:Fallback>
                <p:oleObj name="" r:id="rId11" imgW="1123950" imgH="385445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66725" y="3624263"/>
                        <a:ext cx="2597150" cy="882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6" name="AutoShape 17"/>
          <p:cNvSpPr/>
          <p:nvPr/>
        </p:nvSpPr>
        <p:spPr>
          <a:xfrm>
            <a:off x="-66675" y="781050"/>
            <a:ext cx="304800" cy="1755775"/>
          </a:xfrm>
          <a:prstGeom prst="leftBrace">
            <a:avLst>
              <a:gd name="adj1" fmla="val 47603"/>
              <a:gd name="adj2" fmla="val 50000"/>
            </a:avLst>
          </a:prstGeom>
          <a:noFill/>
          <a:ln w="28575" cap="flat" cmpd="sng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30"/>
          <p:cNvGrpSpPr/>
          <p:nvPr/>
        </p:nvGrpSpPr>
        <p:grpSpPr>
          <a:xfrm>
            <a:off x="923925" y="2925763"/>
            <a:ext cx="1492250" cy="614362"/>
            <a:chOff x="223" y="849"/>
            <a:chExt cx="1095" cy="387"/>
          </a:xfrm>
        </p:grpSpPr>
        <p:sp>
          <p:nvSpPr>
            <p:cNvPr id="171026" name="Text Box 18"/>
            <p:cNvSpPr txBox="1">
              <a:spLocks noChangeArrowheads="1"/>
            </p:cNvSpPr>
            <p:nvPr/>
          </p:nvSpPr>
          <p:spPr bwMode="auto">
            <a:xfrm>
              <a:off x="911" y="865"/>
              <a:ext cx="407" cy="371"/>
            </a:xfrm>
            <a:prstGeom prst="rect">
              <a:avLst/>
            </a:prstGeom>
            <a:noFill/>
            <a:ln w="38100">
              <a:noFill/>
              <a:miter lim="800000"/>
            </a:ln>
            <a:effectLst>
              <a:outerShdw dist="45791" dir="2021404" algn="ctr" rotWithShape="0">
                <a:srgbClr val="66CCFF"/>
              </a:outerShdw>
            </a:effectLst>
          </p:spPr>
          <p:txBody>
            <a:bodyPr anchor="ctr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600" b="1" i="0" u="none" strike="noStrike" kern="1200" cap="none" spc="0" normalizeH="0" baseline="0" noProof="0">
                  <a:ln>
                    <a:noFill/>
                  </a:ln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Batang" pitchFamily="18" charset="-127"/>
                  <a:ea typeface="Batang" pitchFamily="18" charset="-127"/>
                  <a:cs typeface="+mn-cs"/>
                </a:rPr>
                <a:t>Y</a:t>
              </a:r>
              <a:endParaRPr kumimoji="1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Batang" pitchFamily="18" charset="-127"/>
                <a:ea typeface="Batang" pitchFamily="18" charset="-127"/>
                <a:cs typeface="+mn-cs"/>
              </a:endParaRPr>
            </a:p>
          </p:txBody>
        </p:sp>
        <p:sp>
          <p:nvSpPr>
            <p:cNvPr id="171027" name="Text Box 19"/>
            <p:cNvSpPr txBox="1">
              <a:spLocks noChangeArrowheads="1"/>
            </p:cNvSpPr>
            <p:nvPr/>
          </p:nvSpPr>
          <p:spPr bwMode="auto">
            <a:xfrm>
              <a:off x="223" y="849"/>
              <a:ext cx="434" cy="371"/>
            </a:xfrm>
            <a:prstGeom prst="rect">
              <a:avLst/>
            </a:prstGeom>
            <a:noFill/>
            <a:ln w="38100" algn="ctr">
              <a:noFill/>
              <a:miter lim="800000"/>
            </a:ln>
            <a:effectLst>
              <a:outerShdw dist="45791" dir="2021404" algn="ctr" rotWithShape="0">
                <a:srgbClr val="66CCFF"/>
              </a:outerShdw>
            </a:effectLst>
          </p:spPr>
          <p:txBody>
            <a:bodyPr anchor="ctr">
              <a:spAutoFit/>
            </a:bodyPr>
            <a:lstStyle/>
            <a:p>
              <a:pPr marR="0" defTabSz="914400">
                <a:lnSpc>
                  <a:spcPct val="9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en-US" altLang="zh-CN" sz="3600" kern="1200" cap="none" spc="0" normalizeH="0" baseline="0" noProof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atang" pitchFamily="18" charset="-127"/>
                  <a:ea typeface="Batang" pitchFamily="18" charset="-127"/>
                  <a:cs typeface="+mn-cs"/>
                </a:rPr>
                <a:t>Δ</a:t>
              </a:r>
              <a:endParaRPr kumimoji="1" lang="en-US" altLang="zh-CN" sz="3600" kern="1200" cap="none" spc="0" normalizeH="0" baseline="0" noProof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atang" pitchFamily="18" charset="-127"/>
                <a:ea typeface="Batang" pitchFamily="18" charset="-127"/>
                <a:cs typeface="+mn-cs"/>
              </a:endParaRPr>
            </a:p>
          </p:txBody>
        </p:sp>
        <p:sp>
          <p:nvSpPr>
            <p:cNvPr id="26640" name="Line 21"/>
            <p:cNvSpPr/>
            <p:nvPr/>
          </p:nvSpPr>
          <p:spPr>
            <a:xfrm flipH="1">
              <a:off x="481" y="1060"/>
              <a:ext cx="513" cy="9"/>
            </a:xfrm>
            <a:prstGeom prst="line">
              <a:avLst/>
            </a:prstGeom>
            <a:ln w="76200" cap="flat" cmpd="tri">
              <a:solidFill>
                <a:schemeClr val="hlink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dist="35921" dir="2699999" algn="ctr" rotWithShape="0">
                <a:srgbClr val="66CCFF"/>
              </a:outerShdw>
            </a:effectLst>
          </p:spPr>
        </p:sp>
      </p:grpSp>
      <p:grpSp>
        <p:nvGrpSpPr>
          <p:cNvPr id="3" name="Group 31"/>
          <p:cNvGrpSpPr/>
          <p:nvPr/>
        </p:nvGrpSpPr>
        <p:grpSpPr>
          <a:xfrm>
            <a:off x="863600" y="5897563"/>
            <a:ext cx="1719263" cy="612775"/>
            <a:chOff x="252" y="2799"/>
            <a:chExt cx="1083" cy="386"/>
          </a:xfrm>
        </p:grpSpPr>
        <p:sp>
          <p:nvSpPr>
            <p:cNvPr id="171030" name="Text Box 22"/>
            <p:cNvSpPr txBox="1">
              <a:spLocks noChangeArrowheads="1"/>
            </p:cNvSpPr>
            <p:nvPr/>
          </p:nvSpPr>
          <p:spPr bwMode="auto">
            <a:xfrm>
              <a:off x="252" y="2816"/>
              <a:ext cx="407" cy="369"/>
            </a:xfrm>
            <a:prstGeom prst="rect">
              <a:avLst/>
            </a:prstGeom>
            <a:noFill/>
            <a:ln w="38100">
              <a:noFill/>
              <a:miter lim="800000"/>
            </a:ln>
            <a:effectLst>
              <a:outerShdw dist="45791" dir="2021404" algn="ctr" rotWithShape="0">
                <a:srgbClr val="66CCFF"/>
              </a:outerShdw>
            </a:effectLst>
          </p:spPr>
          <p:txBody>
            <a:bodyPr anchor="ctr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600" b="1" i="0" u="none" strike="noStrike" kern="1200" cap="none" spc="0" normalizeH="0" baseline="0" noProof="0">
                  <a:ln>
                    <a:noFill/>
                  </a:ln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Batang" pitchFamily="18" charset="-127"/>
                  <a:ea typeface="Batang" pitchFamily="18" charset="-127"/>
                  <a:cs typeface="+mn-cs"/>
                </a:rPr>
                <a:t>Y</a:t>
              </a:r>
              <a:endParaRPr kumimoji="1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Batang" pitchFamily="18" charset="-127"/>
                <a:ea typeface="Batang" pitchFamily="18" charset="-127"/>
                <a:cs typeface="+mn-cs"/>
              </a:endParaRPr>
            </a:p>
          </p:txBody>
        </p:sp>
        <p:sp>
          <p:nvSpPr>
            <p:cNvPr id="171031" name="Text Box 23"/>
            <p:cNvSpPr txBox="1">
              <a:spLocks noChangeArrowheads="1"/>
            </p:cNvSpPr>
            <p:nvPr/>
          </p:nvSpPr>
          <p:spPr bwMode="auto">
            <a:xfrm>
              <a:off x="901" y="2799"/>
              <a:ext cx="434" cy="369"/>
            </a:xfrm>
            <a:prstGeom prst="rect">
              <a:avLst/>
            </a:prstGeom>
            <a:noFill/>
            <a:ln w="38100" algn="ctr">
              <a:noFill/>
              <a:miter lim="800000"/>
            </a:ln>
            <a:effectLst>
              <a:outerShdw dist="45791" dir="2021404" algn="ctr" rotWithShape="0">
                <a:srgbClr val="66CCFF"/>
              </a:outerShdw>
            </a:effectLst>
          </p:spPr>
          <p:txBody>
            <a:bodyPr anchor="ctr">
              <a:spAutoFit/>
            </a:bodyPr>
            <a:lstStyle/>
            <a:p>
              <a:pPr marR="0" defTabSz="914400">
                <a:lnSpc>
                  <a:spcPct val="9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en-US" altLang="zh-CN" sz="3600" kern="1200" cap="none" spc="0" normalizeH="0" baseline="0" noProof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atang" pitchFamily="18" charset="-127"/>
                  <a:ea typeface="Batang" pitchFamily="18" charset="-127"/>
                  <a:cs typeface="+mn-cs"/>
                </a:rPr>
                <a:t>Δ</a:t>
              </a:r>
              <a:endParaRPr kumimoji="1" lang="en-US" altLang="zh-CN" sz="3600" kern="1200" cap="none" spc="0" normalizeH="0" baseline="0" noProof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atang" pitchFamily="18" charset="-127"/>
                <a:ea typeface="Batang" pitchFamily="18" charset="-127"/>
                <a:cs typeface="+mn-cs"/>
              </a:endParaRPr>
            </a:p>
          </p:txBody>
        </p:sp>
        <p:sp>
          <p:nvSpPr>
            <p:cNvPr id="26644" name="Line 24"/>
            <p:cNvSpPr/>
            <p:nvPr/>
          </p:nvSpPr>
          <p:spPr>
            <a:xfrm flipH="1">
              <a:off x="518" y="2989"/>
              <a:ext cx="431" cy="9"/>
            </a:xfrm>
            <a:prstGeom prst="line">
              <a:avLst/>
            </a:prstGeom>
            <a:ln w="76200" cap="flat" cmpd="tri">
              <a:solidFill>
                <a:schemeClr val="hlink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dist="35921" dir="2699999" algn="ctr" rotWithShape="0">
                <a:srgbClr val="66CCFF"/>
              </a:outerShdw>
            </a:effectLst>
          </p:spPr>
        </p:sp>
      </p:grpSp>
      <p:sp>
        <p:nvSpPr>
          <p:cNvPr id="26645" name="AutoShape 25"/>
          <p:cNvSpPr/>
          <p:nvPr/>
        </p:nvSpPr>
        <p:spPr>
          <a:xfrm>
            <a:off x="66675" y="3989388"/>
            <a:ext cx="247650" cy="1755775"/>
          </a:xfrm>
          <a:prstGeom prst="leftBrace">
            <a:avLst>
              <a:gd name="adj1" fmla="val 58588"/>
              <a:gd name="adj2" fmla="val 50000"/>
            </a:avLst>
          </a:prstGeom>
          <a:noFill/>
          <a:ln w="28575" cap="flat" cmpd="sng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36" name="Rectangle 28"/>
          <p:cNvSpPr>
            <a:spLocks noChangeArrowheads="1"/>
          </p:cNvSpPr>
          <p:nvPr/>
        </p:nvSpPr>
        <p:spPr bwMode="auto">
          <a:xfrm>
            <a:off x="4191000" y="3860800"/>
            <a:ext cx="3832225" cy="2352675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50000">
                <a:schemeClr val="tx1"/>
              </a:gs>
              <a:gs pos="100000">
                <a:srgbClr val="CC99FF"/>
              </a:gs>
            </a:gsLst>
            <a:lin ang="18900000" scaled="1"/>
          </a:gradFill>
          <a:ln w="28575" algn="ctr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1037" name="Text Box 29"/>
          <p:cNvSpPr txBox="1">
            <a:spLocks noChangeArrowheads="1"/>
          </p:cNvSpPr>
          <p:nvPr/>
        </p:nvSpPr>
        <p:spPr bwMode="auto">
          <a:xfrm>
            <a:off x="4211638" y="3860800"/>
            <a:ext cx="3641725" cy="2501900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lnSpc>
                <a:spcPct val="140000"/>
              </a:lnSpc>
              <a:buClrTx/>
              <a:buSzTx/>
              <a:buFontTx/>
              <a:buNone/>
              <a:defRPr/>
            </a:pPr>
            <a:r>
              <a:rPr kumimoji="1" lang="zh-CN" altLang="en-US" kern="1200" cap="none" spc="0" normalizeH="0" baseline="0" noProof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若：</a:t>
            </a:r>
            <a:r>
              <a:rPr kumimoji="1" lang="en-US" altLang="zh-CN" i="1" kern="1200" cap="none" spc="0" normalizeH="0" baseline="0" noProof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R</a:t>
            </a:r>
            <a:r>
              <a:rPr kumimoji="1" lang="en-US" altLang="zh-CN" kern="1200" cap="none" spc="0" normalizeH="0" baseline="-25000" noProof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1</a:t>
            </a:r>
            <a:r>
              <a:rPr kumimoji="1" lang="en-US" altLang="zh-CN" i="1" kern="1200" cap="none" spc="0" normalizeH="0" baseline="0" noProof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 = R</a:t>
            </a:r>
            <a:r>
              <a:rPr kumimoji="1" lang="en-US" altLang="zh-CN" kern="1200" cap="none" spc="0" normalizeH="0" baseline="-25000" noProof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2</a:t>
            </a:r>
            <a:r>
              <a:rPr kumimoji="1" lang="en-US" altLang="zh-CN" i="1" kern="1200" cap="none" spc="0" normalizeH="0" baseline="0" noProof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 = R</a:t>
            </a:r>
            <a:r>
              <a:rPr kumimoji="1" lang="en-US" altLang="zh-CN" kern="1200" cap="none" spc="0" normalizeH="0" baseline="-25000" noProof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3</a:t>
            </a:r>
            <a:r>
              <a:rPr kumimoji="1" lang="en-US" altLang="zh-CN" i="1" kern="1200" cap="none" spc="0" normalizeH="0" baseline="0" noProof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 = R</a:t>
            </a:r>
            <a:r>
              <a:rPr kumimoji="1" lang="en-US" altLang="zh-CN" kern="1200" cap="none" spc="0" normalizeH="0" baseline="-25000" noProof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Y</a:t>
            </a:r>
            <a:endParaRPr kumimoji="1" lang="en-US" altLang="zh-CN" kern="1200" cap="none" spc="0" normalizeH="0" baseline="-25000" noProof="0">
              <a:solidFill>
                <a:srgbClr val="CC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  <a:cs typeface="+mn-cs"/>
            </a:endParaRPr>
          </a:p>
          <a:p>
            <a:pPr marR="0" defTabSz="914400">
              <a:lnSpc>
                <a:spcPct val="140000"/>
              </a:lnSpc>
              <a:buClrTx/>
              <a:buSzTx/>
              <a:buFontTx/>
              <a:buNone/>
              <a:defRPr/>
            </a:pPr>
            <a:r>
              <a:rPr kumimoji="1" lang="zh-CN" altLang="en-US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则：</a:t>
            </a:r>
            <a:r>
              <a:rPr kumimoji="1" lang="en-US" altLang="zh-CN" i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R</a:t>
            </a:r>
            <a:r>
              <a:rPr kumimoji="1" lang="en-US" altLang="zh-CN" kern="1200" cap="none" spc="0" normalizeH="0" baseline="-25000" noProof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12</a:t>
            </a:r>
            <a:r>
              <a:rPr kumimoji="1" lang="en-US" altLang="zh-CN" i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=R</a:t>
            </a:r>
            <a:r>
              <a:rPr kumimoji="1" lang="en-US" altLang="zh-CN" kern="1200" cap="none" spc="0" normalizeH="0" baseline="-25000" noProof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23 </a:t>
            </a:r>
            <a:r>
              <a:rPr kumimoji="1" lang="en-US" altLang="zh-CN" i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=R</a:t>
            </a:r>
            <a:r>
              <a:rPr kumimoji="1" lang="en-US" altLang="zh-CN" kern="1200" cap="none" spc="0" normalizeH="0" baseline="-25000" noProof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31 </a:t>
            </a:r>
            <a:r>
              <a:rPr kumimoji="1" lang="en-US" altLang="zh-CN" i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= R</a:t>
            </a:r>
            <a:r>
              <a:rPr kumimoji="1" lang="en-US" altLang="zh-CN" kern="1200" cap="none" spc="0" normalizeH="0" baseline="-25000" noProof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Symbol" panose="05050102010706020507" pitchFamily="18" charset="2"/>
              </a:rPr>
              <a:t></a:t>
            </a:r>
            <a:endParaRPr kumimoji="1" lang="en-US" altLang="zh-CN" kern="1200" cap="none" spc="0" normalizeH="0" baseline="0" noProof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  <a:cs typeface="+mn-cs"/>
            </a:endParaRPr>
          </a:p>
          <a:p>
            <a:pPr marR="0" defTabSz="914400">
              <a:lnSpc>
                <a:spcPct val="140000"/>
              </a:lnSpc>
              <a:buClrTx/>
              <a:buSzTx/>
              <a:buFontTx/>
              <a:buNone/>
              <a:defRPr/>
            </a:pPr>
            <a:r>
              <a:rPr kumimoji="1" lang="zh-CN" altLang="en-US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即：</a:t>
            </a:r>
            <a:r>
              <a:rPr kumimoji="1" lang="en-US" altLang="zh-CN" i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R</a:t>
            </a:r>
            <a:r>
              <a:rPr kumimoji="1" lang="en-US" altLang="zh-CN" kern="1200" cap="none" spc="0" normalizeH="0" baseline="-2500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Symbol" panose="05050102010706020507" pitchFamily="18" charset="2"/>
              </a:rPr>
              <a:t></a:t>
            </a:r>
            <a:r>
              <a:rPr kumimoji="1" lang="en-US" altLang="zh-CN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 </a:t>
            </a:r>
            <a:r>
              <a:rPr kumimoji="1" lang="en-US" altLang="zh-CN" i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= </a:t>
            </a:r>
            <a:r>
              <a:rPr kumimoji="1" lang="en-US" altLang="zh-CN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3</a:t>
            </a:r>
            <a:r>
              <a:rPr kumimoji="1" lang="en-US" altLang="zh-CN" i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R</a:t>
            </a:r>
            <a:r>
              <a:rPr kumimoji="1" lang="en-US" altLang="zh-CN" kern="1200" cap="none" spc="0" normalizeH="0" baseline="-2500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Symbol" panose="05050102010706020507" pitchFamily="18" charset="2"/>
              </a:rPr>
              <a:t>Y</a:t>
            </a:r>
            <a:endParaRPr kumimoji="1" lang="en-US" altLang="zh-CN" kern="1200" cap="none" spc="0" normalizeH="0" baseline="-25000" noProof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  <a:cs typeface="+mn-cs"/>
              <a:sym typeface="Symbol" panose="05050102010706020507" pitchFamily="18" charset="2"/>
            </a:endParaRPr>
          </a:p>
          <a:p>
            <a:pPr marR="0" defTabSz="914400">
              <a:lnSpc>
                <a:spcPct val="140000"/>
              </a:lnSpc>
              <a:buClrTx/>
              <a:buSzTx/>
              <a:buFontTx/>
              <a:buNone/>
              <a:defRPr/>
            </a:pPr>
            <a:r>
              <a:rPr kumimoji="1" lang="en-US" altLang="zh-CN" i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        R</a:t>
            </a:r>
            <a:r>
              <a:rPr kumimoji="1" lang="en-US" altLang="zh-CN" kern="1200" cap="none" spc="0" normalizeH="0" baseline="-2500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Symbol" panose="05050102010706020507" pitchFamily="18" charset="2"/>
              </a:rPr>
              <a:t>Y</a:t>
            </a:r>
            <a:r>
              <a:rPr kumimoji="1" lang="en-US" altLang="zh-CN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 </a:t>
            </a:r>
            <a:r>
              <a:rPr kumimoji="1" lang="en-US" altLang="zh-CN" i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= 1/</a:t>
            </a:r>
            <a:r>
              <a:rPr kumimoji="1" lang="en-US" altLang="zh-CN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3</a:t>
            </a:r>
            <a:r>
              <a:rPr kumimoji="1" lang="en-US" altLang="zh-CN" i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R</a:t>
            </a:r>
            <a:r>
              <a:rPr kumimoji="1" lang="en-US" altLang="zh-CN" kern="1200" cap="none" spc="0" normalizeH="0" baseline="-2500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Symbol" panose="05050102010706020507" pitchFamily="18" charset="2"/>
              </a:rPr>
              <a:t></a:t>
            </a:r>
            <a:endParaRPr kumimoji="1" lang="zh-CN" altLang="en-US" i="1" kern="1200" cap="none" spc="0" normalizeH="0" baseline="0" noProof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  <a:cs typeface="+mn-cs"/>
              <a:sym typeface="+mn-ea"/>
            </a:endParaRPr>
          </a:p>
        </p:txBody>
      </p:sp>
      <p:grpSp>
        <p:nvGrpSpPr>
          <p:cNvPr id="26648" name="Group 138"/>
          <p:cNvGrpSpPr/>
          <p:nvPr/>
        </p:nvGrpSpPr>
        <p:grpSpPr>
          <a:xfrm>
            <a:off x="3714750" y="185738"/>
            <a:ext cx="2343150" cy="2901950"/>
            <a:chOff x="697" y="773"/>
            <a:chExt cx="1476" cy="1828"/>
          </a:xfrm>
        </p:grpSpPr>
        <p:sp>
          <p:nvSpPr>
            <p:cNvPr id="26649" name="Text Box 139"/>
            <p:cNvSpPr txBox="1"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1905" y="2284"/>
              <a:ext cx="215" cy="19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0" name="Text Box 140"/>
            <p:cNvSpPr txBox="1"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1214" y="773"/>
              <a:ext cx="304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1" name="Line 141"/>
            <p:cNvSpPr>
              <a:spLocks noChangeAspect="1"/>
            </p:cNvSpPr>
            <p:nvPr>
              <p:custDataLst>
                <p:tags r:id="rId15"/>
              </p:custDataLst>
            </p:nvPr>
          </p:nvSpPr>
          <p:spPr>
            <a:xfrm flipH="1">
              <a:off x="777" y="1754"/>
              <a:ext cx="671" cy="669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miter/>
              <a:headEnd type="oval" w="med" len="med"/>
              <a:tailEnd type="none" w="sm" len="sm"/>
            </a:ln>
          </p:spPr>
        </p:sp>
        <p:sp>
          <p:nvSpPr>
            <p:cNvPr id="26652" name="Line 142"/>
            <p:cNvSpPr/>
            <p:nvPr>
              <p:custDataLst>
                <p:tags r:id="rId16"/>
              </p:custDataLst>
            </p:nvPr>
          </p:nvSpPr>
          <p:spPr>
            <a:xfrm flipH="1" flipV="1">
              <a:off x="1445" y="799"/>
              <a:ext cx="4" cy="956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miter/>
              <a:headEnd type="oval" w="med" len="med"/>
              <a:tailEnd type="none" w="sm" len="sm"/>
            </a:ln>
          </p:spPr>
        </p:sp>
        <p:sp>
          <p:nvSpPr>
            <p:cNvPr id="26653" name="Oval 143"/>
            <p:cNvSpPr>
              <a:spLocks noChangeAspect="1"/>
            </p:cNvSpPr>
            <p:nvPr>
              <p:custDataLst>
                <p:tags r:id="rId17"/>
              </p:custDataLst>
            </p:nvPr>
          </p:nvSpPr>
          <p:spPr>
            <a:xfrm>
              <a:off x="1426" y="1127"/>
              <a:ext cx="51" cy="51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4" name="Oval 144"/>
            <p:cNvSpPr>
              <a:spLocks noChangeAspect="1"/>
            </p:cNvSpPr>
            <p:nvPr>
              <p:custDataLst>
                <p:tags r:id="rId18"/>
              </p:custDataLst>
            </p:nvPr>
          </p:nvSpPr>
          <p:spPr>
            <a:xfrm>
              <a:off x="948" y="2193"/>
              <a:ext cx="51" cy="51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5" name="Line 145"/>
            <p:cNvSpPr>
              <a:spLocks noChangeAspect="1"/>
            </p:cNvSpPr>
            <p:nvPr>
              <p:custDataLst>
                <p:tags r:id="rId19"/>
              </p:custDataLst>
            </p:nvPr>
          </p:nvSpPr>
          <p:spPr>
            <a:xfrm>
              <a:off x="1449" y="1756"/>
              <a:ext cx="669" cy="671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miter/>
              <a:headEnd type="oval" w="med" len="med"/>
              <a:tailEnd type="none" w="sm" len="sm"/>
            </a:ln>
          </p:spPr>
        </p:sp>
        <p:sp>
          <p:nvSpPr>
            <p:cNvPr id="26656" name="Oval 146"/>
            <p:cNvSpPr>
              <a:spLocks noChangeAspect="1"/>
            </p:cNvSpPr>
            <p:nvPr>
              <p:custDataLst>
                <p:tags r:id="rId20"/>
              </p:custDataLst>
            </p:nvPr>
          </p:nvSpPr>
          <p:spPr>
            <a:xfrm>
              <a:off x="1880" y="2190"/>
              <a:ext cx="51" cy="51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7" name="Text Box 147"/>
            <p:cNvSpPr txBox="1">
              <a:spLocks noChangeAspect="1"/>
            </p:cNvSpPr>
            <p:nvPr>
              <p:custDataLst>
                <p:tags r:id="rId21"/>
              </p:custDataLst>
            </p:nvPr>
          </p:nvSpPr>
          <p:spPr>
            <a:xfrm>
              <a:off x="1556" y="1365"/>
              <a:ext cx="219" cy="24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8" name="Text Box 148"/>
            <p:cNvSpPr txBox="1">
              <a:spLocks noChangeAspect="1"/>
            </p:cNvSpPr>
            <p:nvPr>
              <p:custDataLst>
                <p:tags r:id="rId22"/>
              </p:custDataLst>
            </p:nvPr>
          </p:nvSpPr>
          <p:spPr>
            <a:xfrm>
              <a:off x="1730" y="1687"/>
              <a:ext cx="357" cy="24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9" name="Text Box 149"/>
            <p:cNvSpPr txBox="1">
              <a:spLocks noChangeAspect="1"/>
            </p:cNvSpPr>
            <p:nvPr>
              <p:custDataLst>
                <p:tags r:id="rId23"/>
              </p:custDataLst>
            </p:nvPr>
          </p:nvSpPr>
          <p:spPr>
            <a:xfrm>
              <a:off x="990" y="1665"/>
              <a:ext cx="275" cy="24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0" name="Text Box 150"/>
            <p:cNvSpPr txBox="1">
              <a:spLocks noChangeAspect="1"/>
            </p:cNvSpPr>
            <p:nvPr>
              <p:custDataLst>
                <p:tags r:id="rId24"/>
              </p:custDataLst>
            </p:nvPr>
          </p:nvSpPr>
          <p:spPr>
            <a:xfrm>
              <a:off x="1528" y="960"/>
              <a:ext cx="347" cy="35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1" name="Text Box 151"/>
            <p:cNvSpPr txBox="1">
              <a:spLocks noChangeAspect="1"/>
            </p:cNvSpPr>
            <p:nvPr>
              <p:custDataLst>
                <p:tags r:id="rId25"/>
              </p:custDataLst>
            </p:nvPr>
          </p:nvSpPr>
          <p:spPr>
            <a:xfrm>
              <a:off x="697" y="1966"/>
              <a:ext cx="229" cy="23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2" name="Text Box 152"/>
            <p:cNvSpPr txBox="1">
              <a:spLocks noChangeAspect="1"/>
            </p:cNvSpPr>
            <p:nvPr>
              <p:custDataLst>
                <p:tags r:id="rId26"/>
              </p:custDataLst>
            </p:nvPr>
          </p:nvSpPr>
          <p:spPr>
            <a:xfrm>
              <a:off x="2035" y="2061"/>
              <a:ext cx="138" cy="14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3" name="AutoShape 153"/>
            <p:cNvSpPr>
              <a:spLocks noChangeAspect="1"/>
            </p:cNvSpPr>
            <p:nvPr>
              <p:custDataLst>
                <p:tags r:id="rId27"/>
              </p:custDataLst>
            </p:nvPr>
          </p:nvSpPr>
          <p:spPr>
            <a:xfrm flipH="1" flipV="1">
              <a:off x="1417" y="913"/>
              <a:ext cx="51" cy="103"/>
            </a:xfrm>
            <a:prstGeom prst="triangle">
              <a:avLst>
                <a:gd name="adj" fmla="val 43134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4" name="AutoShape 154"/>
            <p:cNvSpPr>
              <a:spLocks noChangeAspect="1"/>
            </p:cNvSpPr>
            <p:nvPr>
              <p:custDataLst>
                <p:tags r:id="rId28"/>
              </p:custDataLst>
            </p:nvPr>
          </p:nvSpPr>
          <p:spPr>
            <a:xfrm rot="-8374354" flipH="1" flipV="1">
              <a:off x="841" y="2269"/>
              <a:ext cx="51" cy="104"/>
            </a:xfrm>
            <a:prstGeom prst="triangle">
              <a:avLst>
                <a:gd name="adj" fmla="val 61403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5" name="AutoShape 155"/>
            <p:cNvSpPr>
              <a:spLocks noChangeAspect="1"/>
            </p:cNvSpPr>
            <p:nvPr>
              <p:custDataLst>
                <p:tags r:id="rId29"/>
              </p:custDataLst>
            </p:nvPr>
          </p:nvSpPr>
          <p:spPr>
            <a:xfrm rot="8145261" flipV="1">
              <a:off x="1980" y="2255"/>
              <a:ext cx="51" cy="104"/>
            </a:xfrm>
            <a:prstGeom prst="triangle">
              <a:avLst>
                <a:gd name="adj" fmla="val 61403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6" name="Text Box 156"/>
            <p:cNvSpPr txBox="1">
              <a:spLocks noChangeAspect="1"/>
            </p:cNvSpPr>
            <p:nvPr>
              <p:custDataLst>
                <p:tags r:id="rId30"/>
              </p:custDataLst>
            </p:nvPr>
          </p:nvSpPr>
          <p:spPr>
            <a:xfrm>
              <a:off x="945" y="2264"/>
              <a:ext cx="194" cy="33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7" name="Rectangle 157"/>
            <p:cNvSpPr/>
            <p:nvPr>
              <p:custDataLst>
                <p:tags r:id="rId31"/>
              </p:custDataLst>
            </p:nvPr>
          </p:nvSpPr>
          <p:spPr>
            <a:xfrm rot="5400000">
              <a:off x="1281" y="1389"/>
              <a:ext cx="295" cy="136"/>
            </a:xfrm>
            <a:prstGeom prst="rect">
              <a:avLst/>
            </a:prstGeom>
            <a:gradFill rotWithShape="1">
              <a:gsLst>
                <a:gs pos="0">
                  <a:srgbClr val="69543F"/>
                </a:gs>
                <a:gs pos="50000">
                  <a:srgbClr val="FFCC99"/>
                </a:gs>
                <a:gs pos="100000">
                  <a:srgbClr val="69543F"/>
                </a:gs>
              </a:gsLst>
              <a:lin ang="5400000" scaled="1"/>
              <a:tileRect/>
            </a:gradFill>
            <a:ln w="28575">
              <a:noFill/>
            </a:ln>
            <a:effectLst>
              <a:prstShdw prst="shdw17" dir="16200000">
                <a:srgbClr val="997A5C"/>
              </a:prstShdw>
            </a:effectLst>
          </p:spPr>
          <p:txBody>
            <a:bodyPr rot="10800000" vert="eaVert" wrap="none" anchor="ctr" anchorCtr="0"/>
            <a:p>
              <a:pPr algn="ctr"/>
              <a:endPara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8" name="Rectangle 158"/>
            <p:cNvSpPr/>
            <p:nvPr>
              <p:custDataLst>
                <p:tags r:id="rId32"/>
              </p:custDataLst>
            </p:nvPr>
          </p:nvSpPr>
          <p:spPr>
            <a:xfrm rot="8092389">
              <a:off x="1046" y="1882"/>
              <a:ext cx="295" cy="136"/>
            </a:xfrm>
            <a:prstGeom prst="rect">
              <a:avLst/>
            </a:prstGeom>
            <a:gradFill rotWithShape="1">
              <a:gsLst>
                <a:gs pos="0">
                  <a:srgbClr val="69543F"/>
                </a:gs>
                <a:gs pos="50000">
                  <a:srgbClr val="FFCC99"/>
                </a:gs>
                <a:gs pos="100000">
                  <a:srgbClr val="69543F"/>
                </a:gs>
              </a:gsLst>
              <a:lin ang="5400000" scaled="1"/>
              <a:tileRect/>
            </a:gradFill>
            <a:ln w="28575">
              <a:noFill/>
            </a:ln>
            <a:effectLst>
              <a:prstShdw prst="shdw17" dir="16200000">
                <a:srgbClr val="997A5C"/>
              </a:prstShdw>
            </a:effectLst>
          </p:spPr>
          <p:txBody>
            <a:bodyPr rot="10800000" vert="eaVert" wrap="none" anchor="ctr" anchorCtr="0"/>
            <a:p>
              <a:pPr algn="ctr"/>
              <a:endPara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69" name="Rectangle 159"/>
            <p:cNvSpPr/>
            <p:nvPr>
              <p:custDataLst>
                <p:tags r:id="rId33"/>
              </p:custDataLst>
            </p:nvPr>
          </p:nvSpPr>
          <p:spPr>
            <a:xfrm rot="2641136">
              <a:off x="1513" y="1883"/>
              <a:ext cx="295" cy="136"/>
            </a:xfrm>
            <a:prstGeom prst="rect">
              <a:avLst/>
            </a:prstGeom>
            <a:gradFill rotWithShape="1">
              <a:gsLst>
                <a:gs pos="0">
                  <a:srgbClr val="69543F"/>
                </a:gs>
                <a:gs pos="50000">
                  <a:srgbClr val="FFCC99"/>
                </a:gs>
                <a:gs pos="100000">
                  <a:srgbClr val="69543F"/>
                </a:gs>
              </a:gsLst>
              <a:lin ang="5400000" scaled="1"/>
              <a:tileRect/>
            </a:gradFill>
            <a:ln w="28575">
              <a:noFill/>
            </a:ln>
            <a:effectLst>
              <a:prstShdw prst="shdw17" dir="16200000">
                <a:srgbClr val="997A5C"/>
              </a:prstShdw>
            </a:effectLst>
          </p:spPr>
          <p:txBody>
            <a:bodyPr wrap="none" anchor="ctr" anchorCtr="0"/>
            <a:p>
              <a:pPr algn="ctr"/>
              <a:endPara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192"/>
          <p:cNvGrpSpPr/>
          <p:nvPr/>
        </p:nvGrpSpPr>
        <p:grpSpPr>
          <a:xfrm>
            <a:off x="6151563" y="277813"/>
            <a:ext cx="3119437" cy="3035300"/>
            <a:chOff x="3168" y="232"/>
            <a:chExt cx="1965" cy="1912"/>
          </a:xfrm>
        </p:grpSpPr>
        <p:sp>
          <p:nvSpPr>
            <p:cNvPr id="26671" name="Line 134"/>
            <p:cNvSpPr>
              <a:spLocks noChangeAspect="1"/>
            </p:cNvSpPr>
            <p:nvPr/>
          </p:nvSpPr>
          <p:spPr>
            <a:xfrm>
              <a:off x="4126" y="232"/>
              <a:ext cx="0" cy="512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miter/>
              <a:headEnd type="none" w="med" len="med"/>
              <a:tailEnd type="oval" w="med" len="med"/>
            </a:ln>
          </p:spPr>
        </p:sp>
        <p:grpSp>
          <p:nvGrpSpPr>
            <p:cNvPr id="26672" name="Group 191"/>
            <p:cNvGrpSpPr/>
            <p:nvPr/>
          </p:nvGrpSpPr>
          <p:grpSpPr>
            <a:xfrm>
              <a:off x="3168" y="239"/>
              <a:ext cx="1965" cy="1905"/>
              <a:chOff x="3168" y="239"/>
              <a:chExt cx="1965" cy="1905"/>
            </a:xfrm>
          </p:grpSpPr>
          <p:grpSp>
            <p:nvGrpSpPr>
              <p:cNvPr id="26673" name="Group 135"/>
              <p:cNvGrpSpPr/>
              <p:nvPr/>
            </p:nvGrpSpPr>
            <p:grpSpPr>
              <a:xfrm>
                <a:off x="3361" y="1768"/>
                <a:ext cx="381" cy="376"/>
                <a:chOff x="834" y="2855"/>
                <a:chExt cx="317" cy="312"/>
              </a:xfrm>
            </p:grpSpPr>
            <p:sp>
              <p:nvSpPr>
                <p:cNvPr id="26674" name="Text Box 136"/>
                <p:cNvSpPr txBox="1">
                  <a:spLocks noChangeAspect="1"/>
                </p:cNvSpPr>
                <p:nvPr/>
              </p:nvSpPr>
              <p:spPr>
                <a:xfrm>
                  <a:off x="834" y="2867"/>
                  <a:ext cx="317" cy="30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lIns="0" tIns="0" rIns="0" bIns="0" anchor="t" anchorCtr="0"/>
                <a:p>
                  <a:pPr algn="just" eaLnBrk="0" hangingPunct="0"/>
                  <a:r>
                    <a:rPr lang="en-US" altLang="zh-CN" i="1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</a:t>
                  </a:r>
                  <a:r>
                    <a:rPr lang="en-US" altLang="zh-CN" baseline="-25000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</a:t>
                  </a:r>
                  <a:endParaRPr lang="en-US" altLang="zh-CN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75" name="Text Box 137"/>
                <p:cNvSpPr txBox="1">
                  <a:spLocks noChangeAspect="1"/>
                </p:cNvSpPr>
                <p:nvPr/>
              </p:nvSpPr>
              <p:spPr>
                <a:xfrm>
                  <a:off x="876" y="2855"/>
                  <a:ext cx="177" cy="14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lIns="0" tIns="0" rIns="0" bIns="0" anchor="t" anchorCtr="0"/>
                <a:p>
                  <a:pPr algn="just" eaLnBrk="0" hangingPunct="0"/>
                  <a:r>
                    <a:rPr lang="en-US" altLang="zh-CN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′</a:t>
                  </a:r>
                  <a:endParaRPr lang="en-US" altLang="zh-CN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6676" name="Group 160"/>
              <p:cNvGrpSpPr/>
              <p:nvPr/>
            </p:nvGrpSpPr>
            <p:grpSpPr>
              <a:xfrm>
                <a:off x="3168" y="239"/>
                <a:ext cx="1965" cy="1774"/>
                <a:chOff x="3168" y="806"/>
                <a:chExt cx="1965" cy="1774"/>
              </a:xfrm>
            </p:grpSpPr>
            <p:grpSp>
              <p:nvGrpSpPr>
                <p:cNvPr id="26677" name="Group 161"/>
                <p:cNvGrpSpPr/>
                <p:nvPr/>
              </p:nvGrpSpPr>
              <p:grpSpPr>
                <a:xfrm>
                  <a:off x="3864" y="806"/>
                  <a:ext cx="372" cy="323"/>
                  <a:chOff x="1319" y="1352"/>
                  <a:chExt cx="317" cy="323"/>
                </a:xfrm>
              </p:grpSpPr>
              <p:sp>
                <p:nvSpPr>
                  <p:cNvPr id="26678" name="Text Box 162"/>
                  <p:cNvSpPr txBox="1">
                    <a:spLocks noChangeAspect="1"/>
                  </p:cNvSpPr>
                  <p:nvPr/>
                </p:nvSpPr>
                <p:spPr>
                  <a:xfrm>
                    <a:off x="1319" y="1375"/>
                    <a:ext cx="317" cy="30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lIns="0" tIns="0" rIns="0" bIns="0" anchor="t" anchorCtr="0"/>
                  <a:p>
                    <a:pPr algn="just" eaLnBrk="0" hangingPunct="0"/>
                    <a:r>
                      <a:rPr lang="en-US" altLang="zh-CN" i="1" dirty="0">
                        <a:solidFill>
                          <a:schemeClr val="folHlink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i</a:t>
                    </a:r>
                    <a:r>
                      <a:rPr lang="en-US" altLang="zh-CN" baseline="-25000" dirty="0">
                        <a:solidFill>
                          <a:schemeClr val="folHlink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6679" name="Text Box 163"/>
                  <p:cNvSpPr txBox="1">
                    <a:spLocks noChangeAspect="1"/>
                  </p:cNvSpPr>
                  <p:nvPr/>
                </p:nvSpPr>
                <p:spPr>
                  <a:xfrm>
                    <a:off x="1361" y="1352"/>
                    <a:ext cx="177" cy="148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lIns="0" tIns="0" rIns="0" bIns="0" anchor="t" anchorCtr="0"/>
                  <a:p>
                    <a:pPr algn="just" eaLnBrk="0" hangingPunct="0"/>
                    <a:r>
                      <a:rPr lang="en-US" altLang="zh-CN" dirty="0">
                        <a:solidFill>
                          <a:schemeClr val="folHlink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′</a:t>
                    </a:r>
                    <a:endParaRPr lang="en-US" altLang="zh-CN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26680" name="AutoShape 164"/>
                <p:cNvSpPr>
                  <a:spLocks noChangeAspect="1"/>
                </p:cNvSpPr>
                <p:nvPr/>
              </p:nvSpPr>
              <p:spPr>
                <a:xfrm>
                  <a:off x="3567" y="1319"/>
                  <a:ext cx="1112" cy="744"/>
                </a:xfrm>
                <a:prstGeom prst="triangle">
                  <a:avLst>
                    <a:gd name="adj" fmla="val 50000"/>
                  </a:avLst>
                </a:prstGeom>
                <a:noFill/>
                <a:ln w="28575" cap="flat" cmpd="sng">
                  <a:solidFill>
                    <a:schemeClr val="tx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81" name="Rectangle 165"/>
                <p:cNvSpPr/>
                <p:nvPr/>
              </p:nvSpPr>
              <p:spPr>
                <a:xfrm>
                  <a:off x="4015" y="2005"/>
                  <a:ext cx="295" cy="136"/>
                </a:xfrm>
                <a:prstGeom prst="rect">
                  <a:avLst/>
                </a:prstGeom>
                <a:gradFill rotWithShape="1">
                  <a:gsLst>
                    <a:gs pos="0">
                      <a:srgbClr val="765E47"/>
                    </a:gs>
                    <a:gs pos="50000">
                      <a:srgbClr val="FFCC99"/>
                    </a:gs>
                    <a:gs pos="100000">
                      <a:srgbClr val="765E47"/>
                    </a:gs>
                  </a:gsLst>
                  <a:lin ang="5400000" scaled="1"/>
                  <a:tileRect/>
                </a:gradFill>
                <a:ln w="28575">
                  <a:noFill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82" name="Oval 166"/>
                <p:cNvSpPr>
                  <a:spLocks noChangeAspect="1"/>
                </p:cNvSpPr>
                <p:nvPr/>
              </p:nvSpPr>
              <p:spPr>
                <a:xfrm>
                  <a:off x="4100" y="1125"/>
                  <a:ext cx="53" cy="53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83" name="Line 167"/>
                <p:cNvSpPr>
                  <a:spLocks noChangeAspect="1"/>
                </p:cNvSpPr>
                <p:nvPr/>
              </p:nvSpPr>
              <p:spPr>
                <a:xfrm flipH="1">
                  <a:off x="3193" y="2075"/>
                  <a:ext cx="355" cy="361"/>
                </a:xfrm>
                <a:prstGeom prst="line">
                  <a:avLst/>
                </a:prstGeom>
                <a:ln w="28575" cap="flat" cmpd="sng">
                  <a:solidFill>
                    <a:schemeClr val="tx2"/>
                  </a:solidFill>
                  <a:prstDash val="solid"/>
                  <a:miter/>
                  <a:headEnd type="oval" w="med" len="med"/>
                  <a:tailEnd type="none" w="med" len="med"/>
                </a:ln>
              </p:spPr>
            </p:sp>
            <p:sp>
              <p:nvSpPr>
                <p:cNvPr id="26684" name="Oval 168"/>
                <p:cNvSpPr>
                  <a:spLocks noChangeAspect="1"/>
                </p:cNvSpPr>
                <p:nvPr/>
              </p:nvSpPr>
              <p:spPr>
                <a:xfrm>
                  <a:off x="3396" y="2169"/>
                  <a:ext cx="54" cy="54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85" name="Line 169"/>
                <p:cNvSpPr>
                  <a:spLocks noChangeAspect="1"/>
                </p:cNvSpPr>
                <p:nvPr/>
              </p:nvSpPr>
              <p:spPr>
                <a:xfrm>
                  <a:off x="4682" y="2073"/>
                  <a:ext cx="353" cy="349"/>
                </a:xfrm>
                <a:prstGeom prst="line">
                  <a:avLst/>
                </a:prstGeom>
                <a:ln w="28575" cap="flat" cmpd="sng">
                  <a:solidFill>
                    <a:schemeClr val="tx2"/>
                  </a:solidFill>
                  <a:prstDash val="solid"/>
                  <a:miter/>
                  <a:headEnd type="oval" w="med" len="med"/>
                  <a:tailEnd type="none" w="med" len="med"/>
                </a:ln>
              </p:spPr>
            </p:sp>
            <p:sp>
              <p:nvSpPr>
                <p:cNvPr id="26686" name="Oval 170"/>
                <p:cNvSpPr>
                  <a:spLocks noChangeAspect="1"/>
                </p:cNvSpPr>
                <p:nvPr/>
              </p:nvSpPr>
              <p:spPr>
                <a:xfrm>
                  <a:off x="4758" y="2147"/>
                  <a:ext cx="53" cy="53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87" name="Text Box 171"/>
                <p:cNvSpPr txBox="1">
                  <a:spLocks noChangeAspect="1"/>
                </p:cNvSpPr>
                <p:nvPr/>
              </p:nvSpPr>
              <p:spPr>
                <a:xfrm>
                  <a:off x="4428" y="1404"/>
                  <a:ext cx="371" cy="25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lIns="0" tIns="0" rIns="0" bIns="0" anchor="t" anchorCtr="0"/>
                <a:p>
                  <a:pPr algn="just" eaLnBrk="0" hangingPunct="0"/>
                  <a:r>
                    <a:rPr lang="en-US" altLang="zh-CN" sz="2400" i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R</a:t>
                  </a:r>
                  <a:r>
                    <a:rPr lang="en-US" altLang="zh-CN" sz="24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12</a:t>
                  </a:r>
                  <a:endPara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88" name="Text Box 172"/>
                <p:cNvSpPr txBox="1">
                  <a:spLocks noChangeAspect="1"/>
                </p:cNvSpPr>
                <p:nvPr/>
              </p:nvSpPr>
              <p:spPr>
                <a:xfrm>
                  <a:off x="4049" y="2107"/>
                  <a:ext cx="371" cy="25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lIns="0" tIns="0" rIns="0" bIns="0" anchor="t" anchorCtr="0"/>
                <a:p>
                  <a:pPr algn="just" eaLnBrk="0" hangingPunct="0"/>
                  <a:r>
                    <a:rPr lang="en-US" altLang="zh-CN" sz="2400" i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R</a:t>
                  </a:r>
                  <a:r>
                    <a:rPr lang="en-US" altLang="zh-CN" sz="24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23</a:t>
                  </a:r>
                  <a:endPara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89" name="Text Box 173"/>
                <p:cNvSpPr txBox="1">
                  <a:spLocks noChangeAspect="1"/>
                </p:cNvSpPr>
                <p:nvPr/>
              </p:nvSpPr>
              <p:spPr>
                <a:xfrm>
                  <a:off x="3501" y="1477"/>
                  <a:ext cx="372" cy="25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lIns="0" tIns="0" rIns="0" bIns="0" anchor="t" anchorCtr="0"/>
                <a:p>
                  <a:pPr algn="just" eaLnBrk="0" hangingPunct="0"/>
                  <a:r>
                    <a:rPr lang="en-US" altLang="zh-CN" sz="2400" i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R</a:t>
                  </a:r>
                  <a:r>
                    <a:rPr lang="en-US" altLang="zh-CN" sz="24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31</a:t>
                  </a:r>
                  <a:endPara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90" name="Text Box 174"/>
                <p:cNvSpPr txBox="1">
                  <a:spLocks noChangeAspect="1"/>
                </p:cNvSpPr>
                <p:nvPr/>
              </p:nvSpPr>
              <p:spPr>
                <a:xfrm>
                  <a:off x="4179" y="1060"/>
                  <a:ext cx="144" cy="14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lIns="0" tIns="0" rIns="0" bIns="0" anchor="t" anchorCtr="0"/>
                <a:p>
                  <a:pPr algn="just" eaLnBrk="0" hangingPunct="0"/>
                  <a:r>
                    <a: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</a:t>
                  </a:r>
                  <a:endPara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91" name="Text Box 175"/>
                <p:cNvSpPr txBox="1">
                  <a:spLocks noChangeAspect="1"/>
                </p:cNvSpPr>
                <p:nvPr/>
              </p:nvSpPr>
              <p:spPr>
                <a:xfrm>
                  <a:off x="3168" y="2010"/>
                  <a:ext cx="241" cy="24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lIns="0" tIns="0" rIns="0" bIns="0" anchor="t" anchorCtr="0"/>
                <a:p>
                  <a:pPr algn="just" eaLnBrk="0" hangingPunct="0"/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</a:t>
                  </a:r>
                  <a:endPara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92" name="Text Box 176"/>
                <p:cNvSpPr txBox="1">
                  <a:spLocks noChangeAspect="1"/>
                </p:cNvSpPr>
                <p:nvPr/>
              </p:nvSpPr>
              <p:spPr>
                <a:xfrm>
                  <a:off x="4909" y="1964"/>
                  <a:ext cx="224" cy="229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lIns="0" tIns="0" rIns="0" bIns="0" anchor="t" anchorCtr="0"/>
                <a:p>
                  <a:pPr algn="just" eaLnBrk="0" hangingPunct="0"/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</a:t>
                  </a:r>
                  <a:endPara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93" name="AutoShape 177"/>
                <p:cNvSpPr>
                  <a:spLocks noChangeAspect="1"/>
                </p:cNvSpPr>
                <p:nvPr/>
              </p:nvSpPr>
              <p:spPr>
                <a:xfrm flipH="1" flipV="1">
                  <a:off x="4106" y="899"/>
                  <a:ext cx="53" cy="108"/>
                </a:xfrm>
                <a:prstGeom prst="triangle">
                  <a:avLst>
                    <a:gd name="adj" fmla="val 61403"/>
                  </a:avLst>
                </a:prstGeom>
                <a:solidFill>
                  <a:schemeClr val="tx1"/>
                </a:solidFill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94" name="AutoShape 178"/>
                <p:cNvSpPr>
                  <a:spLocks noChangeAspect="1"/>
                </p:cNvSpPr>
                <p:nvPr/>
              </p:nvSpPr>
              <p:spPr>
                <a:xfrm rot="-8374354" flipH="1" flipV="1">
                  <a:off x="3279" y="2265"/>
                  <a:ext cx="61" cy="122"/>
                </a:xfrm>
                <a:prstGeom prst="triangle">
                  <a:avLst>
                    <a:gd name="adj" fmla="val 61403"/>
                  </a:avLst>
                </a:prstGeom>
                <a:solidFill>
                  <a:schemeClr val="tx1"/>
                </a:solidFill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695" name="AutoShape 179"/>
                <p:cNvSpPr>
                  <a:spLocks noChangeAspect="1"/>
                </p:cNvSpPr>
                <p:nvPr/>
              </p:nvSpPr>
              <p:spPr>
                <a:xfrm rot="8145261" flipV="1">
                  <a:off x="4899" y="2250"/>
                  <a:ext cx="54" cy="108"/>
                </a:xfrm>
                <a:prstGeom prst="triangle">
                  <a:avLst>
                    <a:gd name="adj" fmla="val 61403"/>
                  </a:avLst>
                </a:prstGeom>
                <a:solidFill>
                  <a:schemeClr val="tx1"/>
                </a:solidFill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26696" name="Group 180"/>
                <p:cNvGrpSpPr/>
                <p:nvPr/>
              </p:nvGrpSpPr>
              <p:grpSpPr>
                <a:xfrm>
                  <a:off x="4668" y="2250"/>
                  <a:ext cx="399" cy="330"/>
                  <a:chOff x="1983" y="2816"/>
                  <a:chExt cx="317" cy="321"/>
                </a:xfrm>
              </p:grpSpPr>
              <p:sp>
                <p:nvSpPr>
                  <p:cNvPr id="26697" name="Text Box 181"/>
                  <p:cNvSpPr txBox="1">
                    <a:spLocks noChangeAspect="1"/>
                  </p:cNvSpPr>
                  <p:nvPr/>
                </p:nvSpPr>
                <p:spPr>
                  <a:xfrm>
                    <a:off x="1983" y="2837"/>
                    <a:ext cx="317" cy="30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lIns="0" tIns="0" rIns="0" bIns="0" anchor="t" anchorCtr="0"/>
                  <a:p>
                    <a:pPr algn="just" eaLnBrk="0" hangingPunct="0"/>
                    <a:r>
                      <a:rPr lang="en-US" altLang="zh-CN" i="1" dirty="0">
                        <a:solidFill>
                          <a:schemeClr val="folHlink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i</a:t>
                    </a:r>
                    <a:r>
                      <a:rPr lang="en-US" altLang="zh-CN" baseline="-25000" dirty="0">
                        <a:solidFill>
                          <a:schemeClr val="folHlink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2</a:t>
                    </a:r>
                    <a:endParaRPr lang="en-US" altLang="zh-CN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6698" name="Text Box 182"/>
                  <p:cNvSpPr txBox="1">
                    <a:spLocks noChangeAspect="1"/>
                  </p:cNvSpPr>
                  <p:nvPr/>
                </p:nvSpPr>
                <p:spPr>
                  <a:xfrm>
                    <a:off x="2027" y="2816"/>
                    <a:ext cx="177" cy="148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lIns="0" tIns="0" rIns="0" bIns="0" anchor="t" anchorCtr="0"/>
                  <a:p>
                    <a:pPr algn="just" eaLnBrk="0" hangingPunct="0"/>
                    <a:r>
                      <a:rPr lang="en-US" altLang="zh-CN" dirty="0">
                        <a:solidFill>
                          <a:schemeClr val="folHlink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′</a:t>
                    </a:r>
                    <a:endParaRPr lang="en-US" altLang="zh-CN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26699" name="AutoShape 183"/>
                <p:cNvSpPr/>
                <p:nvPr/>
              </p:nvSpPr>
              <p:spPr>
                <a:xfrm rot="2283088" flipH="1">
                  <a:off x="3977" y="1428"/>
                  <a:ext cx="54" cy="108"/>
                </a:xfrm>
                <a:prstGeom prst="triangle">
                  <a:avLst>
                    <a:gd name="adj" fmla="val 61403"/>
                  </a:avLst>
                </a:prstGeom>
                <a:solidFill>
                  <a:schemeClr val="tx1"/>
                </a:solidFill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700" name="AutoShape 184"/>
                <p:cNvSpPr>
                  <a:spLocks noChangeAspect="1"/>
                </p:cNvSpPr>
                <p:nvPr/>
              </p:nvSpPr>
              <p:spPr>
                <a:xfrm rot="-5400000" flipH="1">
                  <a:off x="3759" y="1976"/>
                  <a:ext cx="67" cy="136"/>
                </a:xfrm>
                <a:prstGeom prst="triangle">
                  <a:avLst>
                    <a:gd name="adj" fmla="val 61403"/>
                  </a:avLst>
                </a:prstGeom>
                <a:solidFill>
                  <a:schemeClr val="tx1"/>
                </a:solidFill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701" name="Rectangle 185"/>
                <p:cNvSpPr>
                  <a:spLocks noChangeAspect="1"/>
                </p:cNvSpPr>
                <p:nvPr/>
              </p:nvSpPr>
              <p:spPr>
                <a:xfrm>
                  <a:off x="3717" y="1163"/>
                  <a:ext cx="297" cy="28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zh-CN" sz="2400" i="1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</a:t>
                  </a:r>
                  <a:r>
                    <a:rPr lang="en-US" altLang="zh-CN" sz="2400" baseline="-25000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31</a:t>
                  </a:r>
                  <a:endParaRPr lang="en-US" altLang="zh-CN" sz="2400" baseline="-25000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702" name="Rectangle 186"/>
                <p:cNvSpPr>
                  <a:spLocks noChangeAspect="1"/>
                </p:cNvSpPr>
                <p:nvPr/>
              </p:nvSpPr>
              <p:spPr>
                <a:xfrm>
                  <a:off x="4556" y="1646"/>
                  <a:ext cx="330" cy="32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zh-CN" i="1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</a:t>
                  </a:r>
                  <a:r>
                    <a:rPr lang="en-US" altLang="zh-CN" baseline="-25000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12</a:t>
                  </a:r>
                  <a:endParaRPr lang="en-US" altLang="zh-CN" baseline="-25000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703" name="Rectangle 187"/>
                <p:cNvSpPr>
                  <a:spLocks noChangeAspect="1"/>
                </p:cNvSpPr>
                <p:nvPr/>
              </p:nvSpPr>
              <p:spPr>
                <a:xfrm>
                  <a:off x="3635" y="2055"/>
                  <a:ext cx="330" cy="32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zh-CN" i="1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</a:t>
                  </a:r>
                  <a:r>
                    <a:rPr lang="en-US" altLang="zh-CN" baseline="-25000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23</a:t>
                  </a:r>
                  <a:endParaRPr lang="en-US" altLang="zh-CN" baseline="-25000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704" name="Rectangle 188"/>
                <p:cNvSpPr/>
                <p:nvPr/>
              </p:nvSpPr>
              <p:spPr>
                <a:xfrm rot="3185017">
                  <a:off x="4222" y="1587"/>
                  <a:ext cx="295" cy="136"/>
                </a:xfrm>
                <a:prstGeom prst="rect">
                  <a:avLst/>
                </a:prstGeom>
                <a:gradFill rotWithShape="1">
                  <a:gsLst>
                    <a:gs pos="0">
                      <a:srgbClr val="765E47"/>
                    </a:gs>
                    <a:gs pos="50000">
                      <a:srgbClr val="FFCC99"/>
                    </a:gs>
                    <a:gs pos="100000">
                      <a:srgbClr val="765E47"/>
                    </a:gs>
                  </a:gsLst>
                  <a:lin ang="5400000" scaled="1"/>
                  <a:tileRect/>
                </a:gradFill>
                <a:ln w="28575">
                  <a:noFill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705" name="Rectangle 189"/>
                <p:cNvSpPr/>
                <p:nvPr/>
              </p:nvSpPr>
              <p:spPr>
                <a:xfrm rot="-3147277">
                  <a:off x="3668" y="1637"/>
                  <a:ext cx="295" cy="136"/>
                </a:xfrm>
                <a:prstGeom prst="rect">
                  <a:avLst/>
                </a:prstGeom>
                <a:gradFill rotWithShape="1">
                  <a:gsLst>
                    <a:gs pos="0">
                      <a:srgbClr val="765E47"/>
                    </a:gs>
                    <a:gs pos="50000">
                      <a:srgbClr val="FFCC99"/>
                    </a:gs>
                    <a:gs pos="100000">
                      <a:srgbClr val="765E47"/>
                    </a:gs>
                  </a:gsLst>
                  <a:lin ang="5400000" scaled="1"/>
                  <a:tileRect/>
                </a:gradFill>
                <a:ln w="28575">
                  <a:noFill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706" name="AutoShape 190"/>
                <p:cNvSpPr/>
                <p:nvPr/>
              </p:nvSpPr>
              <p:spPr>
                <a:xfrm rot="8505970">
                  <a:off x="4520" y="1833"/>
                  <a:ext cx="75" cy="135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ctr" anchorCtr="0">
                  <a:spAutoFit/>
                </a:bodyPr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2000"/>
                                        <p:tgtEl>
                                          <p:spTgt spid="17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7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1037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7">
                                            <p:txEl>
                                              <p:charRg st="2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1037">
                                            <p:txEl>
                                              <p:charRg st="20" end="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7">
                                            <p:txEl>
                                              <p:charRg st="40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1037">
                                            <p:txEl>
                                              <p:charRg st="40" end="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7">
                                            <p:txEl>
                                              <p:charRg st="51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1037">
                                            <p:txEl>
                                              <p:charRg st="51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24" grpId="0" bldLvl="0" animBg="1"/>
      <p:bldP spid="171036" grpId="0" bldLvl="0" animBg="1"/>
      <p:bldP spid="171037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1187450" y="548640"/>
            <a:ext cx="5634355" cy="529717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683895" y="404495"/>
            <a:ext cx="7592060" cy="408686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2695575" y="0"/>
            <a:ext cx="3827780" cy="55041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" y="5661025"/>
            <a:ext cx="5505450" cy="94170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151765" y="188595"/>
            <a:ext cx="8124190" cy="3400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4077335"/>
            <a:ext cx="7851140" cy="109601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1403350" y="-99695"/>
            <a:ext cx="5052060" cy="4345305"/>
          </a:xfrm>
          <a:prstGeom prst="rect">
            <a:avLst/>
          </a:prstGeom>
        </p:spPr>
      </p:pic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755650" y="4293235"/>
            <a:ext cx="6696075" cy="232727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1475740" y="188595"/>
            <a:ext cx="4864100" cy="2254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40" y="2564765"/>
            <a:ext cx="5572125" cy="407416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-36195" y="-99695"/>
            <a:ext cx="4876800" cy="2762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55" y="2129790"/>
            <a:ext cx="5027295" cy="457771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1691640" y="0"/>
            <a:ext cx="6082665" cy="31788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3284855"/>
            <a:ext cx="4591050" cy="1800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40" y="5300980"/>
            <a:ext cx="4944110" cy="141033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pic>
        <p:nvPicPr>
          <p:cNvPr id="2867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95513" y="1196975"/>
            <a:ext cx="5008562" cy="4591050"/>
          </a:xfr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0" y="44450"/>
            <a:ext cx="4502150" cy="2895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4810"/>
            <a:ext cx="3975100" cy="2508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0" y="4293235"/>
            <a:ext cx="5384800" cy="25400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683260" y="116840"/>
            <a:ext cx="7164705" cy="585152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8129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3467100"/>
            <a:ext cx="7886700" cy="3257550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4813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0"/>
            <a:ext cx="4819650" cy="3571875"/>
          </a:xfrm>
          <a:prstGeom prst="rect">
            <a:avLst/>
          </a:prstGeom>
          <a:noFill/>
          <a:ln w="28575">
            <a:noFill/>
          </a:ln>
        </p:spPr>
      </p:pic>
    </p:spTree>
  </p:cSld>
  <p:clrMapOvr>
    <a:masterClrMapping/>
  </p:clrMapOvr>
  <p:transition>
    <p:random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5560" y="0"/>
            <a:ext cx="4743450" cy="2019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2493010"/>
            <a:ext cx="3832860" cy="3545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810" y="2420620"/>
            <a:ext cx="4483100" cy="2838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810" y="5517515"/>
            <a:ext cx="5450205" cy="55435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251460" y="332740"/>
            <a:ext cx="4643755" cy="4324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" y="836930"/>
            <a:ext cx="4208145" cy="1916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" y="2825115"/>
            <a:ext cx="4055745" cy="31184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836930"/>
            <a:ext cx="4289425" cy="540639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27405" y="332740"/>
            <a:ext cx="7230110" cy="7137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05" y="1268730"/>
            <a:ext cx="6402070" cy="555561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95605" y="997585"/>
            <a:ext cx="3837940" cy="18681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8435" y="44450"/>
            <a:ext cx="889317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4-9</a:t>
            </a:r>
            <a:r>
              <a:rPr lang="zh-CN" altLang="en-US"/>
              <a:t>　求图</a:t>
            </a:r>
            <a:r>
              <a:rPr lang="en-US" altLang="zh-CN"/>
              <a:t>4-2-16</a:t>
            </a:r>
            <a:r>
              <a:rPr lang="zh-CN" altLang="en-US"/>
              <a:t>所示电路的戴维南等效电路或诺顿等效电路。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" y="3065145"/>
            <a:ext cx="5412105" cy="37553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245" y="1412875"/>
            <a:ext cx="2894330" cy="246570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23850" y="116840"/>
            <a:ext cx="8229600" cy="5430520"/>
          </a:xfrm>
          <a:prstGeom prst="rect">
            <a:avLst/>
          </a:prstGeom>
        </p:spPr>
      </p:pic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323850" y="3717290"/>
            <a:ext cx="8519160" cy="26543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/>
          </p:nvPr>
        </p:nvPicPr>
        <p:blipFill>
          <a:blip r:embed="rId1"/>
          <a:srcRect r="5502"/>
          <a:stretch>
            <a:fillRect/>
          </a:stretch>
        </p:blipFill>
        <p:spPr>
          <a:xfrm>
            <a:off x="1403985" y="-27305"/>
            <a:ext cx="7776845" cy="4859020"/>
          </a:xfrm>
          <a:prstGeom prst="rect">
            <a:avLst/>
          </a:prstGeom>
        </p:spPr>
      </p:pic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107950" y="1484630"/>
            <a:ext cx="4610735" cy="51682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63005" y="5941695"/>
            <a:ext cx="3048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611505" y="44450"/>
            <a:ext cx="7769225" cy="592328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Text Box 2"/>
          <p:cNvSpPr txBox="1"/>
          <p:nvPr/>
        </p:nvSpPr>
        <p:spPr>
          <a:xfrm>
            <a:off x="485775" y="771525"/>
            <a:ext cx="3930650" cy="7905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folHlink"/>
                </a:solidFill>
                <a:latin typeface="Times New Roman" panose="02020603050405020304" pitchFamily="18" charset="0"/>
                <a:ea typeface="华文彩云" panose="02010800040101010101" pitchFamily="2" charset="-122"/>
              </a:rPr>
              <a:t>2.6.2 </a:t>
            </a:r>
            <a:r>
              <a:rPr lang="zh-CN" altLang="en-US" dirty="0">
                <a:solidFill>
                  <a:schemeClr val="folHlink"/>
                </a:solidFill>
                <a:latin typeface="Times New Roman" panose="02020603050405020304" pitchFamily="18" charset="0"/>
                <a:ea typeface="华文彩云" panose="02010800040101010101" pitchFamily="2" charset="-122"/>
              </a:rPr>
              <a:t>输入电阻</a:t>
            </a:r>
            <a:endParaRPr lang="zh-CN" altLang="en-US" dirty="0">
              <a:solidFill>
                <a:schemeClr val="folHlink"/>
              </a:solidFill>
              <a:latin typeface="Times New Roman" panose="02020603050405020304" pitchFamily="18" charset="0"/>
              <a:ea typeface="华文彩云" panose="02010800040101010101" pitchFamily="2" charset="-122"/>
            </a:endParaRPr>
          </a:p>
        </p:txBody>
      </p:sp>
      <p:grpSp>
        <p:nvGrpSpPr>
          <p:cNvPr id="29698" name="Group 3"/>
          <p:cNvGrpSpPr>
            <a:grpSpLocks noChangeAspect="1"/>
          </p:cNvGrpSpPr>
          <p:nvPr/>
        </p:nvGrpSpPr>
        <p:grpSpPr>
          <a:xfrm>
            <a:off x="776288" y="2333625"/>
            <a:ext cx="2162175" cy="2559050"/>
            <a:chOff x="663" y="1455"/>
            <a:chExt cx="1135" cy="1344"/>
          </a:xfrm>
        </p:grpSpPr>
        <p:sp>
          <p:nvSpPr>
            <p:cNvPr id="29699" name="Rectangle 4"/>
            <p:cNvSpPr>
              <a:spLocks noChangeAspect="1"/>
            </p:cNvSpPr>
            <p:nvPr/>
          </p:nvSpPr>
          <p:spPr>
            <a:xfrm>
              <a:off x="1391" y="1455"/>
              <a:ext cx="141" cy="24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00" name="Line 5"/>
            <p:cNvSpPr>
              <a:spLocks noChangeAspect="1"/>
            </p:cNvSpPr>
            <p:nvPr/>
          </p:nvSpPr>
          <p:spPr>
            <a:xfrm>
              <a:off x="903" y="1729"/>
              <a:ext cx="786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01" name="Line 6"/>
            <p:cNvSpPr>
              <a:spLocks noChangeAspect="1"/>
            </p:cNvSpPr>
            <p:nvPr/>
          </p:nvSpPr>
          <p:spPr>
            <a:xfrm>
              <a:off x="892" y="2600"/>
              <a:ext cx="801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02" name="Oval 7"/>
            <p:cNvSpPr>
              <a:spLocks noChangeAspect="1"/>
            </p:cNvSpPr>
            <p:nvPr/>
          </p:nvSpPr>
          <p:spPr>
            <a:xfrm>
              <a:off x="1639" y="2575"/>
              <a:ext cx="56" cy="48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03" name="Text Box 8"/>
            <p:cNvSpPr txBox="1">
              <a:spLocks noChangeAspect="1"/>
            </p:cNvSpPr>
            <p:nvPr/>
          </p:nvSpPr>
          <p:spPr>
            <a:xfrm>
              <a:off x="1659" y="1541"/>
              <a:ext cx="139" cy="18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04" name="Text Box 9"/>
            <p:cNvSpPr txBox="1">
              <a:spLocks noChangeAspect="1"/>
            </p:cNvSpPr>
            <p:nvPr/>
          </p:nvSpPr>
          <p:spPr>
            <a:xfrm>
              <a:off x="1615" y="2611"/>
              <a:ext cx="139" cy="18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05" name="Oval 10"/>
            <p:cNvSpPr>
              <a:spLocks noChangeAspect="1"/>
            </p:cNvSpPr>
            <p:nvPr/>
          </p:nvSpPr>
          <p:spPr>
            <a:xfrm>
              <a:off x="1639" y="1704"/>
              <a:ext cx="56" cy="48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06" name="AutoShape 11"/>
            <p:cNvSpPr>
              <a:spLocks noChangeAspect="1"/>
            </p:cNvSpPr>
            <p:nvPr/>
          </p:nvSpPr>
          <p:spPr>
            <a:xfrm rot="-5400000">
              <a:off x="1456" y="1660"/>
              <a:ext cx="36" cy="113"/>
            </a:xfrm>
            <a:prstGeom prst="triangle">
              <a:avLst>
                <a:gd name="adj" fmla="val 61403"/>
              </a:avLst>
            </a:prstGeom>
            <a:solidFill>
              <a:schemeClr val="folHlink"/>
            </a:solidFill>
            <a:ln w="38100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07" name="Text Box 12"/>
            <p:cNvSpPr txBox="1">
              <a:spLocks noChangeAspect="1"/>
            </p:cNvSpPr>
            <p:nvPr/>
          </p:nvSpPr>
          <p:spPr>
            <a:xfrm>
              <a:off x="1593" y="1743"/>
              <a:ext cx="205" cy="89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>
                <a:lnSpc>
                  <a:spcPct val="130000"/>
                </a:lnSpc>
              </a:pP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9708" name="Rectangle 13"/>
            <p:cNvSpPr>
              <a:spLocks noChangeAspect="1"/>
            </p:cNvSpPr>
            <p:nvPr/>
          </p:nvSpPr>
          <p:spPr>
            <a:xfrm>
              <a:off x="1541" y="1956"/>
              <a:ext cx="177" cy="24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09" name="Rectangle 14"/>
            <p:cNvSpPr>
              <a:spLocks noChangeAspect="1"/>
            </p:cNvSpPr>
            <p:nvPr/>
          </p:nvSpPr>
          <p:spPr>
            <a:xfrm>
              <a:off x="663" y="1647"/>
              <a:ext cx="659" cy="1030"/>
            </a:xfrm>
            <a:prstGeom prst="rect">
              <a:avLst/>
            </a:prstGeom>
            <a:gradFill rotWithShape="1">
              <a:gsLst>
                <a:gs pos="0">
                  <a:srgbClr val="2F765E"/>
                </a:gs>
                <a:gs pos="50000">
                  <a:srgbClr val="66FFCC"/>
                </a:gs>
                <a:gs pos="100000">
                  <a:srgbClr val="2F765E"/>
                </a:gs>
              </a:gsLst>
              <a:lin ang="18900000" scaled="1"/>
              <a:tileRect/>
            </a:gradFill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10" name="Text Box 15"/>
            <p:cNvSpPr txBox="1">
              <a:spLocks noChangeAspect="1"/>
            </p:cNvSpPr>
            <p:nvPr/>
          </p:nvSpPr>
          <p:spPr>
            <a:xfrm>
              <a:off x="776" y="1772"/>
              <a:ext cx="632" cy="815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FF0000"/>
                  </a:solidFill>
                  <a:latin typeface="Tahoma" panose="020B0604030504040204" pitchFamily="34" charset="0"/>
                  <a:ea typeface="幼圆" panose="02010509060101010101" pitchFamily="49" charset="-122"/>
                </a:rPr>
                <a:t>无源</a:t>
              </a:r>
              <a:endParaRPr lang="zh-CN" altLang="en-US" sz="2400" dirty="0">
                <a:solidFill>
                  <a:srgbClr val="FF0000"/>
                </a:solidFill>
                <a:latin typeface="Tahoma" panose="020B0604030504040204" pitchFamily="34" charset="0"/>
                <a:ea typeface="幼圆" panose="02010509060101010101" pitchFamily="49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FF0000"/>
                  </a:solidFill>
                  <a:latin typeface="Tahoma" panose="020B0604030504040204" pitchFamily="34" charset="0"/>
                  <a:ea typeface="幼圆" panose="02010509060101010101" pitchFamily="49" charset="-122"/>
                </a:rPr>
                <a:t>二端</a:t>
              </a:r>
              <a:endParaRPr lang="zh-CN" altLang="en-US" sz="2400" dirty="0">
                <a:solidFill>
                  <a:srgbClr val="FF0000"/>
                </a:solidFill>
                <a:latin typeface="Tahoma" panose="020B0604030504040204" pitchFamily="34" charset="0"/>
                <a:ea typeface="幼圆" panose="02010509060101010101" pitchFamily="49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FF0000"/>
                  </a:solidFill>
                  <a:latin typeface="Tahoma" panose="020B0604030504040204" pitchFamily="34" charset="0"/>
                  <a:ea typeface="幼圆" panose="02010509060101010101" pitchFamily="49" charset="-122"/>
                </a:rPr>
                <a:t>网络</a:t>
              </a:r>
              <a:endParaRPr lang="zh-CN" altLang="en-US" sz="2400" dirty="0">
                <a:solidFill>
                  <a:srgbClr val="FF0000"/>
                </a:solidFill>
                <a:latin typeface="Tahoma" panose="020B0604030504040204" pitchFamily="34" charset="0"/>
                <a:ea typeface="幼圆" panose="02010509060101010101" pitchFamily="49" charset="-122"/>
              </a:endParaRPr>
            </a:p>
          </p:txBody>
        </p:sp>
      </p:grpSp>
      <p:graphicFrame>
        <p:nvGraphicFramePr>
          <p:cNvPr id="29711" name="Object 16"/>
          <p:cNvGraphicFramePr>
            <a:graphicFrameLocks noChangeAspect="1"/>
          </p:cNvGraphicFramePr>
          <p:nvPr/>
        </p:nvGraphicFramePr>
        <p:xfrm>
          <a:off x="4737100" y="3098800"/>
          <a:ext cx="1692275" cy="137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418465" imgH="341630" progId="Equation.3">
                  <p:embed/>
                </p:oleObj>
              </mc:Choice>
              <mc:Fallback>
                <p:oleObj name="" r:id="rId1" imgW="418465" imgH="34163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737100" y="3098800"/>
                        <a:ext cx="1692275" cy="1379538"/>
                      </a:xfrm>
                      <a:prstGeom prst="rect">
                        <a:avLst/>
                      </a:prstGeom>
                      <a:solidFill>
                        <a:srgbClr val="0066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12" name="Text Box 17"/>
          <p:cNvSpPr txBox="1"/>
          <p:nvPr/>
        </p:nvSpPr>
        <p:spPr>
          <a:xfrm>
            <a:off x="3300413" y="1984375"/>
            <a:ext cx="5513387" cy="7334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幼圆" panose="02010509060101010101" pitchFamily="49" charset="-122"/>
              </a:rPr>
              <a:t>电压 </a:t>
            </a:r>
            <a:r>
              <a:rPr lang="en-US" altLang="zh-CN" i="1" dirty="0">
                <a:latin typeface="Times New Roman" panose="02020603050405020304" pitchFamily="18" charset="0"/>
                <a:ea typeface="幼圆" panose="02010509060101010101" pitchFamily="49" charset="-122"/>
              </a:rPr>
              <a:t>u</a:t>
            </a:r>
            <a:r>
              <a:rPr lang="en-US" altLang="zh-CN" dirty="0">
                <a:latin typeface="Times New Roman" panose="02020603050405020304" pitchFamily="18" charset="0"/>
                <a:ea typeface="幼圆" panose="02010509060101010101" pitchFamily="49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幼圆" panose="02010509060101010101" pitchFamily="49" charset="-122"/>
              </a:rPr>
              <a:t>和电流 </a:t>
            </a:r>
            <a:r>
              <a:rPr lang="en-US" altLang="zh-CN" i="1" dirty="0">
                <a:latin typeface="Times New Roman" panose="02020603050405020304" pitchFamily="18" charset="0"/>
                <a:ea typeface="幼圆" panose="02010509060101010101" pitchFamily="49" charset="-122"/>
              </a:rPr>
              <a:t>i </a:t>
            </a:r>
            <a:r>
              <a:rPr lang="zh-CN" altLang="en-US" dirty="0">
                <a:latin typeface="Times New Roman" panose="02020603050405020304" pitchFamily="18" charset="0"/>
                <a:ea typeface="幼圆" panose="02010509060101010101" pitchFamily="49" charset="-122"/>
              </a:rPr>
              <a:t>的 参考方向关联</a:t>
            </a:r>
            <a:endParaRPr lang="zh-CN" altLang="en-US" dirty="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29713" name="Rectangle 19"/>
          <p:cNvSpPr/>
          <p:nvPr/>
        </p:nvSpPr>
        <p:spPr>
          <a:xfrm>
            <a:off x="3289300" y="5019675"/>
            <a:ext cx="5337175" cy="7334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i="1" dirty="0">
                <a:solidFill>
                  <a:schemeClr val="folHlink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R</a:t>
            </a:r>
            <a:r>
              <a:rPr lang="en-US" altLang="zh-CN" baseline="-30000" dirty="0">
                <a:solidFill>
                  <a:schemeClr val="folHlink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in  </a:t>
            </a:r>
            <a:r>
              <a:rPr lang="zh-CN" altLang="en-US" dirty="0">
                <a:latin typeface="Times New Roman" panose="02020603050405020304" pitchFamily="18" charset="0"/>
                <a:ea typeface="幼圆" panose="02010509060101010101" pitchFamily="49" charset="-122"/>
              </a:rPr>
              <a:t>为无源二端网络的</a:t>
            </a:r>
            <a:r>
              <a:rPr lang="zh-CN" altLang="en-US" dirty="0">
                <a:solidFill>
                  <a:schemeClr val="folHlink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输入电阻</a:t>
            </a:r>
            <a:endParaRPr lang="zh-CN" altLang="en-US" dirty="0">
              <a:solidFill>
                <a:schemeClr val="folHlink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29714" name="Text Box 23"/>
          <p:cNvSpPr txBox="1"/>
          <p:nvPr/>
        </p:nvSpPr>
        <p:spPr>
          <a:xfrm>
            <a:off x="7183438" y="0"/>
            <a:ext cx="1960562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p>
            <a:pPr algn="r">
              <a:spcBef>
                <a:spcPct val="50000"/>
              </a:spcBef>
            </a:pPr>
            <a:r>
              <a:rPr lang="en-US" altLang="en-US" sz="2400" dirty="0">
                <a:latin typeface="Times New Roman" panose="02020603050405020304" pitchFamily="18" charset="0"/>
                <a:ea typeface="华文隶书" panose="02010800040101010101" pitchFamily="2" charset="-122"/>
              </a:rPr>
              <a:t>§</a:t>
            </a:r>
            <a:r>
              <a:rPr lang="en-US" altLang="zh-CN" sz="2000" dirty="0">
                <a:solidFill>
                  <a:srgbClr val="DDDDDD"/>
                </a:solidFill>
                <a:latin typeface="Times New Roman" panose="02020603050405020304" pitchFamily="18" charset="0"/>
                <a:ea typeface="华文隶书" panose="02010800040101010101" pitchFamily="2" charset="-122"/>
              </a:rPr>
              <a:t>2-7  </a:t>
            </a:r>
            <a:r>
              <a:rPr lang="zh-CN" altLang="en-US" sz="2000" dirty="0">
                <a:solidFill>
                  <a:srgbClr val="DDDDDD"/>
                </a:solidFill>
                <a:latin typeface="Times New Roman" panose="02020603050405020304" pitchFamily="18" charset="0"/>
                <a:ea typeface="华文隶书" panose="02010800040101010101" pitchFamily="2" charset="-122"/>
              </a:rPr>
              <a:t>输入电阻</a:t>
            </a:r>
            <a:endParaRPr lang="zh-CN" altLang="en-US" sz="2000" dirty="0">
              <a:solidFill>
                <a:srgbClr val="DDDDDD"/>
              </a:solidFill>
              <a:latin typeface="Times New Roman" panose="02020603050405020304" pitchFamily="18" charset="0"/>
              <a:ea typeface="华文隶书" panose="0201080004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-36830" y="44450"/>
            <a:ext cx="4743450" cy="1822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2132965"/>
            <a:ext cx="4870450" cy="3956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620395"/>
            <a:ext cx="4864100" cy="3365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5" y="4796790"/>
            <a:ext cx="3921125" cy="80708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179705" y="188595"/>
            <a:ext cx="3930015" cy="30499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" y="3789045"/>
            <a:ext cx="4762500" cy="2063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945" y="3717290"/>
            <a:ext cx="3754755" cy="143954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-36195" y="0"/>
            <a:ext cx="5302250" cy="3917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390" y="434975"/>
            <a:ext cx="4591050" cy="2559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0" y="3501390"/>
            <a:ext cx="4851400" cy="32321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27405" y="1124585"/>
            <a:ext cx="4735830" cy="20567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23495" y="188595"/>
            <a:ext cx="912876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7-11</a:t>
            </a:r>
            <a:r>
              <a:rPr lang="zh-CN" altLang="en-US"/>
              <a:t>　图</a:t>
            </a:r>
            <a:r>
              <a:rPr lang="en-US" altLang="zh-CN"/>
              <a:t>7-2-14</a:t>
            </a:r>
            <a:r>
              <a:rPr lang="zh-CN" altLang="en-US"/>
              <a:t>所示电路中开关</a:t>
            </a:r>
            <a:r>
              <a:rPr lang="en-US" altLang="zh-CN"/>
              <a:t>S</a:t>
            </a:r>
            <a:r>
              <a:rPr lang="zh-CN" altLang="en-US"/>
              <a:t>打开前已处稳定状态。</a:t>
            </a:r>
            <a:r>
              <a:rPr lang="en-US" altLang="zh-CN"/>
              <a:t>t</a:t>
            </a:r>
            <a:r>
              <a:rPr lang="zh-CN" altLang="en-US"/>
              <a:t>＝</a:t>
            </a:r>
            <a:r>
              <a:rPr lang="en-US" altLang="zh-CN"/>
              <a:t>0</a:t>
            </a:r>
            <a:r>
              <a:rPr lang="zh-CN" altLang="en-US"/>
              <a:t>开关</a:t>
            </a:r>
            <a:r>
              <a:rPr lang="en-US" altLang="zh-CN"/>
              <a:t>S</a:t>
            </a:r>
            <a:r>
              <a:rPr lang="zh-CN" altLang="en-US"/>
              <a:t>打开，求</a:t>
            </a:r>
            <a:r>
              <a:rPr lang="en-US" altLang="zh-CN"/>
              <a:t>t</a:t>
            </a:r>
            <a:r>
              <a:rPr lang="zh-CN" altLang="en-US"/>
              <a:t>＞</a:t>
            </a:r>
            <a:r>
              <a:rPr lang="en-US" altLang="zh-CN"/>
              <a:t>0</a:t>
            </a:r>
            <a:r>
              <a:rPr lang="zh-CN" altLang="en-US"/>
              <a:t>时的</a:t>
            </a:r>
            <a:r>
              <a:rPr lang="en-US" altLang="zh-CN"/>
              <a:t>u</a:t>
            </a:r>
            <a:r>
              <a:rPr lang="en-US" altLang="zh-CN" baseline="-25000"/>
              <a:t>L</a:t>
            </a:r>
            <a:r>
              <a:rPr lang="zh-CN" altLang="en-US"/>
              <a:t>（</a:t>
            </a:r>
            <a:r>
              <a:rPr lang="en-US" altLang="zh-CN"/>
              <a:t>t</a:t>
            </a:r>
            <a:r>
              <a:rPr lang="zh-CN" altLang="en-US"/>
              <a:t>）和电压源发出的功率。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05" y="3181350"/>
            <a:ext cx="8265795" cy="352679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5264150" cy="37357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" y="3735705"/>
            <a:ext cx="5166995" cy="12433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290" y="11430"/>
            <a:ext cx="4446270" cy="689356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107315" y="116840"/>
            <a:ext cx="8985250" cy="4767580"/>
          </a:xfrm>
          <a:prstGeom prst="rect">
            <a:avLst/>
          </a:prstGeom>
        </p:spPr>
      </p:pic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2225" y="3429139"/>
            <a:ext cx="9144000" cy="2985492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99160" y="0"/>
            <a:ext cx="7403465" cy="59817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1763395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Text Box 2"/>
          <p:cNvSpPr txBox="1"/>
          <p:nvPr/>
        </p:nvSpPr>
        <p:spPr>
          <a:xfrm>
            <a:off x="544513" y="800100"/>
            <a:ext cx="4192587" cy="6762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folHlink"/>
                </a:solidFill>
                <a:latin typeface="Times New Roman" panose="02020603050405020304" pitchFamily="18" charset="0"/>
                <a:ea typeface="华文彩云" panose="02010800040101010101" pitchFamily="2" charset="-122"/>
              </a:rPr>
              <a:t>2.6.3 </a:t>
            </a:r>
            <a:r>
              <a:rPr lang="zh-CN" altLang="en-US" dirty="0">
                <a:solidFill>
                  <a:schemeClr val="folHlink"/>
                </a:solidFill>
                <a:latin typeface="Times New Roman" panose="02020603050405020304" pitchFamily="18" charset="0"/>
                <a:ea typeface="华文彩云" panose="02010800040101010101" pitchFamily="2" charset="-122"/>
              </a:rPr>
              <a:t>输入电阻的计算</a:t>
            </a:r>
            <a:endParaRPr lang="zh-CN" altLang="en-US" dirty="0">
              <a:solidFill>
                <a:schemeClr val="folHlink"/>
              </a:solidFill>
              <a:latin typeface="Times New Roman" panose="02020603050405020304" pitchFamily="18" charset="0"/>
              <a:ea typeface="华文彩云" panose="02010800040101010101" pitchFamily="2" charset="-122"/>
            </a:endParaRPr>
          </a:p>
        </p:txBody>
      </p:sp>
      <p:sp>
        <p:nvSpPr>
          <p:cNvPr id="30722" name="Text Box 27"/>
          <p:cNvSpPr txBox="1"/>
          <p:nvPr/>
        </p:nvSpPr>
        <p:spPr>
          <a:xfrm>
            <a:off x="768350" y="1852613"/>
            <a:ext cx="4997450" cy="7635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folHlink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1   </a:t>
            </a:r>
            <a:r>
              <a:rPr lang="zh-CN" altLang="en-US" dirty="0">
                <a:solidFill>
                  <a:schemeClr val="folHlink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纯电阻无源二端网络</a:t>
            </a:r>
            <a:endParaRPr lang="zh-CN" altLang="en-US" dirty="0">
              <a:solidFill>
                <a:schemeClr val="folHlink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30723" name="Text Box 92"/>
          <p:cNvSpPr txBox="1"/>
          <p:nvPr/>
        </p:nvSpPr>
        <p:spPr>
          <a:xfrm>
            <a:off x="2428875" y="3125788"/>
            <a:ext cx="5400675" cy="641350"/>
          </a:xfrm>
          <a:prstGeom prst="rect">
            <a:avLst/>
          </a:prstGeom>
          <a:noFill/>
          <a:ln w="9525">
            <a:noFill/>
          </a:ln>
          <a:effectLst>
            <a:outerShdw dist="28398" dir="1593903" algn="ctr" rotWithShape="0">
              <a:srgbClr val="66FFCC">
                <a:alpha val="50000"/>
              </a:srgbClr>
            </a:outerShdw>
          </a:effectLst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36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ea typeface="隶书" panose="02010509060101010101" pitchFamily="49" charset="-122"/>
              </a:rPr>
              <a:t>电阻串、并联等效变换</a:t>
            </a:r>
            <a:endParaRPr lang="zh-CN" altLang="en-US" sz="3600" dirty="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30724" name="Text Box 93"/>
          <p:cNvSpPr txBox="1"/>
          <p:nvPr/>
        </p:nvSpPr>
        <p:spPr>
          <a:xfrm>
            <a:off x="2446338" y="4371975"/>
            <a:ext cx="5621337" cy="641350"/>
          </a:xfrm>
          <a:prstGeom prst="rect">
            <a:avLst/>
          </a:prstGeom>
          <a:noFill/>
          <a:ln w="9525">
            <a:noFill/>
          </a:ln>
          <a:effectLst>
            <a:outerShdw dist="28398" dir="1593903" algn="ctr" rotWithShape="0">
              <a:srgbClr val="66FFCC">
                <a:alpha val="50000"/>
              </a:srgbClr>
            </a:outerShdw>
          </a:effectLst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3600" dirty="0">
                <a:latin typeface="Times New Roman" panose="02020603050405020304" pitchFamily="18" charset="0"/>
                <a:ea typeface="隶书" panose="02010509060101010101" pitchFamily="49" charset="-122"/>
              </a:rPr>
              <a:t>电阻的 </a:t>
            </a:r>
            <a:r>
              <a:rPr lang="en-US" altLang="zh-CN" sz="3600" dirty="0">
                <a:latin typeface="Times New Roman" panose="02020603050405020304" pitchFamily="18" charset="0"/>
                <a:ea typeface="隶书" panose="02010509060101010101" pitchFamily="49" charset="-122"/>
              </a:rPr>
              <a:t>Y </a:t>
            </a:r>
            <a:r>
              <a:rPr lang="zh-CN" altLang="en-US" sz="3600" dirty="0">
                <a:latin typeface="Times New Roman" panose="02020603050405020304" pitchFamily="18" charset="0"/>
                <a:ea typeface="隶书" panose="02010509060101010101" pitchFamily="49" charset="-122"/>
              </a:rPr>
              <a:t>－ </a:t>
            </a:r>
            <a:r>
              <a:rPr lang="zh-CN" altLang="en-US" sz="3600" dirty="0"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 等效变换</a:t>
            </a:r>
            <a:endParaRPr lang="zh-CN" altLang="en-US" sz="3600" dirty="0"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30725" name="WordArt 223">
            <a:hlinkClick r:id="" action="ppaction://hlinkshowjump?jump=nextslide"/>
          </p:cNvPr>
          <p:cNvSpPr>
            <a:spLocks noTextEdit="1"/>
          </p:cNvSpPr>
          <p:nvPr/>
        </p:nvSpPr>
        <p:spPr>
          <a:xfrm>
            <a:off x="4440238" y="6446838"/>
            <a:ext cx="723900" cy="411162"/>
          </a:xfrm>
          <a:prstGeom prst="rect">
            <a:avLst/>
          </a:prstGeom>
        </p:spPr>
        <p:txBody>
          <a:bodyPr wrap="none" fromWordArt="1">
            <a:prstTxWarp prst="textCanUp">
              <a:avLst>
                <a:gd name="adj" fmla="val 85713"/>
              </a:avLst>
            </a:prstTxWarp>
            <a:normAutofit/>
          </a:bodyPr>
          <a:p>
            <a:pPr algn="ctr"/>
            <a:r>
              <a:rPr lang="zh-CN" altLang="en-US" sz="2800" b="1">
                <a:ln w="12700" cap="flat" cmpd="sng">
                  <a:solidFill>
                    <a:srgbClr val="FF9966"/>
                  </a:solidFill>
                  <a:prstDash val="solid"/>
                  <a:round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rgbClr val="FFFFFF"/>
                    </a:gs>
                    <a:gs pos="100000">
                      <a:srgbClr val="FF6600"/>
                    </a:gs>
                  </a:gsLst>
                  <a:path path="rect">
                    <a:fillToRect l="50000" t="50000" r="50000" b="50000"/>
                  </a:path>
                  <a:tileRect/>
                </a:gradFill>
                <a:effectLst>
                  <a:outerShdw dist="45791" dir="2021404" algn="ctr" rotWithShape="0">
                    <a:srgbClr val="9999FF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翻页</a:t>
            </a:r>
            <a:endParaRPr lang="zh-CN" altLang="en-US" sz="2800" b="1">
              <a:ln w="12700" cap="flat" cmpd="sng">
                <a:solidFill>
                  <a:srgbClr val="FF9966"/>
                </a:solidFill>
                <a:prstDash val="solid"/>
                <a:round/>
                <a:headEnd type="none" w="med" len="med"/>
                <a:tailEnd type="none" w="med" len="med"/>
              </a:ln>
              <a:gradFill rotWithShape="1">
                <a:gsLst>
                  <a:gs pos="0">
                    <a:srgbClr val="FFFFFF"/>
                  </a:gs>
                  <a:gs pos="100000">
                    <a:srgbClr val="FF6600"/>
                  </a:gs>
                </a:gsLst>
                <a:path path="rect">
                  <a:fillToRect l="50000" t="50000" r="50000" b="50000"/>
                </a:path>
                <a:tileRect/>
              </a:gradFill>
              <a:effectLst>
                <a:outerShdw dist="45791" dir="2021404" algn="ctr" rotWithShape="0">
                  <a:srgbClr val="9999FF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0726" name="Text Box 224"/>
          <p:cNvSpPr txBox="1"/>
          <p:nvPr/>
        </p:nvSpPr>
        <p:spPr>
          <a:xfrm>
            <a:off x="7183438" y="0"/>
            <a:ext cx="1960562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p>
            <a:pPr algn="r">
              <a:spcBef>
                <a:spcPct val="50000"/>
              </a:spcBef>
            </a:pPr>
            <a:r>
              <a:rPr lang="en-US" altLang="en-US" sz="2400" dirty="0">
                <a:latin typeface="Times New Roman" panose="02020603050405020304" pitchFamily="18" charset="0"/>
                <a:ea typeface="华文隶书" panose="02010800040101010101" pitchFamily="2" charset="-122"/>
              </a:rPr>
              <a:t>§</a:t>
            </a:r>
            <a:r>
              <a:rPr lang="en-US" altLang="zh-CN" sz="2000" dirty="0">
                <a:solidFill>
                  <a:srgbClr val="DDDDDD"/>
                </a:solidFill>
                <a:latin typeface="Times New Roman" panose="02020603050405020304" pitchFamily="18" charset="0"/>
                <a:ea typeface="华文隶书" panose="02010800040101010101" pitchFamily="2" charset="-122"/>
              </a:rPr>
              <a:t>2-7  </a:t>
            </a:r>
            <a:r>
              <a:rPr lang="zh-CN" altLang="en-US" sz="2000" dirty="0">
                <a:solidFill>
                  <a:srgbClr val="DDDDDD"/>
                </a:solidFill>
                <a:latin typeface="Times New Roman" panose="02020603050405020304" pitchFamily="18" charset="0"/>
                <a:ea typeface="华文隶书" panose="02010800040101010101" pitchFamily="2" charset="-122"/>
              </a:rPr>
              <a:t>输入电阻</a:t>
            </a:r>
            <a:endParaRPr lang="zh-CN" altLang="en-US" sz="2000" dirty="0">
              <a:solidFill>
                <a:srgbClr val="DDDDDD"/>
              </a:solidFill>
              <a:latin typeface="Times New Roman" panose="02020603050405020304" pitchFamily="18" charset="0"/>
              <a:ea typeface="华文隶书" panose="02010800040101010101" pitchFamily="2" charset="-122"/>
            </a:endParaRPr>
          </a:p>
        </p:txBody>
      </p:sp>
      <p:sp>
        <p:nvSpPr>
          <p:cNvPr id="30727" name="Oval 225"/>
          <p:cNvSpPr/>
          <p:nvPr/>
        </p:nvSpPr>
        <p:spPr>
          <a:xfrm>
            <a:off x="1741488" y="3209925"/>
            <a:ext cx="304800" cy="288925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7600"/>
              </a:gs>
            </a:gsLst>
            <a:path path="shape">
              <a:fillToRect l="50000" t="50000" r="50000" b="50000"/>
            </a:path>
            <a:tileRect/>
          </a:gradFill>
          <a:ln w="28575">
            <a:noFill/>
          </a:ln>
        </p:spPr>
        <p:txBody>
          <a:bodyPr wrap="none" anchor="ctr" anchorCtr="0">
            <a:spAutoFit/>
          </a:bodyPr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8" name="Oval 226"/>
          <p:cNvSpPr/>
          <p:nvPr/>
        </p:nvSpPr>
        <p:spPr>
          <a:xfrm>
            <a:off x="1770063" y="4616450"/>
            <a:ext cx="304800" cy="28892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path path="shape">
              <a:fillToRect l="50000" t="50000" r="50000" b="50000"/>
            </a:path>
            <a:tileRect/>
          </a:gradFill>
          <a:ln w="28575">
            <a:noFill/>
          </a:ln>
        </p:spPr>
        <p:txBody>
          <a:bodyPr wrap="none" anchor="ctr" anchorCtr="0">
            <a:spAutoFit/>
          </a:bodyPr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Text Box 2"/>
          <p:cNvSpPr txBox="1"/>
          <p:nvPr/>
        </p:nvSpPr>
        <p:spPr>
          <a:xfrm>
            <a:off x="449263" y="738188"/>
            <a:ext cx="6513512" cy="628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folHlink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2  </a:t>
            </a:r>
            <a:r>
              <a:rPr lang="zh-CN" altLang="en-US" dirty="0">
                <a:solidFill>
                  <a:schemeClr val="folHlink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含受控源和电阻的无源二端网络</a:t>
            </a:r>
            <a:endParaRPr lang="zh-CN" altLang="en-US" dirty="0">
              <a:solidFill>
                <a:schemeClr val="folHlink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31746" name="Text Box 12"/>
          <p:cNvSpPr txBox="1"/>
          <p:nvPr/>
        </p:nvSpPr>
        <p:spPr>
          <a:xfrm>
            <a:off x="1171575" y="1671638"/>
            <a:ext cx="3463925" cy="6604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  <a:effectLst>
            <a:prstShdw prst="shdw17" dist="17961" dir="2699999">
              <a:srgbClr val="66FFCC"/>
            </a:prstShdw>
          </a:effectLst>
        </p:spPr>
        <p:txBody>
          <a:bodyPr anchor="ctr" anchorCtr="0"/>
          <a:p>
            <a:pPr algn="ctr">
              <a:spcBef>
                <a:spcPct val="50000"/>
              </a:spcBef>
            </a:pPr>
            <a:r>
              <a:rPr lang="zh-CN" altLang="en-US" sz="3600" dirty="0">
                <a:latin typeface="Times New Roman" panose="02020603050405020304" pitchFamily="18" charset="0"/>
                <a:ea typeface="隶书" panose="02010509060101010101" pitchFamily="49" charset="-122"/>
              </a:rPr>
              <a:t>电压、电流法</a:t>
            </a:r>
            <a:endParaRPr lang="zh-CN" altLang="en-US" sz="3600" dirty="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31747" name="Text Box 13"/>
          <p:cNvSpPr txBox="1"/>
          <p:nvPr/>
        </p:nvSpPr>
        <p:spPr>
          <a:xfrm>
            <a:off x="1443038" y="2857500"/>
            <a:ext cx="7070725" cy="1227138"/>
          </a:xfrm>
          <a:prstGeom prst="rect">
            <a:avLst/>
          </a:prstGeom>
          <a:noFill/>
          <a:ln w="9525">
            <a:noFill/>
          </a:ln>
          <a:effectLst>
            <a:prstShdw prst="shdw17" dist="17961" dir="2699999">
              <a:srgbClr val="7A7A99"/>
            </a:prstShdw>
          </a:effectLst>
        </p:spPr>
        <p:txBody>
          <a:bodyPr anchor="ctr" anchorCtr="0"/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幼圆" panose="02010509060101010101" pitchFamily="49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幼圆" panose="02010509060101010101" pitchFamily="49" charset="-122"/>
              </a:rPr>
              <a:t>在端口加电压源 </a:t>
            </a:r>
            <a:r>
              <a:rPr lang="en-US" altLang="zh-CN" i="1" dirty="0">
                <a:latin typeface="Times New Roman" panose="02020603050405020304" pitchFamily="18" charset="0"/>
                <a:ea typeface="幼圆" panose="02010509060101010101" pitchFamily="49" charset="-122"/>
              </a:rPr>
              <a:t>u</a:t>
            </a:r>
            <a:r>
              <a:rPr lang="en-US" altLang="zh-CN" i="1" baseline="-30000" dirty="0">
                <a:latin typeface="Times New Roman" panose="02020603050405020304" pitchFamily="18" charset="0"/>
                <a:ea typeface="幼圆" panose="02010509060101010101" pitchFamily="49" charset="-122"/>
              </a:rPr>
              <a:t>S</a:t>
            </a:r>
            <a:r>
              <a:rPr lang="en-US" altLang="zh-CN" dirty="0">
                <a:latin typeface="Times New Roman" panose="02020603050405020304" pitchFamily="18" charset="0"/>
                <a:ea typeface="幼圆" panose="02010509060101010101" pitchFamily="49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幼圆" panose="02010509060101010101" pitchFamily="49" charset="-122"/>
              </a:rPr>
              <a:t>，求出端口电流 </a:t>
            </a:r>
            <a:r>
              <a:rPr lang="en-US" altLang="zh-CN" i="1" dirty="0">
                <a:latin typeface="Times New Roman" panose="02020603050405020304" pitchFamily="18" charset="0"/>
                <a:ea typeface="幼圆" panose="02010509060101010101" pitchFamily="49" charset="-122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幼圆" panose="02010509060101010101" pitchFamily="49" charset="-122"/>
              </a:rPr>
              <a:t> </a:t>
            </a:r>
            <a:endParaRPr lang="en-US" altLang="zh-CN" dirty="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31748" name="Text Box 14"/>
          <p:cNvSpPr txBox="1"/>
          <p:nvPr/>
        </p:nvSpPr>
        <p:spPr>
          <a:xfrm>
            <a:off x="1352550" y="4911725"/>
            <a:ext cx="7265988" cy="573088"/>
          </a:xfrm>
          <a:prstGeom prst="rect">
            <a:avLst/>
          </a:prstGeom>
          <a:noFill/>
          <a:ln w="9525">
            <a:noFill/>
          </a:ln>
          <a:effectLst>
            <a:prstShdw prst="shdw17" dist="17961" dir="2699999">
              <a:srgbClr val="7A7A99"/>
            </a:prstShdw>
          </a:effectLst>
        </p:spPr>
        <p:txBody>
          <a:bodyPr anchor="ctr" anchorCtr="0"/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幼圆" panose="02010509060101010101" pitchFamily="49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幼圆" panose="02010509060101010101" pitchFamily="49" charset="-122"/>
              </a:rPr>
              <a:t>在端口加电流源 </a:t>
            </a:r>
            <a:r>
              <a:rPr lang="en-US" altLang="zh-CN" i="1" dirty="0">
                <a:latin typeface="Times New Roman" panose="02020603050405020304" pitchFamily="18" charset="0"/>
                <a:ea typeface="幼圆" panose="02010509060101010101" pitchFamily="49" charset="-122"/>
              </a:rPr>
              <a:t>i</a:t>
            </a:r>
            <a:r>
              <a:rPr lang="en-US" altLang="zh-CN" baseline="-25000" dirty="0">
                <a:latin typeface="Times New Roman" panose="02020603050405020304" pitchFamily="18" charset="0"/>
                <a:ea typeface="幼圆" panose="02010509060101010101" pitchFamily="49" charset="-122"/>
              </a:rPr>
              <a:t>S</a:t>
            </a:r>
            <a:r>
              <a:rPr lang="en-US" altLang="zh-CN" dirty="0">
                <a:latin typeface="Times New Roman" panose="02020603050405020304" pitchFamily="18" charset="0"/>
                <a:ea typeface="幼圆" panose="02010509060101010101" pitchFamily="49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幼圆" panose="02010509060101010101" pitchFamily="49" charset="-122"/>
              </a:rPr>
              <a:t>，求出端口电压 </a:t>
            </a:r>
            <a:r>
              <a:rPr lang="en-US" altLang="zh-CN" i="1" dirty="0">
                <a:latin typeface="Times New Roman" panose="02020603050405020304" pitchFamily="18" charset="0"/>
                <a:ea typeface="幼圆" panose="02010509060101010101" pitchFamily="49" charset="-122"/>
              </a:rPr>
              <a:t>u</a:t>
            </a:r>
            <a:r>
              <a:rPr lang="en-US" altLang="zh-CN" dirty="0">
                <a:latin typeface="Times New Roman" panose="02020603050405020304" pitchFamily="18" charset="0"/>
                <a:ea typeface="幼圆" panose="02010509060101010101" pitchFamily="49" charset="-122"/>
              </a:rPr>
              <a:t> </a:t>
            </a:r>
            <a:endParaRPr lang="en-US" altLang="zh-CN" dirty="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31749" name="Text Box 73"/>
          <p:cNvSpPr txBox="1"/>
          <p:nvPr/>
        </p:nvSpPr>
        <p:spPr>
          <a:xfrm>
            <a:off x="7183438" y="0"/>
            <a:ext cx="1960562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p>
            <a:pPr algn="r">
              <a:spcBef>
                <a:spcPct val="50000"/>
              </a:spcBef>
            </a:pPr>
            <a:r>
              <a:rPr lang="en-US" altLang="en-US" sz="2400" dirty="0">
                <a:latin typeface="Times New Roman" panose="02020603050405020304" pitchFamily="18" charset="0"/>
                <a:ea typeface="华文隶书" panose="02010800040101010101" pitchFamily="2" charset="-122"/>
              </a:rPr>
              <a:t>§</a:t>
            </a:r>
            <a:r>
              <a:rPr lang="en-US" altLang="zh-CN" sz="2000" dirty="0">
                <a:solidFill>
                  <a:srgbClr val="DDDDDD"/>
                </a:solidFill>
                <a:latin typeface="Times New Roman" panose="02020603050405020304" pitchFamily="18" charset="0"/>
                <a:ea typeface="华文隶书" panose="02010800040101010101" pitchFamily="2" charset="-122"/>
              </a:rPr>
              <a:t>2-7  </a:t>
            </a:r>
            <a:r>
              <a:rPr lang="zh-CN" altLang="en-US" sz="2000" dirty="0">
                <a:solidFill>
                  <a:srgbClr val="DDDDDD"/>
                </a:solidFill>
                <a:latin typeface="Times New Roman" panose="02020603050405020304" pitchFamily="18" charset="0"/>
                <a:ea typeface="华文隶书" panose="02010800040101010101" pitchFamily="2" charset="-122"/>
              </a:rPr>
              <a:t>输入电阻</a:t>
            </a:r>
            <a:endParaRPr lang="zh-CN" altLang="en-US" sz="2000" dirty="0">
              <a:solidFill>
                <a:srgbClr val="DDDDDD"/>
              </a:solidFill>
              <a:latin typeface="Times New Roman" panose="02020603050405020304" pitchFamily="18" charset="0"/>
              <a:ea typeface="华文隶书" panose="02010800040101010101" pitchFamily="2" charset="-122"/>
            </a:endParaRPr>
          </a:p>
        </p:txBody>
      </p:sp>
      <p:sp>
        <p:nvSpPr>
          <p:cNvPr id="130122" name="Oval 74"/>
          <p:cNvSpPr>
            <a:spLocks noChangeArrowheads="1"/>
          </p:cNvSpPr>
          <p:nvPr/>
        </p:nvSpPr>
        <p:spPr bwMode="auto">
          <a:xfrm>
            <a:off x="1044575" y="3281363"/>
            <a:ext cx="333375" cy="319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28575" algn="ctr">
            <a:noFill/>
            <a:rou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51" name="Oval 75"/>
          <p:cNvSpPr/>
          <p:nvPr/>
        </p:nvSpPr>
        <p:spPr>
          <a:xfrm>
            <a:off x="1001713" y="4979988"/>
            <a:ext cx="333375" cy="319087"/>
          </a:xfrm>
          <a:prstGeom prst="ellipse">
            <a:avLst/>
          </a:prstGeom>
          <a:gradFill rotWithShape="1">
            <a:gsLst>
              <a:gs pos="0">
                <a:srgbClr val="CC99FF"/>
              </a:gs>
              <a:gs pos="100000">
                <a:srgbClr val="5E4776"/>
              </a:gs>
            </a:gsLst>
            <a:path path="shape">
              <a:fillToRect l="50000" t="50000" r="50000" b="50000"/>
            </a:path>
            <a:tileRect/>
          </a:gradFill>
          <a:ln w="28575">
            <a:noFill/>
          </a:ln>
        </p:spPr>
        <p:txBody>
          <a:bodyPr wrap="none" anchor="ctr" anchorCtr="0">
            <a:spAutoFit/>
          </a:bodyPr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145"/>
          <p:cNvGrpSpPr/>
          <p:nvPr/>
        </p:nvGrpSpPr>
        <p:grpSpPr>
          <a:xfrm>
            <a:off x="3992563" y="2219325"/>
            <a:ext cx="1522412" cy="1625600"/>
            <a:chOff x="2515" y="1398"/>
            <a:chExt cx="959" cy="1024"/>
          </a:xfrm>
        </p:grpSpPr>
        <p:sp>
          <p:nvSpPr>
            <p:cNvPr id="32770" name="Oval 146"/>
            <p:cNvSpPr>
              <a:spLocks noChangeAspect="1"/>
            </p:cNvSpPr>
            <p:nvPr/>
          </p:nvSpPr>
          <p:spPr>
            <a:xfrm>
              <a:off x="2745" y="1917"/>
              <a:ext cx="313" cy="313"/>
            </a:xfrm>
            <a:prstGeom prst="ellipse">
              <a:avLst/>
            </a:prstGeom>
            <a:gradFill rotWithShape="1">
              <a:gsLst>
                <a:gs pos="0">
                  <a:srgbClr val="5E4776"/>
                </a:gs>
                <a:gs pos="50000">
                  <a:srgbClr val="CC99FF"/>
                </a:gs>
                <a:gs pos="100000">
                  <a:srgbClr val="5E4776"/>
                </a:gs>
              </a:gsLst>
              <a:lin ang="18900000" scaled="1"/>
              <a:tileRect/>
            </a:gradFill>
            <a:ln w="38100" cap="flat" cmpd="sng">
              <a:solidFill>
                <a:srgbClr val="99FF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1" name="Line 147"/>
            <p:cNvSpPr>
              <a:spLocks noChangeAspect="1"/>
            </p:cNvSpPr>
            <p:nvPr/>
          </p:nvSpPr>
          <p:spPr>
            <a:xfrm>
              <a:off x="2905" y="1665"/>
              <a:ext cx="568" cy="0"/>
            </a:xfrm>
            <a:prstGeom prst="line">
              <a:avLst/>
            </a:prstGeom>
            <a:ln w="28575" cap="flat" cmpd="sng">
              <a:solidFill>
                <a:srgbClr val="99FF3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72" name="Line 148"/>
            <p:cNvSpPr>
              <a:spLocks noChangeAspect="1"/>
            </p:cNvSpPr>
            <p:nvPr/>
          </p:nvSpPr>
          <p:spPr>
            <a:xfrm>
              <a:off x="2903" y="1667"/>
              <a:ext cx="0" cy="755"/>
            </a:xfrm>
            <a:prstGeom prst="line">
              <a:avLst/>
            </a:prstGeom>
            <a:ln w="28575" cap="flat" cmpd="sng">
              <a:solidFill>
                <a:srgbClr val="99FF3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73" name="Line 149"/>
            <p:cNvSpPr>
              <a:spLocks noChangeAspect="1"/>
            </p:cNvSpPr>
            <p:nvPr/>
          </p:nvSpPr>
          <p:spPr>
            <a:xfrm>
              <a:off x="2905" y="2419"/>
              <a:ext cx="569" cy="0"/>
            </a:xfrm>
            <a:prstGeom prst="line">
              <a:avLst/>
            </a:prstGeom>
            <a:ln w="28575" cap="flat" cmpd="sng">
              <a:solidFill>
                <a:srgbClr val="99FF3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74" name="Text Box 150"/>
            <p:cNvSpPr txBox="1">
              <a:spLocks noChangeAspect="1"/>
            </p:cNvSpPr>
            <p:nvPr/>
          </p:nvSpPr>
          <p:spPr>
            <a:xfrm>
              <a:off x="2664" y="1714"/>
              <a:ext cx="205" cy="69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r>
                <a:rPr lang="en-US" altLang="zh-CN" sz="24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endPara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r>
                <a:rPr lang="en-US" altLang="zh-CN" sz="24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2775" name="Text Box 151"/>
            <p:cNvSpPr txBox="1">
              <a:spLocks noChangeAspect="1"/>
            </p:cNvSpPr>
            <p:nvPr/>
          </p:nvSpPr>
          <p:spPr>
            <a:xfrm>
              <a:off x="2515" y="1945"/>
              <a:ext cx="265" cy="28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400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6" name="AutoShape 152"/>
            <p:cNvSpPr>
              <a:spLocks noChangeAspect="1"/>
            </p:cNvSpPr>
            <p:nvPr/>
          </p:nvSpPr>
          <p:spPr>
            <a:xfrm rot="5400000" flipH="1">
              <a:off x="3112" y="1586"/>
              <a:ext cx="47" cy="126"/>
            </a:xfrm>
            <a:prstGeom prst="triangle">
              <a:avLst>
                <a:gd name="adj" fmla="val 61403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7" name="Rectangle 153"/>
            <p:cNvSpPr>
              <a:spLocks noChangeAspect="1"/>
            </p:cNvSpPr>
            <p:nvPr/>
          </p:nvSpPr>
          <p:spPr>
            <a:xfrm>
              <a:off x="3029" y="1398"/>
              <a:ext cx="169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400" i="1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114"/>
          <p:cNvGrpSpPr/>
          <p:nvPr/>
        </p:nvGrpSpPr>
        <p:grpSpPr>
          <a:xfrm>
            <a:off x="1173163" y="3789363"/>
            <a:ext cx="2089150" cy="1365250"/>
            <a:chOff x="850" y="2459"/>
            <a:chExt cx="1316" cy="860"/>
          </a:xfrm>
        </p:grpSpPr>
        <p:sp>
          <p:nvSpPr>
            <p:cNvPr id="32779" name="Oval 113"/>
            <p:cNvSpPr/>
            <p:nvPr/>
          </p:nvSpPr>
          <p:spPr>
            <a:xfrm>
              <a:off x="850" y="2459"/>
              <a:ext cx="1316" cy="860"/>
            </a:xfrm>
            <a:prstGeom prst="ellipse">
              <a:avLst/>
            </a:prstGeom>
            <a:solidFill>
              <a:srgbClr val="CCCCFF"/>
            </a:solidFill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2780" name="Object 61"/>
            <p:cNvGraphicFramePr>
              <a:graphicFrameLocks noChangeAspect="1"/>
            </p:cNvGraphicFramePr>
            <p:nvPr/>
          </p:nvGraphicFramePr>
          <p:xfrm>
            <a:off x="1090" y="2597"/>
            <a:ext cx="882" cy="5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" name="" r:id="rId1" imgW="609600" imgH="406400" progId="Equation.3">
                    <p:embed/>
                  </p:oleObj>
                </mc:Choice>
                <mc:Fallback>
                  <p:oleObj name="" r:id="rId1" imgW="609600" imgH="406400" progId="Equation.3">
                    <p:embed/>
                    <p:pic>
                      <p:nvPicPr>
                        <p:cNvPr id="0" name="图片 308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090" y="2597"/>
                          <a:ext cx="882" cy="5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44"/>
          <p:cNvGrpSpPr/>
          <p:nvPr/>
        </p:nvGrpSpPr>
        <p:grpSpPr>
          <a:xfrm>
            <a:off x="3992563" y="2219325"/>
            <a:ext cx="1522412" cy="1625600"/>
            <a:chOff x="2515" y="1398"/>
            <a:chExt cx="959" cy="1024"/>
          </a:xfrm>
        </p:grpSpPr>
        <p:sp>
          <p:nvSpPr>
            <p:cNvPr id="32782" name="Oval 34"/>
            <p:cNvSpPr>
              <a:spLocks noChangeAspect="1"/>
            </p:cNvSpPr>
            <p:nvPr/>
          </p:nvSpPr>
          <p:spPr>
            <a:xfrm>
              <a:off x="2745" y="1917"/>
              <a:ext cx="313" cy="313"/>
            </a:xfrm>
            <a:prstGeom prst="ellipse">
              <a:avLst/>
            </a:prstGeom>
            <a:gradFill rotWithShape="1">
              <a:gsLst>
                <a:gs pos="0">
                  <a:srgbClr val="767647"/>
                </a:gs>
                <a:gs pos="50000">
                  <a:srgbClr val="FFFF99"/>
                </a:gs>
                <a:gs pos="100000">
                  <a:srgbClr val="767647"/>
                </a:gs>
              </a:gsLst>
              <a:lin ang="18900000" scaled="1"/>
              <a:tileRect/>
            </a:gradFill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83" name="Line 31"/>
            <p:cNvSpPr>
              <a:spLocks noChangeAspect="1"/>
            </p:cNvSpPr>
            <p:nvPr/>
          </p:nvSpPr>
          <p:spPr>
            <a:xfrm>
              <a:off x="2905" y="1665"/>
              <a:ext cx="568" cy="0"/>
            </a:xfrm>
            <a:prstGeom prst="line">
              <a:avLst/>
            </a:prstGeom>
            <a:ln w="2857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84" name="Line 32"/>
            <p:cNvSpPr>
              <a:spLocks noChangeAspect="1"/>
            </p:cNvSpPr>
            <p:nvPr/>
          </p:nvSpPr>
          <p:spPr>
            <a:xfrm>
              <a:off x="2903" y="1667"/>
              <a:ext cx="0" cy="755"/>
            </a:xfrm>
            <a:prstGeom prst="line">
              <a:avLst/>
            </a:prstGeom>
            <a:ln w="2857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85" name="Line 33"/>
            <p:cNvSpPr>
              <a:spLocks noChangeAspect="1"/>
            </p:cNvSpPr>
            <p:nvPr/>
          </p:nvSpPr>
          <p:spPr>
            <a:xfrm>
              <a:off x="2905" y="2419"/>
              <a:ext cx="569" cy="0"/>
            </a:xfrm>
            <a:prstGeom prst="line">
              <a:avLst/>
            </a:prstGeom>
            <a:ln w="2857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86" name="Text Box 35"/>
            <p:cNvSpPr txBox="1">
              <a:spLocks noChangeAspect="1"/>
            </p:cNvSpPr>
            <p:nvPr/>
          </p:nvSpPr>
          <p:spPr>
            <a:xfrm>
              <a:off x="2664" y="1714"/>
              <a:ext cx="205" cy="69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r>
                <a:rPr lang="en-US" altLang="zh-CN" sz="24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endPara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r>
                <a:rPr lang="en-US" altLang="zh-CN" sz="24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2787" name="Text Box 36"/>
            <p:cNvSpPr txBox="1">
              <a:spLocks noChangeAspect="1"/>
            </p:cNvSpPr>
            <p:nvPr/>
          </p:nvSpPr>
          <p:spPr>
            <a:xfrm>
              <a:off x="2515" y="1945"/>
              <a:ext cx="265" cy="28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400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88" name="AutoShape 37"/>
            <p:cNvSpPr>
              <a:spLocks noChangeAspect="1"/>
            </p:cNvSpPr>
            <p:nvPr/>
          </p:nvSpPr>
          <p:spPr>
            <a:xfrm rot="5400000" flipH="1">
              <a:off x="3112" y="1586"/>
              <a:ext cx="47" cy="126"/>
            </a:xfrm>
            <a:prstGeom prst="triangle">
              <a:avLst>
                <a:gd name="adj" fmla="val 61403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89" name="Rectangle 38"/>
            <p:cNvSpPr>
              <a:spLocks noChangeAspect="1"/>
            </p:cNvSpPr>
            <p:nvPr/>
          </p:nvSpPr>
          <p:spPr>
            <a:xfrm>
              <a:off x="3029" y="1398"/>
              <a:ext cx="169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400" i="1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2790" name="Text Box 118"/>
          <p:cNvSpPr txBox="1"/>
          <p:nvPr/>
        </p:nvSpPr>
        <p:spPr>
          <a:xfrm>
            <a:off x="7183438" y="0"/>
            <a:ext cx="1960562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p>
            <a:pPr algn="r">
              <a:spcBef>
                <a:spcPct val="50000"/>
              </a:spcBef>
            </a:pPr>
            <a:r>
              <a:rPr lang="en-US" altLang="en-US" sz="2400" dirty="0">
                <a:latin typeface="Times New Roman" panose="02020603050405020304" pitchFamily="18" charset="0"/>
                <a:ea typeface="华文隶书" panose="02010800040101010101" pitchFamily="2" charset="-122"/>
              </a:rPr>
              <a:t>§</a:t>
            </a:r>
            <a:r>
              <a:rPr lang="en-US" altLang="zh-CN" sz="2000" dirty="0">
                <a:solidFill>
                  <a:srgbClr val="DDDDDD"/>
                </a:solidFill>
                <a:latin typeface="Times New Roman" panose="02020603050405020304" pitchFamily="18" charset="0"/>
                <a:ea typeface="华文隶书" panose="02010800040101010101" pitchFamily="2" charset="-122"/>
              </a:rPr>
              <a:t>2-7  </a:t>
            </a:r>
            <a:r>
              <a:rPr lang="zh-CN" altLang="en-US" sz="2000" dirty="0">
                <a:solidFill>
                  <a:srgbClr val="DDDDDD"/>
                </a:solidFill>
                <a:latin typeface="Times New Roman" panose="02020603050405020304" pitchFamily="18" charset="0"/>
                <a:ea typeface="华文隶书" panose="02010800040101010101" pitchFamily="2" charset="-122"/>
              </a:rPr>
              <a:t>输入电阻</a:t>
            </a:r>
            <a:endParaRPr lang="zh-CN" altLang="en-US" sz="2000" dirty="0">
              <a:solidFill>
                <a:srgbClr val="DDDDDD"/>
              </a:solidFill>
              <a:latin typeface="Times New Roman" panose="02020603050405020304" pitchFamily="18" charset="0"/>
              <a:ea typeface="华文隶书" panose="02010800040101010101" pitchFamily="2" charset="-122"/>
            </a:endParaRPr>
          </a:p>
        </p:txBody>
      </p:sp>
      <p:grpSp>
        <p:nvGrpSpPr>
          <p:cNvPr id="32791" name="Group 119"/>
          <p:cNvGrpSpPr/>
          <p:nvPr/>
        </p:nvGrpSpPr>
        <p:grpSpPr>
          <a:xfrm>
            <a:off x="5260975" y="1516063"/>
            <a:ext cx="2814638" cy="2509837"/>
            <a:chOff x="3269" y="2006"/>
            <a:chExt cx="1773" cy="1581"/>
          </a:xfrm>
        </p:grpSpPr>
        <p:sp>
          <p:nvSpPr>
            <p:cNvPr id="32792" name="Text Box 120"/>
            <p:cNvSpPr txBox="1">
              <a:spLocks noChangeAspect="1"/>
            </p:cNvSpPr>
            <p:nvPr/>
          </p:nvSpPr>
          <p:spPr>
            <a:xfrm>
              <a:off x="4685" y="2202"/>
              <a:ext cx="309" cy="20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</a:t>
              </a: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93" name="Text Box 121"/>
            <p:cNvSpPr txBox="1">
              <a:spLocks noChangeAspect="1"/>
            </p:cNvSpPr>
            <p:nvPr/>
          </p:nvSpPr>
          <p:spPr>
            <a:xfrm>
              <a:off x="4733" y="2980"/>
              <a:ext cx="309" cy="23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94" name="Text Box 122"/>
            <p:cNvSpPr txBox="1">
              <a:spLocks noChangeAspect="1"/>
            </p:cNvSpPr>
            <p:nvPr/>
          </p:nvSpPr>
          <p:spPr>
            <a:xfrm>
              <a:off x="3751" y="2966"/>
              <a:ext cx="309" cy="23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95" name="Rectangle 123"/>
            <p:cNvSpPr>
              <a:spLocks noChangeAspect="1"/>
            </p:cNvSpPr>
            <p:nvPr/>
          </p:nvSpPr>
          <p:spPr>
            <a:xfrm>
              <a:off x="4014" y="2707"/>
              <a:ext cx="974" cy="766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96" name="Rectangle 124"/>
            <p:cNvSpPr/>
            <p:nvPr/>
          </p:nvSpPr>
          <p:spPr>
            <a:xfrm>
              <a:off x="4339" y="2652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97" name="Rectangle 125"/>
            <p:cNvSpPr/>
            <p:nvPr/>
          </p:nvSpPr>
          <p:spPr>
            <a:xfrm rot="5400000">
              <a:off x="3851" y="2985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98" name="Rectangle 126"/>
            <p:cNvSpPr/>
            <p:nvPr/>
          </p:nvSpPr>
          <p:spPr>
            <a:xfrm rot="5400000">
              <a:off x="4827" y="2992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99" name="Line 127"/>
            <p:cNvSpPr>
              <a:spLocks noChangeAspect="1"/>
            </p:cNvSpPr>
            <p:nvPr/>
          </p:nvSpPr>
          <p:spPr>
            <a:xfrm>
              <a:off x="4025" y="2194"/>
              <a:ext cx="964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2800" name="Group 128"/>
            <p:cNvGrpSpPr>
              <a:grpSpLocks noChangeAspect="1"/>
            </p:cNvGrpSpPr>
            <p:nvPr/>
          </p:nvGrpSpPr>
          <p:grpSpPr>
            <a:xfrm>
              <a:off x="4292" y="2006"/>
              <a:ext cx="364" cy="364"/>
              <a:chOff x="1088" y="984"/>
              <a:chExt cx="304" cy="304"/>
            </a:xfrm>
          </p:grpSpPr>
          <p:sp>
            <p:nvSpPr>
              <p:cNvPr id="159873" name="AutoShape 129"/>
              <p:cNvSpPr>
                <a:spLocks noChangeAspect="1" noChangeArrowheads="1"/>
              </p:cNvSpPr>
              <p:nvPr/>
            </p:nvSpPr>
            <p:spPr bwMode="auto">
              <a:xfrm rot="5400000">
                <a:off x="1088" y="984"/>
                <a:ext cx="304" cy="304"/>
              </a:xfrm>
              <a:prstGeom prst="diamond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802" name="Line 130"/>
              <p:cNvSpPr>
                <a:spLocks noChangeAspect="1"/>
              </p:cNvSpPr>
              <p:nvPr/>
            </p:nvSpPr>
            <p:spPr>
              <a:xfrm rot="5400000">
                <a:off x="1096" y="1136"/>
                <a:ext cx="288" cy="0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32803" name="Line 131"/>
            <p:cNvSpPr>
              <a:spLocks noChangeAspect="1"/>
            </p:cNvSpPr>
            <p:nvPr/>
          </p:nvSpPr>
          <p:spPr>
            <a:xfrm>
              <a:off x="4014" y="2193"/>
              <a:ext cx="0" cy="504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oval" w="sm" len="sm"/>
            </a:ln>
          </p:spPr>
        </p:sp>
        <p:sp>
          <p:nvSpPr>
            <p:cNvPr id="32804" name="Line 132"/>
            <p:cNvSpPr>
              <a:spLocks noChangeAspect="1"/>
            </p:cNvSpPr>
            <p:nvPr/>
          </p:nvSpPr>
          <p:spPr>
            <a:xfrm flipV="1">
              <a:off x="4986" y="2182"/>
              <a:ext cx="0" cy="514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sm" len="sm"/>
              <a:tailEnd type="none" w="med" len="med"/>
            </a:ln>
          </p:spPr>
        </p:sp>
        <p:sp>
          <p:nvSpPr>
            <p:cNvPr id="32805" name="Line 133"/>
            <p:cNvSpPr>
              <a:spLocks noChangeAspect="1"/>
            </p:cNvSpPr>
            <p:nvPr/>
          </p:nvSpPr>
          <p:spPr>
            <a:xfrm flipH="1">
              <a:off x="3433" y="2707"/>
              <a:ext cx="581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806" name="Line 134"/>
            <p:cNvSpPr>
              <a:spLocks noChangeAspect="1"/>
            </p:cNvSpPr>
            <p:nvPr/>
          </p:nvSpPr>
          <p:spPr>
            <a:xfrm flipH="1">
              <a:off x="3433" y="3473"/>
              <a:ext cx="570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sm" len="sm"/>
              <a:tailEnd type="none" w="med" len="med"/>
            </a:ln>
          </p:spPr>
        </p:sp>
        <p:sp>
          <p:nvSpPr>
            <p:cNvPr id="32807" name="Oval 135"/>
            <p:cNvSpPr>
              <a:spLocks noChangeAspect="1"/>
            </p:cNvSpPr>
            <p:nvPr/>
          </p:nvSpPr>
          <p:spPr>
            <a:xfrm>
              <a:off x="3416" y="2684"/>
              <a:ext cx="54" cy="54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08" name="Oval 136"/>
            <p:cNvSpPr>
              <a:spLocks noChangeAspect="1"/>
            </p:cNvSpPr>
            <p:nvPr/>
          </p:nvSpPr>
          <p:spPr>
            <a:xfrm>
              <a:off x="3401" y="3448"/>
              <a:ext cx="54" cy="54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09" name="AutoShape 137"/>
            <p:cNvSpPr>
              <a:spLocks noChangeAspect="1"/>
            </p:cNvSpPr>
            <p:nvPr/>
          </p:nvSpPr>
          <p:spPr>
            <a:xfrm rot="5400000" flipH="1">
              <a:off x="4759" y="2130"/>
              <a:ext cx="40" cy="109"/>
            </a:xfrm>
            <a:prstGeom prst="triangle">
              <a:avLst>
                <a:gd name="adj" fmla="val 61403"/>
              </a:avLst>
            </a:prstGeom>
            <a:solidFill>
              <a:schemeClr val="tx1"/>
            </a:solidFill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10" name="Text Box 138"/>
            <p:cNvSpPr txBox="1">
              <a:spLocks noChangeAspect="1"/>
            </p:cNvSpPr>
            <p:nvPr/>
          </p:nvSpPr>
          <p:spPr>
            <a:xfrm>
              <a:off x="3269" y="2624"/>
              <a:ext cx="134" cy="20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11" name="Text Box 139"/>
            <p:cNvSpPr txBox="1">
              <a:spLocks noChangeAspect="1"/>
            </p:cNvSpPr>
            <p:nvPr/>
          </p:nvSpPr>
          <p:spPr>
            <a:xfrm>
              <a:off x="3279" y="3379"/>
              <a:ext cx="134" cy="20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12" name="Text Box 140"/>
            <p:cNvSpPr txBox="1">
              <a:spLocks noChangeAspect="1"/>
            </p:cNvSpPr>
            <p:nvPr/>
          </p:nvSpPr>
          <p:spPr>
            <a:xfrm>
              <a:off x="4424" y="2761"/>
              <a:ext cx="310" cy="23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13" name="Text Box 141"/>
            <p:cNvSpPr txBox="1">
              <a:spLocks noChangeAspect="1"/>
            </p:cNvSpPr>
            <p:nvPr/>
          </p:nvSpPr>
          <p:spPr>
            <a:xfrm>
              <a:off x="3670" y="2475"/>
              <a:ext cx="135" cy="20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14" name="AutoShape 142"/>
            <p:cNvSpPr>
              <a:spLocks noChangeAspect="1"/>
            </p:cNvSpPr>
            <p:nvPr/>
          </p:nvSpPr>
          <p:spPr>
            <a:xfrm rot="5400000" flipH="1">
              <a:off x="3689" y="2644"/>
              <a:ext cx="41" cy="109"/>
            </a:xfrm>
            <a:prstGeom prst="triangle">
              <a:avLst>
                <a:gd name="adj" fmla="val 61403"/>
              </a:avLst>
            </a:prstGeom>
            <a:solidFill>
              <a:schemeClr val="tx1"/>
            </a:solidFill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2815" name="矩形标注 3"/>
          <p:cNvSpPr/>
          <p:nvPr/>
        </p:nvSpPr>
        <p:spPr>
          <a:xfrm>
            <a:off x="5400675" y="4076700"/>
            <a:ext cx="2362200" cy="2746375"/>
          </a:xfrm>
          <a:prstGeom prst="wedgeRectCallout">
            <a:avLst>
              <a:gd name="adj1" fmla="val -81051"/>
              <a:gd name="adj2" fmla="val -84625"/>
            </a:avLst>
          </a:prstGeom>
          <a:solidFill>
            <a:srgbClr val="72BFC5"/>
          </a:solidFill>
          <a:ln w="28575" cap="flat" cmpd="sng">
            <a:solidFill>
              <a:srgbClr val="FFCC99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若含受控源，必须如此加电源，然后除独立源，再利用定义计算。戴维南等效（直流和交流）和一阶电路算时间常数，都是同样道理。</a:t>
            </a:r>
            <a:endParaRPr lang="zh-CN" altLang="en-US" sz="16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16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若不含受控源，可以除独立源，然后利用电阻（阻抗）串并联计算</a:t>
            </a:r>
            <a:endParaRPr lang="zh-CN" altLang="en-US" sz="16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691640" y="1268730"/>
            <a:ext cx="5513070" cy="1362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电压源和电流源的等效变换？？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79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1485900"/>
            <a:ext cx="8664575" cy="37163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81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363" y="619125"/>
            <a:ext cx="8535987" cy="4203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18" name="矩形标注 1"/>
          <p:cNvSpPr/>
          <p:nvPr/>
        </p:nvSpPr>
        <p:spPr>
          <a:xfrm>
            <a:off x="4283075" y="44450"/>
            <a:ext cx="1177925" cy="1020763"/>
          </a:xfrm>
          <a:prstGeom prst="wedgeRectCallout">
            <a:avLst>
              <a:gd name="adj1" fmla="val -102778"/>
              <a:gd name="adj2" fmla="val 91134"/>
            </a:avLst>
          </a:prstGeom>
          <a:solidFill>
            <a:srgbClr val="72BFC5"/>
          </a:solidFill>
          <a:ln w="28575" cap="flat" cmpd="sng">
            <a:solidFill>
              <a:srgbClr val="FFCC99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无图，或者公式和图不符，不给分</a:t>
            </a:r>
            <a:endParaRPr lang="zh-CN" altLang="en-US" sz="16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19" name="矩形标注 2"/>
          <p:cNvSpPr/>
          <p:nvPr/>
        </p:nvSpPr>
        <p:spPr>
          <a:xfrm>
            <a:off x="7280275" y="90488"/>
            <a:ext cx="1863725" cy="1020762"/>
          </a:xfrm>
          <a:prstGeom prst="wedgeRectCallout">
            <a:avLst>
              <a:gd name="adj1" fmla="val -72856"/>
              <a:gd name="adj2" fmla="val 99407"/>
            </a:avLst>
          </a:prstGeom>
          <a:solidFill>
            <a:srgbClr val="72BFC5"/>
          </a:solidFill>
          <a:ln w="28575" cap="flat" cmpd="sng">
            <a:solidFill>
              <a:srgbClr val="FFCC99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没有中间过程图，直接得到最后的图，要扣分</a:t>
            </a:r>
            <a:endParaRPr lang="zh-CN" altLang="en-US" sz="16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20" name="矩形标注 3"/>
          <p:cNvSpPr/>
          <p:nvPr/>
        </p:nvSpPr>
        <p:spPr>
          <a:xfrm>
            <a:off x="2124075" y="4941888"/>
            <a:ext cx="1863725" cy="1020762"/>
          </a:xfrm>
          <a:prstGeom prst="wedgeRectCallout">
            <a:avLst>
              <a:gd name="adj1" fmla="val -111875"/>
              <a:gd name="adj2" fmla="val -78315"/>
            </a:avLst>
          </a:prstGeom>
          <a:solidFill>
            <a:srgbClr val="72BFC5"/>
          </a:solidFill>
          <a:ln w="28575" cap="flat" cmpd="sng">
            <a:solidFill>
              <a:srgbClr val="FFCC99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3.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没有公式和过程，要扣分，如果结果也错，这部分全不给分</a:t>
            </a:r>
            <a:endParaRPr lang="zh-CN" altLang="en-US" sz="16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第一章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098" name="内容占位符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概念：参考方向，功率正负，受控源原理：KCL KVL定律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计算：吸收和发出功率计算、功率平衡，简单的KCL和kvl计算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第三章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65425"/>
          </a:xfr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概念：KCL KVL独立方程数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幼圆" panose="02010509060101010101" pitchFamily="49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计算（或列方程）：回路电流法，节点电压法，支路电流法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幼圆" panose="02010509060101010101" pitchFamily="49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       包含无伴电流源和电压源？包含受控源？</a:t>
            </a: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具有 </a:t>
            </a:r>
            <a:r>
              <a:rPr kumimoji="1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n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个节点的电路 ，在任意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（</a:t>
            </a:r>
            <a:r>
              <a:rPr kumimoji="1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n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 – 1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）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个节点上可以得出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（</a:t>
            </a:r>
            <a:r>
              <a:rPr kumimoji="1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n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 – 1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）个独立的 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KCL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方程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；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幼圆" panose="02010509060101010101" pitchFamily="49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一个节点数为 </a:t>
            </a:r>
            <a:r>
              <a:rPr kumimoji="0" lang="en-US" altLang="zh-CN" sz="3200" b="0" i="1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n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 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，支路数为 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b 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的电路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, 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可以</a:t>
            </a: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幼圆" panose="02010509060101010101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 列出  </a:t>
            </a:r>
            <a:r>
              <a:rPr kumimoji="0" lang="en-US" altLang="zh-CN" sz="3200" b="0" i="1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b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 – </a:t>
            </a:r>
            <a:r>
              <a:rPr kumimoji="0" lang="en-US" altLang="zh-CN" sz="3200" b="0" i="1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n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 + 1 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个独立的 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KVL 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方程 </a:t>
            </a: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幼圆" panose="02010509060101010101" pitchFamily="49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zh-CN" altLang="en-US" sz="32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923" name="Rectangle 83"/>
          <p:cNvSpPr>
            <a:spLocks noGrp="1"/>
          </p:cNvSpPr>
          <p:nvPr>
            <p:ph type="title" idx="4294967295"/>
          </p:nvPr>
        </p:nvSpPr>
        <p:spPr>
          <a:xfrm>
            <a:off x="265113" y="485775"/>
            <a:ext cx="5732463" cy="677863"/>
          </a:xfrm>
        </p:spPr>
        <p:txBody>
          <a:bodyPr lIns="92075" tIns="46038" rIns="92075" bIns="46038" anchor="ctr" anchorCtr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彩云" panose="02010800040101010101" pitchFamily="2" charset="-122"/>
                <a:cs typeface="+mj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彩云" panose="02010800040101010101" pitchFamily="2" charset="-122"/>
                <a:cs typeface="+mj-cs"/>
              </a:rPr>
              <a:t>支路电流法的求解步骤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华文彩云" panose="02010800040101010101" pitchFamily="2" charset="-122"/>
              <a:cs typeface="+mj-cs"/>
            </a:endParaRPr>
          </a:p>
        </p:txBody>
      </p:sp>
      <p:sp>
        <p:nvSpPr>
          <p:cNvPr id="35974" name="Text Box 134"/>
          <p:cNvSpPr txBox="1"/>
          <p:nvPr/>
        </p:nvSpPr>
        <p:spPr>
          <a:xfrm>
            <a:off x="398463" y="1270000"/>
            <a:ext cx="4265612" cy="8032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/>
          <a:p>
            <a:r>
              <a:rPr lang="en-US" altLang="zh-CN" sz="3200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 1. </a:t>
            </a: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设各支路电流及其</a:t>
            </a:r>
            <a:endParaRPr lang="zh-CN" altLang="en-US" sz="3200" dirty="0">
              <a:solidFill>
                <a:schemeClr val="tx2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   参考方向</a:t>
            </a: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。</a:t>
            </a:r>
            <a:endParaRPr lang="zh-CN" altLang="en-US" sz="3200" dirty="0">
              <a:solidFill>
                <a:schemeClr val="tx2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37891" name="Rectangle 253"/>
          <p:cNvSpPr/>
          <p:nvPr/>
        </p:nvSpPr>
        <p:spPr>
          <a:xfrm>
            <a:off x="6981825" y="28575"/>
            <a:ext cx="2133600" cy="3048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p>
            <a:pPr algn="ctr"/>
            <a:r>
              <a:rPr lang="en-US" altLang="zh-CN" sz="2000" dirty="0">
                <a:solidFill>
                  <a:srgbClr val="C0C0C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§ 3-3 </a:t>
            </a:r>
            <a:r>
              <a:rPr lang="zh-CN" altLang="en-US" sz="2000" dirty="0">
                <a:solidFill>
                  <a:srgbClr val="C0C0C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支路电流法</a:t>
            </a:r>
            <a:endParaRPr lang="zh-CN" altLang="en-US" sz="2000" dirty="0">
              <a:solidFill>
                <a:srgbClr val="C0C0C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36243" name="Text Box 403"/>
          <p:cNvSpPr txBox="1"/>
          <p:nvPr/>
        </p:nvSpPr>
        <p:spPr>
          <a:xfrm>
            <a:off x="433388" y="2292350"/>
            <a:ext cx="4900612" cy="10795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/>
          <a:p>
            <a:r>
              <a:rPr lang="en-US" altLang="zh-CN" sz="32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2. </a:t>
            </a: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写出 </a:t>
            </a:r>
            <a:r>
              <a:rPr lang="en-US" altLang="zh-CN" sz="32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n – 1</a:t>
            </a: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个独立</a:t>
            </a:r>
            <a:endParaRPr lang="zh-CN" altLang="en-US" sz="3200" dirty="0">
              <a:solidFill>
                <a:schemeClr val="tx2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   的</a:t>
            </a:r>
            <a:r>
              <a:rPr lang="en-US" altLang="zh-CN" sz="32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KCL</a:t>
            </a: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方程</a:t>
            </a:r>
            <a:endParaRPr lang="zh-CN" altLang="en-US" sz="3200" dirty="0">
              <a:solidFill>
                <a:schemeClr val="tx2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graphicFrame>
        <p:nvGraphicFramePr>
          <p:cNvPr id="36245" name="Object 405"/>
          <p:cNvGraphicFramePr>
            <a:graphicFrameLocks noChangeAspect="1"/>
          </p:cNvGraphicFramePr>
          <p:nvPr/>
        </p:nvGraphicFramePr>
        <p:xfrm>
          <a:off x="1263650" y="3338513"/>
          <a:ext cx="2152650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815975" imgH="215265" progId="Equation.3">
                  <p:embed/>
                </p:oleObj>
              </mc:Choice>
              <mc:Fallback>
                <p:oleObj name="" r:id="rId1" imgW="815975" imgH="215265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263650" y="3338513"/>
                        <a:ext cx="2152650" cy="573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246" name="Object 406"/>
          <p:cNvGraphicFramePr>
            <a:graphicFrameLocks noChangeAspect="1"/>
          </p:cNvGraphicFramePr>
          <p:nvPr/>
        </p:nvGraphicFramePr>
        <p:xfrm>
          <a:off x="1255713" y="3878263"/>
          <a:ext cx="21875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824865" imgH="215265" progId="Equation.3">
                  <p:embed/>
                </p:oleObj>
              </mc:Choice>
              <mc:Fallback>
                <p:oleObj name="" r:id="rId3" imgW="824865" imgH="215265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255713" y="3878263"/>
                        <a:ext cx="2187575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248" name="Object 408"/>
          <p:cNvGraphicFramePr>
            <a:graphicFrameLocks noChangeAspect="1"/>
          </p:cNvGraphicFramePr>
          <p:nvPr/>
        </p:nvGraphicFramePr>
        <p:xfrm>
          <a:off x="1312863" y="4430713"/>
          <a:ext cx="218916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5" imgW="824865" imgH="215265" progId="Equation.3">
                  <p:embed/>
                </p:oleObj>
              </mc:Choice>
              <mc:Fallback>
                <p:oleObj name="" r:id="rId5" imgW="824865" imgH="215265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312863" y="4430713"/>
                        <a:ext cx="2189162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249" name="Text Box 409"/>
          <p:cNvSpPr txBox="1"/>
          <p:nvPr/>
        </p:nvSpPr>
        <p:spPr>
          <a:xfrm>
            <a:off x="349250" y="5005388"/>
            <a:ext cx="3567113" cy="11207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/>
          <a:p>
            <a:r>
              <a:rPr lang="en-US" altLang="zh-CN" sz="32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4. </a:t>
            </a: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写出 </a:t>
            </a:r>
            <a:r>
              <a:rPr lang="en-US" altLang="zh-CN" sz="32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b – n + 1 </a:t>
            </a: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个</a:t>
            </a:r>
            <a:endParaRPr lang="zh-CN" altLang="en-US" sz="3200" dirty="0">
              <a:solidFill>
                <a:schemeClr val="tx2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   独立的</a:t>
            </a:r>
            <a:r>
              <a:rPr lang="en-US" altLang="zh-CN" sz="32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KVL</a:t>
            </a: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方程 </a:t>
            </a:r>
            <a:endParaRPr lang="zh-CN" altLang="en-US" sz="3200" dirty="0">
              <a:solidFill>
                <a:schemeClr val="tx2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36250" name="Rectangle 410"/>
          <p:cNvSpPr/>
          <p:nvPr/>
        </p:nvSpPr>
        <p:spPr>
          <a:xfrm>
            <a:off x="4921250" y="4381500"/>
            <a:ext cx="3600450" cy="3937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ctr" anchorCtr="0"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–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S1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+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+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 R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+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3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6251" name="Object 411"/>
          <p:cNvGraphicFramePr>
            <a:graphicFrameLocks noChangeAspect="1"/>
          </p:cNvGraphicFramePr>
          <p:nvPr/>
        </p:nvGraphicFramePr>
        <p:xfrm>
          <a:off x="4849813" y="4989513"/>
          <a:ext cx="40100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7" imgW="1783715" imgH="215265" progId="Equation.3">
                  <p:embed/>
                </p:oleObj>
              </mc:Choice>
              <mc:Fallback>
                <p:oleObj name="" r:id="rId7" imgW="1783715" imgH="215265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849813" y="4989513"/>
                        <a:ext cx="4010025" cy="485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252" name="Rectangle 412"/>
          <p:cNvSpPr/>
          <p:nvPr/>
        </p:nvSpPr>
        <p:spPr>
          <a:xfrm>
            <a:off x="4884738" y="5594350"/>
            <a:ext cx="3600450" cy="5095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ctr" anchorCtr="0"/>
          <a:p>
            <a:pPr algn="ctr">
              <a:lnSpc>
                <a:spcPct val="85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+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S6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–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–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= 0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419"/>
          <p:cNvGrpSpPr/>
          <p:nvPr/>
        </p:nvGrpSpPr>
        <p:grpSpPr>
          <a:xfrm>
            <a:off x="6149975" y="2560638"/>
            <a:ext cx="398463" cy="993775"/>
            <a:chOff x="3874" y="1613"/>
            <a:chExt cx="251" cy="626"/>
          </a:xfrm>
        </p:grpSpPr>
        <p:sp>
          <p:nvSpPr>
            <p:cNvPr id="37901" name="Freeform 413"/>
            <p:cNvSpPr/>
            <p:nvPr/>
          </p:nvSpPr>
          <p:spPr>
            <a:xfrm>
              <a:off x="3874" y="1613"/>
              <a:ext cx="251" cy="626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3" y="4"/>
                </a:cxn>
                <a:cxn ang="0">
                  <a:pos x="6" y="1"/>
                </a:cxn>
                <a:cxn ang="0">
                  <a:pos x="8" y="9"/>
                </a:cxn>
                <a:cxn ang="0">
                  <a:pos x="9" y="39"/>
                </a:cxn>
                <a:cxn ang="0">
                  <a:pos x="8" y="60"/>
                </a:cxn>
                <a:cxn ang="0">
                  <a:pos x="6" y="71"/>
                </a:cxn>
                <a:cxn ang="0">
                  <a:pos x="3" y="69"/>
                </a:cxn>
                <a:cxn ang="0">
                  <a:pos x="1" y="53"/>
                </a:cxn>
              </a:cxnLst>
              <a:pathLst>
                <a:path w="488" h="964">
                  <a:moveTo>
                    <a:pt x="0" y="305"/>
                  </a:moveTo>
                  <a:cubicBezTo>
                    <a:pt x="21" y="262"/>
                    <a:pt x="77" y="98"/>
                    <a:pt x="128" y="49"/>
                  </a:cubicBezTo>
                  <a:cubicBezTo>
                    <a:pt x="179" y="0"/>
                    <a:pt x="251" y="0"/>
                    <a:pt x="304" y="13"/>
                  </a:cubicBezTo>
                  <a:cubicBezTo>
                    <a:pt x="357" y="26"/>
                    <a:pt x="414" y="41"/>
                    <a:pt x="444" y="125"/>
                  </a:cubicBezTo>
                  <a:cubicBezTo>
                    <a:pt x="474" y="209"/>
                    <a:pt x="488" y="404"/>
                    <a:pt x="484" y="517"/>
                  </a:cubicBezTo>
                  <a:cubicBezTo>
                    <a:pt x="480" y="630"/>
                    <a:pt x="451" y="730"/>
                    <a:pt x="420" y="801"/>
                  </a:cubicBezTo>
                  <a:cubicBezTo>
                    <a:pt x="389" y="872"/>
                    <a:pt x="349" y="926"/>
                    <a:pt x="300" y="945"/>
                  </a:cubicBezTo>
                  <a:cubicBezTo>
                    <a:pt x="251" y="964"/>
                    <a:pt x="172" y="956"/>
                    <a:pt x="124" y="917"/>
                  </a:cubicBezTo>
                  <a:cubicBezTo>
                    <a:pt x="76" y="878"/>
                    <a:pt x="35" y="755"/>
                    <a:pt x="12" y="713"/>
                  </a:cubicBezTo>
                </a:path>
              </a:pathLst>
            </a:custGeom>
            <a:noFill/>
            <a:ln w="38100" cap="flat" cmpd="sng">
              <a:solidFill>
                <a:srgbClr val="66FFFF"/>
              </a:solidFill>
              <a:prstDash val="dash"/>
              <a:round/>
              <a:headEnd type="none" w="med" len="med"/>
              <a:tailEnd type="stealth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7902" name="Rectangle 416"/>
            <p:cNvSpPr/>
            <p:nvPr/>
          </p:nvSpPr>
          <p:spPr>
            <a:xfrm>
              <a:off x="3928" y="1899"/>
              <a:ext cx="117" cy="23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i="1" dirty="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sz="2400" baseline="-25000" dirty="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aseline="-250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421"/>
          <p:cNvGrpSpPr/>
          <p:nvPr/>
        </p:nvGrpSpPr>
        <p:grpSpPr>
          <a:xfrm>
            <a:off x="7239000" y="2676525"/>
            <a:ext cx="527050" cy="993775"/>
            <a:chOff x="4560" y="1686"/>
            <a:chExt cx="332" cy="626"/>
          </a:xfrm>
        </p:grpSpPr>
        <p:sp>
          <p:nvSpPr>
            <p:cNvPr id="37904" name="Freeform 414"/>
            <p:cNvSpPr/>
            <p:nvPr/>
          </p:nvSpPr>
          <p:spPr>
            <a:xfrm>
              <a:off x="4560" y="1686"/>
              <a:ext cx="332" cy="626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2" y="4"/>
                </a:cxn>
                <a:cxn ang="0">
                  <a:pos x="30" y="1"/>
                </a:cxn>
                <a:cxn ang="0">
                  <a:pos x="44" y="9"/>
                </a:cxn>
                <a:cxn ang="0">
                  <a:pos x="48" y="39"/>
                </a:cxn>
                <a:cxn ang="0">
                  <a:pos x="42" y="60"/>
                </a:cxn>
                <a:cxn ang="0">
                  <a:pos x="30" y="71"/>
                </a:cxn>
                <a:cxn ang="0">
                  <a:pos x="12" y="69"/>
                </a:cxn>
                <a:cxn ang="0">
                  <a:pos x="1" y="53"/>
                </a:cxn>
              </a:cxnLst>
              <a:pathLst>
                <a:path w="488" h="964">
                  <a:moveTo>
                    <a:pt x="0" y="305"/>
                  </a:moveTo>
                  <a:cubicBezTo>
                    <a:pt x="21" y="262"/>
                    <a:pt x="77" y="98"/>
                    <a:pt x="128" y="49"/>
                  </a:cubicBezTo>
                  <a:cubicBezTo>
                    <a:pt x="179" y="0"/>
                    <a:pt x="251" y="0"/>
                    <a:pt x="304" y="13"/>
                  </a:cubicBezTo>
                  <a:cubicBezTo>
                    <a:pt x="357" y="26"/>
                    <a:pt x="414" y="41"/>
                    <a:pt x="444" y="125"/>
                  </a:cubicBezTo>
                  <a:cubicBezTo>
                    <a:pt x="474" y="209"/>
                    <a:pt x="488" y="404"/>
                    <a:pt x="484" y="517"/>
                  </a:cubicBezTo>
                  <a:cubicBezTo>
                    <a:pt x="480" y="630"/>
                    <a:pt x="451" y="730"/>
                    <a:pt x="420" y="801"/>
                  </a:cubicBezTo>
                  <a:cubicBezTo>
                    <a:pt x="389" y="872"/>
                    <a:pt x="349" y="926"/>
                    <a:pt x="300" y="945"/>
                  </a:cubicBezTo>
                  <a:cubicBezTo>
                    <a:pt x="251" y="964"/>
                    <a:pt x="172" y="956"/>
                    <a:pt x="124" y="917"/>
                  </a:cubicBezTo>
                  <a:cubicBezTo>
                    <a:pt x="76" y="878"/>
                    <a:pt x="35" y="755"/>
                    <a:pt x="12" y="713"/>
                  </a:cubicBezTo>
                </a:path>
              </a:pathLst>
            </a:custGeom>
            <a:noFill/>
            <a:ln w="38100" cap="flat" cmpd="sng">
              <a:solidFill>
                <a:srgbClr val="66FFFF"/>
              </a:solidFill>
              <a:prstDash val="dash"/>
              <a:round/>
              <a:headEnd type="none" w="med" len="med"/>
              <a:tailEnd type="stealth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7905" name="Rectangle 417"/>
            <p:cNvSpPr/>
            <p:nvPr/>
          </p:nvSpPr>
          <p:spPr>
            <a:xfrm>
              <a:off x="4687" y="1871"/>
              <a:ext cx="117" cy="23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i="1" dirty="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sz="2400" baseline="-25000" dirty="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baseline="-250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404"/>
          <p:cNvGrpSpPr/>
          <p:nvPr/>
        </p:nvGrpSpPr>
        <p:grpSpPr>
          <a:xfrm>
            <a:off x="5360988" y="533400"/>
            <a:ext cx="3783012" cy="3405188"/>
            <a:chOff x="3193" y="1029"/>
            <a:chExt cx="2383" cy="2145"/>
          </a:xfrm>
        </p:grpSpPr>
        <p:sp>
          <p:nvSpPr>
            <p:cNvPr id="37907" name="Oval 359"/>
            <p:cNvSpPr/>
            <p:nvPr/>
          </p:nvSpPr>
          <p:spPr>
            <a:xfrm>
              <a:off x="3389" y="2694"/>
              <a:ext cx="272" cy="272"/>
            </a:xfrm>
            <a:prstGeom prst="ellipse">
              <a:avLst/>
            </a:prstGeom>
            <a:gradFill rotWithShape="1">
              <a:gsLst>
                <a:gs pos="0">
                  <a:srgbClr val="006954"/>
                </a:gs>
                <a:gs pos="50000">
                  <a:srgbClr val="00FFCC"/>
                </a:gs>
                <a:gs pos="100000">
                  <a:srgbClr val="006954"/>
                </a:gs>
              </a:gsLst>
              <a:lin ang="18900000" scaled="1"/>
              <a:tileRect/>
            </a:gra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08" name="Text Box 360"/>
            <p:cNvSpPr txBox="1">
              <a:spLocks noChangeAspect="1"/>
            </p:cNvSpPr>
            <p:nvPr/>
          </p:nvSpPr>
          <p:spPr>
            <a:xfrm>
              <a:off x="3351" y="2506"/>
              <a:ext cx="262" cy="66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>
                <a:lnSpc>
                  <a:spcPct val="9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>
                <a:lnSpc>
                  <a:spcPct val="90000"/>
                </a:lnSpc>
              </a:pP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>
                <a:lnSpc>
                  <a:spcPct val="9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7909" name="Text Box 361"/>
            <p:cNvSpPr txBox="1">
              <a:spLocks noChangeAspect="1"/>
            </p:cNvSpPr>
            <p:nvPr/>
          </p:nvSpPr>
          <p:spPr>
            <a:xfrm>
              <a:off x="3262" y="2264"/>
              <a:ext cx="397" cy="23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10" name="Text Box 362"/>
            <p:cNvSpPr txBox="1">
              <a:spLocks noChangeAspect="1"/>
            </p:cNvSpPr>
            <p:nvPr/>
          </p:nvSpPr>
          <p:spPr>
            <a:xfrm>
              <a:off x="4646" y="2230"/>
              <a:ext cx="358" cy="27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i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11" name="Text Box 363"/>
            <p:cNvSpPr txBox="1">
              <a:spLocks noChangeAspect="1"/>
            </p:cNvSpPr>
            <p:nvPr/>
          </p:nvSpPr>
          <p:spPr>
            <a:xfrm>
              <a:off x="4550" y="1245"/>
              <a:ext cx="739" cy="162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   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7912" name="Rectangle 364"/>
            <p:cNvSpPr>
              <a:spLocks noChangeAspect="1"/>
            </p:cNvSpPr>
            <p:nvPr/>
          </p:nvSpPr>
          <p:spPr>
            <a:xfrm>
              <a:off x="3528" y="1458"/>
              <a:ext cx="1642" cy="1698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13" name="Line 365"/>
            <p:cNvSpPr>
              <a:spLocks noChangeAspect="1"/>
            </p:cNvSpPr>
            <p:nvPr/>
          </p:nvSpPr>
          <p:spPr>
            <a:xfrm>
              <a:off x="3528" y="1968"/>
              <a:ext cx="1642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37914" name="Rectangle 366"/>
            <p:cNvSpPr>
              <a:spLocks noChangeAspect="1"/>
            </p:cNvSpPr>
            <p:nvPr/>
          </p:nvSpPr>
          <p:spPr>
            <a:xfrm>
              <a:off x="4895" y="2303"/>
              <a:ext cx="544" cy="610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15" name="Line 367"/>
            <p:cNvSpPr>
              <a:spLocks noChangeAspect="1"/>
            </p:cNvSpPr>
            <p:nvPr/>
          </p:nvSpPr>
          <p:spPr>
            <a:xfrm flipH="1">
              <a:off x="4314" y="1968"/>
              <a:ext cx="2" cy="1188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37916" name="Group 368"/>
            <p:cNvGrpSpPr>
              <a:grpSpLocks noChangeAspect="1"/>
            </p:cNvGrpSpPr>
            <p:nvPr/>
          </p:nvGrpSpPr>
          <p:grpSpPr>
            <a:xfrm rot="10800000">
              <a:off x="4679" y="1299"/>
              <a:ext cx="317" cy="316"/>
              <a:chOff x="2048" y="792"/>
              <a:chExt cx="304" cy="304"/>
            </a:xfrm>
          </p:grpSpPr>
          <p:sp>
            <p:nvSpPr>
              <p:cNvPr id="37917" name="AutoShape 369"/>
              <p:cNvSpPr>
                <a:spLocks noChangeAspect="1"/>
              </p:cNvSpPr>
              <p:nvPr/>
            </p:nvSpPr>
            <p:spPr>
              <a:xfrm>
                <a:off x="2048" y="792"/>
                <a:ext cx="304" cy="304"/>
              </a:xfrm>
              <a:prstGeom prst="diamond">
                <a:avLst/>
              </a:prstGeom>
              <a:gradFill rotWithShape="1">
                <a:gsLst>
                  <a:gs pos="0">
                    <a:srgbClr val="00765E"/>
                  </a:gs>
                  <a:gs pos="50000">
                    <a:srgbClr val="00FFCC"/>
                  </a:gs>
                  <a:gs pos="100000">
                    <a:srgbClr val="00765E"/>
                  </a:gs>
                </a:gsLst>
                <a:lin ang="18900000" scaled="1"/>
                <a:tileRect/>
              </a:gradFill>
              <a:ln w="38100" cap="flat" cmpd="sng">
                <a:solidFill>
                  <a:srgbClr val="FFCC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18" name="Line 370"/>
              <p:cNvSpPr>
                <a:spLocks noChangeAspect="1"/>
              </p:cNvSpPr>
              <p:nvPr/>
            </p:nvSpPr>
            <p:spPr>
              <a:xfrm>
                <a:off x="2056" y="944"/>
                <a:ext cx="288" cy="0"/>
              </a:xfrm>
              <a:prstGeom prst="line">
                <a:avLst/>
              </a:prstGeom>
              <a:ln w="28575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37919" name="Rectangle 371"/>
            <p:cNvSpPr/>
            <p:nvPr/>
          </p:nvSpPr>
          <p:spPr>
            <a:xfrm rot="5400000">
              <a:off x="4156" y="2445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37920" name="Group 372"/>
            <p:cNvGrpSpPr>
              <a:grpSpLocks noChangeAspect="1"/>
            </p:cNvGrpSpPr>
            <p:nvPr/>
          </p:nvGrpSpPr>
          <p:grpSpPr>
            <a:xfrm rot="-5400000">
              <a:off x="4748" y="2537"/>
              <a:ext cx="249" cy="249"/>
              <a:chOff x="471" y="414"/>
              <a:chExt cx="227" cy="228"/>
            </a:xfrm>
          </p:grpSpPr>
          <p:sp>
            <p:nvSpPr>
              <p:cNvPr id="37921" name="Oval 373"/>
              <p:cNvSpPr>
                <a:spLocks noChangeAspect="1"/>
              </p:cNvSpPr>
              <p:nvPr/>
            </p:nvSpPr>
            <p:spPr>
              <a:xfrm>
                <a:off x="471" y="415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6954"/>
                  </a:gs>
                  <a:gs pos="50000">
                    <a:srgbClr val="00FFCC"/>
                  </a:gs>
                  <a:gs pos="100000">
                    <a:srgbClr val="006954"/>
                  </a:gs>
                </a:gsLst>
                <a:lin ang="18900000" scaled="1"/>
                <a:tileRect/>
              </a:gradFill>
              <a:ln w="28575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22" name="Line 374"/>
              <p:cNvSpPr>
                <a:spLocks noChangeAspect="1"/>
              </p:cNvSpPr>
              <p:nvPr/>
            </p:nvSpPr>
            <p:spPr>
              <a:xfrm>
                <a:off x="582" y="414"/>
                <a:ext cx="0" cy="227"/>
              </a:xfrm>
              <a:prstGeom prst="line">
                <a:avLst/>
              </a:prstGeom>
              <a:ln w="28575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37923" name="AutoShape 375"/>
            <p:cNvSpPr>
              <a:spLocks noChangeAspect="1"/>
            </p:cNvSpPr>
            <p:nvPr/>
          </p:nvSpPr>
          <p:spPr>
            <a:xfrm flipH="1">
              <a:off x="4872" y="2359"/>
              <a:ext cx="47" cy="126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24" name="Text Box 377"/>
            <p:cNvSpPr txBox="1">
              <a:spLocks noChangeAspect="1"/>
            </p:cNvSpPr>
            <p:nvPr/>
          </p:nvSpPr>
          <p:spPr>
            <a:xfrm>
              <a:off x="3835" y="1647"/>
              <a:ext cx="397" cy="23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25" name="Text Box 378"/>
            <p:cNvSpPr txBox="1">
              <a:spLocks noChangeAspect="1"/>
            </p:cNvSpPr>
            <p:nvPr/>
          </p:nvSpPr>
          <p:spPr>
            <a:xfrm>
              <a:off x="3991" y="2447"/>
              <a:ext cx="241" cy="23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26" name="Text Box 379"/>
            <p:cNvSpPr txBox="1">
              <a:spLocks noChangeAspect="1"/>
            </p:cNvSpPr>
            <p:nvPr/>
          </p:nvSpPr>
          <p:spPr>
            <a:xfrm>
              <a:off x="4706" y="1643"/>
              <a:ext cx="397" cy="23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27" name="Text Box 380"/>
            <p:cNvSpPr txBox="1">
              <a:spLocks noChangeAspect="1"/>
            </p:cNvSpPr>
            <p:nvPr/>
          </p:nvSpPr>
          <p:spPr>
            <a:xfrm>
              <a:off x="3862" y="1140"/>
              <a:ext cx="396" cy="23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28" name="Text Box 381"/>
            <p:cNvSpPr txBox="1">
              <a:spLocks noChangeAspect="1"/>
            </p:cNvSpPr>
            <p:nvPr/>
          </p:nvSpPr>
          <p:spPr>
            <a:xfrm>
              <a:off x="4696" y="1029"/>
              <a:ext cx="266" cy="28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29" name="Oval 382"/>
            <p:cNvSpPr>
              <a:spLocks noChangeAspect="1"/>
            </p:cNvSpPr>
            <p:nvPr/>
          </p:nvSpPr>
          <p:spPr>
            <a:xfrm>
              <a:off x="5157" y="2892"/>
              <a:ext cx="32" cy="32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30" name="Text Box 383"/>
            <p:cNvSpPr txBox="1">
              <a:spLocks noChangeAspect="1"/>
            </p:cNvSpPr>
            <p:nvPr/>
          </p:nvSpPr>
          <p:spPr>
            <a:xfrm>
              <a:off x="3193" y="2671"/>
              <a:ext cx="358" cy="27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31" name="Text Box 384"/>
            <p:cNvSpPr txBox="1">
              <a:spLocks noChangeAspect="1"/>
            </p:cNvSpPr>
            <p:nvPr/>
          </p:nvSpPr>
          <p:spPr>
            <a:xfrm>
              <a:off x="5179" y="2491"/>
              <a:ext cx="397" cy="23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32" name="Rectangle 385"/>
            <p:cNvSpPr/>
            <p:nvPr/>
          </p:nvSpPr>
          <p:spPr>
            <a:xfrm rot="5400000">
              <a:off x="3370" y="2362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33" name="Rectangle 386"/>
            <p:cNvSpPr/>
            <p:nvPr/>
          </p:nvSpPr>
          <p:spPr>
            <a:xfrm rot="10800000">
              <a:off x="3818" y="1402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34" name="Rectangle 387"/>
            <p:cNvSpPr/>
            <p:nvPr/>
          </p:nvSpPr>
          <p:spPr>
            <a:xfrm rot="10800000">
              <a:off x="3854" y="1914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35" name="Rectangle 388"/>
            <p:cNvSpPr/>
            <p:nvPr/>
          </p:nvSpPr>
          <p:spPr>
            <a:xfrm rot="10800000">
              <a:off x="4713" y="1914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36" name="Rectangle 389"/>
            <p:cNvSpPr/>
            <p:nvPr/>
          </p:nvSpPr>
          <p:spPr>
            <a:xfrm rot="5400000">
              <a:off x="5286" y="2546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" name="Group 390"/>
          <p:cNvGrpSpPr/>
          <p:nvPr/>
        </p:nvGrpSpPr>
        <p:grpSpPr>
          <a:xfrm>
            <a:off x="5599113" y="727075"/>
            <a:ext cx="3595687" cy="1922463"/>
            <a:chOff x="3357" y="1553"/>
            <a:chExt cx="2265" cy="1211"/>
          </a:xfrm>
        </p:grpSpPr>
        <p:sp>
          <p:nvSpPr>
            <p:cNvPr id="37938" name="Text Box 391"/>
            <p:cNvSpPr txBox="1">
              <a:spLocks noChangeAspect="1"/>
            </p:cNvSpPr>
            <p:nvPr/>
          </p:nvSpPr>
          <p:spPr>
            <a:xfrm>
              <a:off x="4114" y="2506"/>
              <a:ext cx="333" cy="25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39" name="Text Box 392"/>
            <p:cNvSpPr txBox="1"/>
            <p:nvPr/>
          </p:nvSpPr>
          <p:spPr>
            <a:xfrm>
              <a:off x="4284" y="1553"/>
              <a:ext cx="167" cy="24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40" name="Text Box 393"/>
            <p:cNvSpPr txBox="1">
              <a:spLocks noChangeAspect="1"/>
            </p:cNvSpPr>
            <p:nvPr/>
          </p:nvSpPr>
          <p:spPr>
            <a:xfrm>
              <a:off x="3357" y="2391"/>
              <a:ext cx="358" cy="27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41" name="Text Box 394"/>
            <p:cNvSpPr txBox="1">
              <a:spLocks noChangeAspect="1"/>
            </p:cNvSpPr>
            <p:nvPr/>
          </p:nvSpPr>
          <p:spPr>
            <a:xfrm>
              <a:off x="3627" y="2080"/>
              <a:ext cx="358" cy="27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42" name="Text Box 395"/>
            <p:cNvSpPr txBox="1">
              <a:spLocks noChangeAspect="1"/>
            </p:cNvSpPr>
            <p:nvPr/>
          </p:nvSpPr>
          <p:spPr>
            <a:xfrm>
              <a:off x="4500" y="2078"/>
              <a:ext cx="358" cy="340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43" name="Text Box 396"/>
            <p:cNvSpPr txBox="1">
              <a:spLocks noChangeAspect="1"/>
            </p:cNvSpPr>
            <p:nvPr/>
          </p:nvSpPr>
          <p:spPr>
            <a:xfrm>
              <a:off x="5264" y="2410"/>
              <a:ext cx="358" cy="27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44" name="AutoShape 397"/>
            <p:cNvSpPr/>
            <p:nvPr/>
          </p:nvSpPr>
          <p:spPr>
            <a:xfrm rot="5400000" flipH="1">
              <a:off x="4295" y="1784"/>
              <a:ext cx="57" cy="113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45" name="AutoShape 398"/>
            <p:cNvSpPr/>
            <p:nvPr/>
          </p:nvSpPr>
          <p:spPr>
            <a:xfrm rot="5400000" flipH="1">
              <a:off x="3647" y="2296"/>
              <a:ext cx="57" cy="113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46" name="AutoShape 399"/>
            <p:cNvSpPr/>
            <p:nvPr/>
          </p:nvSpPr>
          <p:spPr>
            <a:xfrm rot="5400000" flipH="1">
              <a:off x="4488" y="2296"/>
              <a:ext cx="57" cy="113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47" name="AutoShape 400"/>
            <p:cNvSpPr/>
            <p:nvPr/>
          </p:nvSpPr>
          <p:spPr>
            <a:xfrm rot="-10800000" flipH="1">
              <a:off x="5155" y="2514"/>
              <a:ext cx="57" cy="113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48" name="AutoShape 401"/>
            <p:cNvSpPr/>
            <p:nvPr/>
          </p:nvSpPr>
          <p:spPr>
            <a:xfrm flipH="1" flipV="1">
              <a:off x="4305" y="2578"/>
              <a:ext cx="57" cy="113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49" name="AutoShape 402"/>
            <p:cNvSpPr/>
            <p:nvPr/>
          </p:nvSpPr>
          <p:spPr>
            <a:xfrm flipH="1">
              <a:off x="3518" y="2496"/>
              <a:ext cx="57" cy="113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" name="Group 424"/>
          <p:cNvGrpSpPr/>
          <p:nvPr/>
        </p:nvGrpSpPr>
        <p:grpSpPr>
          <a:xfrm>
            <a:off x="5357813" y="1625600"/>
            <a:ext cx="3627437" cy="2679700"/>
            <a:chOff x="3356" y="1042"/>
            <a:chExt cx="2285" cy="1688"/>
          </a:xfrm>
        </p:grpSpPr>
        <p:grpSp>
          <p:nvGrpSpPr>
            <p:cNvPr id="37951" name="Group 354"/>
            <p:cNvGrpSpPr/>
            <p:nvPr/>
          </p:nvGrpSpPr>
          <p:grpSpPr>
            <a:xfrm>
              <a:off x="3356" y="1042"/>
              <a:ext cx="2285" cy="371"/>
              <a:chOff x="3213" y="2073"/>
              <a:chExt cx="2285" cy="371"/>
            </a:xfrm>
          </p:grpSpPr>
          <p:sp>
            <p:nvSpPr>
              <p:cNvPr id="37952" name="Rectangle 355"/>
              <p:cNvSpPr>
                <a:spLocks noChangeAspect="1"/>
              </p:cNvSpPr>
              <p:nvPr/>
            </p:nvSpPr>
            <p:spPr>
              <a:xfrm>
                <a:off x="3213" y="2156"/>
                <a:ext cx="357" cy="2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400" dirty="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①</a:t>
                </a:r>
                <a:endParaRPr lang="en-US" altLang="zh-CN" sz="2400" dirty="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53" name="Rectangle 356"/>
              <p:cNvSpPr>
                <a:spLocks noChangeAspect="1"/>
              </p:cNvSpPr>
              <p:nvPr/>
            </p:nvSpPr>
            <p:spPr>
              <a:xfrm>
                <a:off x="4168" y="2073"/>
                <a:ext cx="309" cy="2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400" dirty="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②</a:t>
                </a:r>
                <a:endParaRPr lang="en-US" altLang="zh-CN" sz="2400" dirty="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54" name="Rectangle 357"/>
              <p:cNvSpPr>
                <a:spLocks noChangeAspect="1"/>
              </p:cNvSpPr>
              <p:nvPr/>
            </p:nvSpPr>
            <p:spPr>
              <a:xfrm>
                <a:off x="5189" y="2138"/>
                <a:ext cx="309" cy="2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400" dirty="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③</a:t>
                </a:r>
                <a:endParaRPr lang="en-US" altLang="zh-CN" sz="2400" dirty="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7955" name="Rectangle 376"/>
            <p:cNvSpPr>
              <a:spLocks noChangeAspect="1"/>
            </p:cNvSpPr>
            <p:nvPr/>
          </p:nvSpPr>
          <p:spPr>
            <a:xfrm>
              <a:off x="4304" y="2442"/>
              <a:ext cx="309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④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56" name="Rectangle 422"/>
            <p:cNvSpPr/>
            <p:nvPr/>
          </p:nvSpPr>
          <p:spPr>
            <a:xfrm>
              <a:off x="3556" y="1076"/>
              <a:ext cx="1" cy="23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/>
              <a:endParaRPr lang="zh-CN" altLang="zh-CN" sz="2400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" name="Group 420"/>
          <p:cNvGrpSpPr/>
          <p:nvPr/>
        </p:nvGrpSpPr>
        <p:grpSpPr>
          <a:xfrm>
            <a:off x="6583363" y="1328738"/>
            <a:ext cx="1268412" cy="528637"/>
            <a:chOff x="4147" y="837"/>
            <a:chExt cx="799" cy="333"/>
          </a:xfrm>
        </p:grpSpPr>
        <p:sp>
          <p:nvSpPr>
            <p:cNvPr id="37958" name="Freeform 415"/>
            <p:cNvSpPr/>
            <p:nvPr/>
          </p:nvSpPr>
          <p:spPr>
            <a:xfrm>
              <a:off x="4147" y="837"/>
              <a:ext cx="799" cy="33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72" y="0"/>
                </a:cxn>
                <a:cxn ang="0">
                  <a:pos x="5855" y="0"/>
                </a:cxn>
                <a:cxn ang="0">
                  <a:pos x="8548" y="0"/>
                </a:cxn>
                <a:cxn ang="0">
                  <a:pos x="9324" y="1"/>
                </a:cxn>
                <a:cxn ang="0">
                  <a:pos x="8093" y="1"/>
                </a:cxn>
                <a:cxn ang="0">
                  <a:pos x="5776" y="1"/>
                </a:cxn>
                <a:cxn ang="0">
                  <a:pos x="2389" y="1"/>
                </a:cxn>
                <a:cxn ang="0">
                  <a:pos x="236" y="1"/>
                </a:cxn>
              </a:cxnLst>
              <a:pathLst>
                <a:path w="488" h="964">
                  <a:moveTo>
                    <a:pt x="0" y="305"/>
                  </a:moveTo>
                  <a:cubicBezTo>
                    <a:pt x="21" y="262"/>
                    <a:pt x="77" y="98"/>
                    <a:pt x="128" y="49"/>
                  </a:cubicBezTo>
                  <a:cubicBezTo>
                    <a:pt x="179" y="0"/>
                    <a:pt x="251" y="0"/>
                    <a:pt x="304" y="13"/>
                  </a:cubicBezTo>
                  <a:cubicBezTo>
                    <a:pt x="357" y="26"/>
                    <a:pt x="414" y="41"/>
                    <a:pt x="444" y="125"/>
                  </a:cubicBezTo>
                  <a:cubicBezTo>
                    <a:pt x="474" y="209"/>
                    <a:pt x="488" y="404"/>
                    <a:pt x="484" y="517"/>
                  </a:cubicBezTo>
                  <a:cubicBezTo>
                    <a:pt x="480" y="630"/>
                    <a:pt x="451" y="730"/>
                    <a:pt x="420" y="801"/>
                  </a:cubicBezTo>
                  <a:cubicBezTo>
                    <a:pt x="389" y="872"/>
                    <a:pt x="349" y="926"/>
                    <a:pt x="300" y="945"/>
                  </a:cubicBezTo>
                  <a:cubicBezTo>
                    <a:pt x="251" y="964"/>
                    <a:pt x="172" y="956"/>
                    <a:pt x="124" y="917"/>
                  </a:cubicBezTo>
                  <a:cubicBezTo>
                    <a:pt x="76" y="878"/>
                    <a:pt x="35" y="755"/>
                    <a:pt x="12" y="713"/>
                  </a:cubicBezTo>
                </a:path>
              </a:pathLst>
            </a:custGeom>
            <a:noFill/>
            <a:ln w="38100" cap="flat" cmpd="sng">
              <a:solidFill>
                <a:srgbClr val="66FFFF"/>
              </a:solidFill>
              <a:prstDash val="dash"/>
              <a:round/>
              <a:headEnd type="none" w="med" len="med"/>
              <a:tailEnd type="stealth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7959" name="Rectangle 418"/>
            <p:cNvSpPr/>
            <p:nvPr/>
          </p:nvSpPr>
          <p:spPr>
            <a:xfrm>
              <a:off x="4486" y="838"/>
              <a:ext cx="117" cy="230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i="1" dirty="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sz="2400" baseline="-25000" dirty="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400" baseline="-250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3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75"/>
                                        <p:tgtEl>
                                          <p:spTgt spid="35923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25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500"/>
                                        <p:tgtEl>
                                          <p:spTgt spid="35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6" dur="500"/>
                                        <p:tgtEl>
                                          <p:spTgt spid="36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6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6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6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6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6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23" grpId="0" advAuto="1000" build="p"/>
      <p:bldP spid="36243" grpId="0"/>
      <p:bldP spid="36249" grpId="0"/>
      <p:bldP spid="36250" grpId="0"/>
      <p:bldP spid="362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Rectangle 152"/>
          <p:cNvSpPr/>
          <p:nvPr/>
        </p:nvSpPr>
        <p:spPr>
          <a:xfrm>
            <a:off x="6981825" y="28575"/>
            <a:ext cx="2133600" cy="3048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p>
            <a:pPr algn="ctr"/>
            <a:r>
              <a:rPr lang="en-US" altLang="zh-CN" sz="2000" dirty="0">
                <a:solidFill>
                  <a:srgbClr val="C0C0C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§ 3-3 </a:t>
            </a:r>
            <a:r>
              <a:rPr lang="zh-CN" altLang="en-US" sz="2000" dirty="0">
                <a:solidFill>
                  <a:srgbClr val="C0C0C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支路电流法</a:t>
            </a:r>
            <a:endParaRPr lang="zh-CN" altLang="en-US" sz="2000" dirty="0">
              <a:solidFill>
                <a:srgbClr val="C0C0C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61962" name="Text Box 170"/>
          <p:cNvSpPr txBox="1"/>
          <p:nvPr/>
        </p:nvSpPr>
        <p:spPr>
          <a:xfrm>
            <a:off x="630238" y="976313"/>
            <a:ext cx="8039100" cy="8159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/>
          <a:p>
            <a:pPr marL="457200" indent="-457200">
              <a:buAutoNum type="arabicPeriod" startAt="4"/>
            </a:pP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代入已知数据，联立求解上述方程组，</a:t>
            </a:r>
            <a:endParaRPr lang="zh-CN" altLang="en-US" sz="3200" dirty="0">
              <a:solidFill>
                <a:schemeClr val="tx2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marL="457200" indent="-457200">
              <a:buNone/>
            </a:pP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   求出各支路电流</a:t>
            </a:r>
            <a:endParaRPr lang="zh-CN" altLang="en-US" sz="3200" dirty="0">
              <a:solidFill>
                <a:schemeClr val="tx2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graphicFrame>
        <p:nvGraphicFramePr>
          <p:cNvPr id="161964" name="Object 172"/>
          <p:cNvGraphicFramePr>
            <a:graphicFrameLocks noChangeAspect="1"/>
          </p:cNvGraphicFramePr>
          <p:nvPr/>
        </p:nvGraphicFramePr>
        <p:xfrm>
          <a:off x="806450" y="2024063"/>
          <a:ext cx="2152650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" imgW="815975" imgH="215265" progId="Equation.3">
                  <p:embed/>
                </p:oleObj>
              </mc:Choice>
              <mc:Fallback>
                <p:oleObj name="" r:id="rId1" imgW="815975" imgH="215265" progId="Equation.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06450" y="2024063"/>
                        <a:ext cx="2152650" cy="573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965" name="Object 173"/>
          <p:cNvGraphicFramePr>
            <a:graphicFrameLocks noChangeAspect="1"/>
          </p:cNvGraphicFramePr>
          <p:nvPr/>
        </p:nvGraphicFramePr>
        <p:xfrm>
          <a:off x="806450" y="2597150"/>
          <a:ext cx="21875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3" imgW="824865" imgH="215265" progId="Equation.3">
                  <p:embed/>
                </p:oleObj>
              </mc:Choice>
              <mc:Fallback>
                <p:oleObj name="" r:id="rId3" imgW="824865" imgH="215265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06450" y="2597150"/>
                        <a:ext cx="2187575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966" name="Object 174"/>
          <p:cNvGraphicFramePr>
            <a:graphicFrameLocks noChangeAspect="1"/>
          </p:cNvGraphicFramePr>
          <p:nvPr/>
        </p:nvGraphicFramePr>
        <p:xfrm>
          <a:off x="806450" y="3138488"/>
          <a:ext cx="218916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5" imgW="824865" imgH="215265" progId="Equation.3">
                  <p:embed/>
                </p:oleObj>
              </mc:Choice>
              <mc:Fallback>
                <p:oleObj name="" r:id="rId5" imgW="824865" imgH="215265" progId="Equation.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06450" y="3138488"/>
                        <a:ext cx="2189163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967" name="Rectangle 175"/>
          <p:cNvSpPr/>
          <p:nvPr/>
        </p:nvSpPr>
        <p:spPr>
          <a:xfrm>
            <a:off x="877888" y="3786188"/>
            <a:ext cx="3600450" cy="3937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ctr" anchorCtr="0"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–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S1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+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+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 R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+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3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1968" name="Object 176"/>
          <p:cNvGraphicFramePr>
            <a:graphicFrameLocks noChangeAspect="1"/>
          </p:cNvGraphicFramePr>
          <p:nvPr/>
        </p:nvGraphicFramePr>
        <p:xfrm>
          <a:off x="806450" y="4321175"/>
          <a:ext cx="40100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7" imgW="1783715" imgH="215265" progId="Equation.3">
                  <p:embed/>
                </p:oleObj>
              </mc:Choice>
              <mc:Fallback>
                <p:oleObj name="" r:id="rId7" imgW="1783715" imgH="215265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06450" y="4321175"/>
                        <a:ext cx="4010025" cy="485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969" name="Rectangle 177"/>
          <p:cNvSpPr/>
          <p:nvPr/>
        </p:nvSpPr>
        <p:spPr>
          <a:xfrm>
            <a:off x="806450" y="4824413"/>
            <a:ext cx="3600450" cy="5095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ctr" anchorCtr="0"/>
          <a:p>
            <a:pPr algn="ctr">
              <a:lnSpc>
                <a:spcPct val="85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+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S6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–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–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= 0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8921" name="Group 182"/>
          <p:cNvGrpSpPr/>
          <p:nvPr/>
        </p:nvGrpSpPr>
        <p:grpSpPr>
          <a:xfrm>
            <a:off x="5230813" y="1631950"/>
            <a:ext cx="3783012" cy="3814763"/>
            <a:chOff x="3212" y="1431"/>
            <a:chExt cx="2383" cy="2403"/>
          </a:xfrm>
        </p:grpSpPr>
        <p:sp>
          <p:nvSpPr>
            <p:cNvPr id="38922" name="Oval 183"/>
            <p:cNvSpPr/>
            <p:nvPr/>
          </p:nvSpPr>
          <p:spPr>
            <a:xfrm>
              <a:off x="3408" y="3096"/>
              <a:ext cx="272" cy="272"/>
            </a:xfrm>
            <a:prstGeom prst="ellipse">
              <a:avLst/>
            </a:prstGeom>
            <a:gradFill rotWithShape="1">
              <a:gsLst>
                <a:gs pos="0">
                  <a:srgbClr val="006954"/>
                </a:gs>
                <a:gs pos="50000">
                  <a:srgbClr val="00FFCC"/>
                </a:gs>
                <a:gs pos="100000">
                  <a:srgbClr val="006954"/>
                </a:gs>
              </a:gsLst>
              <a:lin ang="18900000" scaled="1"/>
              <a:tileRect/>
            </a:gra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23" name="Text Box 184"/>
            <p:cNvSpPr txBox="1">
              <a:spLocks noChangeAspect="1"/>
            </p:cNvSpPr>
            <p:nvPr/>
          </p:nvSpPr>
          <p:spPr>
            <a:xfrm>
              <a:off x="3370" y="2908"/>
              <a:ext cx="262" cy="66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>
                <a:lnSpc>
                  <a:spcPct val="9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>
                <a:lnSpc>
                  <a:spcPct val="90000"/>
                </a:lnSpc>
              </a:pP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>
                <a:lnSpc>
                  <a:spcPct val="9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8924" name="Text Box 185"/>
            <p:cNvSpPr txBox="1">
              <a:spLocks noChangeAspect="1"/>
            </p:cNvSpPr>
            <p:nvPr/>
          </p:nvSpPr>
          <p:spPr>
            <a:xfrm>
              <a:off x="3281" y="2666"/>
              <a:ext cx="397" cy="23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25" name="Text Box 186"/>
            <p:cNvSpPr txBox="1">
              <a:spLocks noChangeAspect="1"/>
            </p:cNvSpPr>
            <p:nvPr/>
          </p:nvSpPr>
          <p:spPr>
            <a:xfrm>
              <a:off x="4665" y="2632"/>
              <a:ext cx="358" cy="27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i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26" name="Text Box 187"/>
            <p:cNvSpPr txBox="1">
              <a:spLocks noChangeAspect="1"/>
            </p:cNvSpPr>
            <p:nvPr/>
          </p:nvSpPr>
          <p:spPr>
            <a:xfrm>
              <a:off x="4569" y="1647"/>
              <a:ext cx="739" cy="162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   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8927" name="Rectangle 188"/>
            <p:cNvSpPr>
              <a:spLocks noChangeAspect="1"/>
            </p:cNvSpPr>
            <p:nvPr/>
          </p:nvSpPr>
          <p:spPr>
            <a:xfrm>
              <a:off x="3547" y="1860"/>
              <a:ext cx="1642" cy="1698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28" name="Line 189"/>
            <p:cNvSpPr>
              <a:spLocks noChangeAspect="1"/>
            </p:cNvSpPr>
            <p:nvPr/>
          </p:nvSpPr>
          <p:spPr>
            <a:xfrm>
              <a:off x="3547" y="2370"/>
              <a:ext cx="1642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38929" name="Rectangle 190"/>
            <p:cNvSpPr>
              <a:spLocks noChangeAspect="1"/>
            </p:cNvSpPr>
            <p:nvPr/>
          </p:nvSpPr>
          <p:spPr>
            <a:xfrm>
              <a:off x="4914" y="2705"/>
              <a:ext cx="544" cy="610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30" name="Line 191"/>
            <p:cNvSpPr>
              <a:spLocks noChangeAspect="1"/>
            </p:cNvSpPr>
            <p:nvPr/>
          </p:nvSpPr>
          <p:spPr>
            <a:xfrm flipH="1">
              <a:off x="4333" y="2370"/>
              <a:ext cx="2" cy="1188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38931" name="Group 192"/>
            <p:cNvGrpSpPr>
              <a:grpSpLocks noChangeAspect="1"/>
            </p:cNvGrpSpPr>
            <p:nvPr/>
          </p:nvGrpSpPr>
          <p:grpSpPr>
            <a:xfrm rot="10800000">
              <a:off x="4698" y="1701"/>
              <a:ext cx="317" cy="316"/>
              <a:chOff x="2048" y="792"/>
              <a:chExt cx="304" cy="304"/>
            </a:xfrm>
          </p:grpSpPr>
          <p:sp>
            <p:nvSpPr>
              <p:cNvPr id="38932" name="AutoShape 193"/>
              <p:cNvSpPr>
                <a:spLocks noChangeAspect="1"/>
              </p:cNvSpPr>
              <p:nvPr/>
            </p:nvSpPr>
            <p:spPr>
              <a:xfrm>
                <a:off x="2048" y="792"/>
                <a:ext cx="304" cy="304"/>
              </a:xfrm>
              <a:prstGeom prst="diamond">
                <a:avLst/>
              </a:prstGeom>
              <a:gradFill rotWithShape="1">
                <a:gsLst>
                  <a:gs pos="0">
                    <a:srgbClr val="00765E"/>
                  </a:gs>
                  <a:gs pos="50000">
                    <a:srgbClr val="00FFCC"/>
                  </a:gs>
                  <a:gs pos="100000">
                    <a:srgbClr val="00765E"/>
                  </a:gs>
                </a:gsLst>
                <a:lin ang="18900000" scaled="1"/>
                <a:tileRect/>
              </a:gradFill>
              <a:ln w="38100" cap="flat" cmpd="sng">
                <a:solidFill>
                  <a:srgbClr val="FFCC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33" name="Line 194"/>
              <p:cNvSpPr>
                <a:spLocks noChangeAspect="1"/>
              </p:cNvSpPr>
              <p:nvPr/>
            </p:nvSpPr>
            <p:spPr>
              <a:xfrm>
                <a:off x="2056" y="944"/>
                <a:ext cx="288" cy="0"/>
              </a:xfrm>
              <a:prstGeom prst="line">
                <a:avLst/>
              </a:prstGeom>
              <a:ln w="28575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38934" name="Rectangle 195"/>
            <p:cNvSpPr/>
            <p:nvPr/>
          </p:nvSpPr>
          <p:spPr>
            <a:xfrm rot="5400000">
              <a:off x="4175" y="2847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38935" name="Group 196"/>
            <p:cNvGrpSpPr>
              <a:grpSpLocks noChangeAspect="1"/>
            </p:cNvGrpSpPr>
            <p:nvPr/>
          </p:nvGrpSpPr>
          <p:grpSpPr>
            <a:xfrm rot="-5400000">
              <a:off x="4767" y="2939"/>
              <a:ext cx="249" cy="249"/>
              <a:chOff x="471" y="414"/>
              <a:chExt cx="227" cy="228"/>
            </a:xfrm>
          </p:grpSpPr>
          <p:sp>
            <p:nvSpPr>
              <p:cNvPr id="38936" name="Oval 197"/>
              <p:cNvSpPr>
                <a:spLocks noChangeAspect="1"/>
              </p:cNvSpPr>
              <p:nvPr/>
            </p:nvSpPr>
            <p:spPr>
              <a:xfrm>
                <a:off x="471" y="415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6954"/>
                  </a:gs>
                  <a:gs pos="50000">
                    <a:srgbClr val="00FFCC"/>
                  </a:gs>
                  <a:gs pos="100000">
                    <a:srgbClr val="006954"/>
                  </a:gs>
                </a:gsLst>
                <a:lin ang="18900000" scaled="1"/>
                <a:tileRect/>
              </a:gradFill>
              <a:ln w="28575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37" name="Line 198"/>
              <p:cNvSpPr>
                <a:spLocks noChangeAspect="1"/>
              </p:cNvSpPr>
              <p:nvPr/>
            </p:nvSpPr>
            <p:spPr>
              <a:xfrm>
                <a:off x="582" y="414"/>
                <a:ext cx="0" cy="227"/>
              </a:xfrm>
              <a:prstGeom prst="line">
                <a:avLst/>
              </a:prstGeom>
              <a:ln w="28575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38938" name="AutoShape 199"/>
            <p:cNvSpPr>
              <a:spLocks noChangeAspect="1"/>
            </p:cNvSpPr>
            <p:nvPr/>
          </p:nvSpPr>
          <p:spPr>
            <a:xfrm flipH="1">
              <a:off x="4891" y="2761"/>
              <a:ext cx="47" cy="126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39" name="Rectangle 200"/>
            <p:cNvSpPr>
              <a:spLocks noChangeAspect="1"/>
            </p:cNvSpPr>
            <p:nvPr/>
          </p:nvSpPr>
          <p:spPr>
            <a:xfrm>
              <a:off x="4179" y="3546"/>
              <a:ext cx="309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④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40" name="Text Box 201"/>
            <p:cNvSpPr txBox="1">
              <a:spLocks noChangeAspect="1"/>
            </p:cNvSpPr>
            <p:nvPr/>
          </p:nvSpPr>
          <p:spPr>
            <a:xfrm>
              <a:off x="3854" y="2049"/>
              <a:ext cx="397" cy="23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41" name="Text Box 202"/>
            <p:cNvSpPr txBox="1">
              <a:spLocks noChangeAspect="1"/>
            </p:cNvSpPr>
            <p:nvPr/>
          </p:nvSpPr>
          <p:spPr>
            <a:xfrm>
              <a:off x="4010" y="2849"/>
              <a:ext cx="241" cy="23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42" name="Text Box 203"/>
            <p:cNvSpPr txBox="1">
              <a:spLocks noChangeAspect="1"/>
            </p:cNvSpPr>
            <p:nvPr/>
          </p:nvSpPr>
          <p:spPr>
            <a:xfrm>
              <a:off x="4725" y="2045"/>
              <a:ext cx="397" cy="23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43" name="Text Box 204"/>
            <p:cNvSpPr txBox="1">
              <a:spLocks noChangeAspect="1"/>
            </p:cNvSpPr>
            <p:nvPr/>
          </p:nvSpPr>
          <p:spPr>
            <a:xfrm>
              <a:off x="3881" y="1542"/>
              <a:ext cx="396" cy="23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44" name="Text Box 205"/>
            <p:cNvSpPr txBox="1">
              <a:spLocks noChangeAspect="1"/>
            </p:cNvSpPr>
            <p:nvPr/>
          </p:nvSpPr>
          <p:spPr>
            <a:xfrm>
              <a:off x="4715" y="1431"/>
              <a:ext cx="266" cy="28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45" name="Oval 206"/>
            <p:cNvSpPr>
              <a:spLocks noChangeAspect="1"/>
            </p:cNvSpPr>
            <p:nvPr/>
          </p:nvSpPr>
          <p:spPr>
            <a:xfrm>
              <a:off x="5176" y="3294"/>
              <a:ext cx="32" cy="32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46" name="Text Box 207"/>
            <p:cNvSpPr txBox="1">
              <a:spLocks noChangeAspect="1"/>
            </p:cNvSpPr>
            <p:nvPr/>
          </p:nvSpPr>
          <p:spPr>
            <a:xfrm>
              <a:off x="3212" y="3073"/>
              <a:ext cx="358" cy="27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47" name="Text Box 208"/>
            <p:cNvSpPr txBox="1">
              <a:spLocks noChangeAspect="1"/>
            </p:cNvSpPr>
            <p:nvPr/>
          </p:nvSpPr>
          <p:spPr>
            <a:xfrm>
              <a:off x="5198" y="2893"/>
              <a:ext cx="397" cy="23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48" name="Rectangle 209"/>
            <p:cNvSpPr/>
            <p:nvPr/>
          </p:nvSpPr>
          <p:spPr>
            <a:xfrm rot="5400000">
              <a:off x="3389" y="2764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49" name="Rectangle 210"/>
            <p:cNvSpPr/>
            <p:nvPr/>
          </p:nvSpPr>
          <p:spPr>
            <a:xfrm rot="10800000">
              <a:off x="3837" y="1804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50" name="Rectangle 211"/>
            <p:cNvSpPr/>
            <p:nvPr/>
          </p:nvSpPr>
          <p:spPr>
            <a:xfrm rot="10800000">
              <a:off x="3873" y="2316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51" name="Rectangle 212"/>
            <p:cNvSpPr/>
            <p:nvPr/>
          </p:nvSpPr>
          <p:spPr>
            <a:xfrm rot="10800000">
              <a:off x="4732" y="2316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52" name="Rectangle 213"/>
            <p:cNvSpPr/>
            <p:nvPr/>
          </p:nvSpPr>
          <p:spPr>
            <a:xfrm rot="5400000">
              <a:off x="5305" y="2948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8953" name="Group 214"/>
          <p:cNvGrpSpPr/>
          <p:nvPr/>
        </p:nvGrpSpPr>
        <p:grpSpPr>
          <a:xfrm>
            <a:off x="5461000" y="1825625"/>
            <a:ext cx="3595688" cy="1922463"/>
            <a:chOff x="3357" y="1553"/>
            <a:chExt cx="2265" cy="1211"/>
          </a:xfrm>
        </p:grpSpPr>
        <p:sp>
          <p:nvSpPr>
            <p:cNvPr id="38954" name="Text Box 215"/>
            <p:cNvSpPr txBox="1">
              <a:spLocks noChangeAspect="1"/>
            </p:cNvSpPr>
            <p:nvPr/>
          </p:nvSpPr>
          <p:spPr>
            <a:xfrm>
              <a:off x="4114" y="2506"/>
              <a:ext cx="333" cy="25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55" name="Text Box 216"/>
            <p:cNvSpPr txBox="1"/>
            <p:nvPr/>
          </p:nvSpPr>
          <p:spPr>
            <a:xfrm>
              <a:off x="4284" y="1553"/>
              <a:ext cx="167" cy="24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56" name="Text Box 217"/>
            <p:cNvSpPr txBox="1">
              <a:spLocks noChangeAspect="1"/>
            </p:cNvSpPr>
            <p:nvPr/>
          </p:nvSpPr>
          <p:spPr>
            <a:xfrm>
              <a:off x="3357" y="2391"/>
              <a:ext cx="358" cy="27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57" name="Text Box 218"/>
            <p:cNvSpPr txBox="1">
              <a:spLocks noChangeAspect="1"/>
            </p:cNvSpPr>
            <p:nvPr/>
          </p:nvSpPr>
          <p:spPr>
            <a:xfrm>
              <a:off x="3627" y="2080"/>
              <a:ext cx="358" cy="27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58" name="Text Box 219"/>
            <p:cNvSpPr txBox="1">
              <a:spLocks noChangeAspect="1"/>
            </p:cNvSpPr>
            <p:nvPr/>
          </p:nvSpPr>
          <p:spPr>
            <a:xfrm>
              <a:off x="4500" y="2078"/>
              <a:ext cx="358" cy="340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59" name="Text Box 220"/>
            <p:cNvSpPr txBox="1">
              <a:spLocks noChangeAspect="1"/>
            </p:cNvSpPr>
            <p:nvPr/>
          </p:nvSpPr>
          <p:spPr>
            <a:xfrm>
              <a:off x="5264" y="2410"/>
              <a:ext cx="358" cy="27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60" name="AutoShape 221"/>
            <p:cNvSpPr/>
            <p:nvPr/>
          </p:nvSpPr>
          <p:spPr>
            <a:xfrm rot="5400000" flipH="1">
              <a:off x="4295" y="1784"/>
              <a:ext cx="57" cy="113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61" name="AutoShape 222"/>
            <p:cNvSpPr/>
            <p:nvPr/>
          </p:nvSpPr>
          <p:spPr>
            <a:xfrm rot="5400000" flipH="1">
              <a:off x="3647" y="2296"/>
              <a:ext cx="57" cy="113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62" name="AutoShape 223"/>
            <p:cNvSpPr/>
            <p:nvPr/>
          </p:nvSpPr>
          <p:spPr>
            <a:xfrm rot="5400000" flipH="1">
              <a:off x="4488" y="2296"/>
              <a:ext cx="57" cy="113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63" name="AutoShape 224"/>
            <p:cNvSpPr/>
            <p:nvPr/>
          </p:nvSpPr>
          <p:spPr>
            <a:xfrm rot="-10800000" flipH="1">
              <a:off x="5155" y="2514"/>
              <a:ext cx="57" cy="113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64" name="AutoShape 225"/>
            <p:cNvSpPr/>
            <p:nvPr/>
          </p:nvSpPr>
          <p:spPr>
            <a:xfrm flipH="1" flipV="1">
              <a:off x="4305" y="2578"/>
              <a:ext cx="57" cy="113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65" name="AutoShape 226"/>
            <p:cNvSpPr/>
            <p:nvPr/>
          </p:nvSpPr>
          <p:spPr>
            <a:xfrm flipH="1">
              <a:off x="3518" y="2496"/>
              <a:ext cx="57" cy="113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2019" name="AutoShape 227"/>
          <p:cNvSpPr/>
          <p:nvPr/>
        </p:nvSpPr>
        <p:spPr>
          <a:xfrm>
            <a:off x="406400" y="2351088"/>
            <a:ext cx="400050" cy="2873375"/>
          </a:xfrm>
          <a:prstGeom prst="leftBrace">
            <a:avLst>
              <a:gd name="adj1" fmla="val 59289"/>
              <a:gd name="adj2" fmla="val 50000"/>
            </a:avLst>
          </a:prstGeom>
          <a:noFill/>
          <a:ln w="38100" cap="flat" cmpd="sng">
            <a:solidFill>
              <a:srgbClr val="FFCC9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 anchor="ctr" anchorCtr="0"/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8967" name="Group 178"/>
          <p:cNvGrpSpPr/>
          <p:nvPr/>
        </p:nvGrpSpPr>
        <p:grpSpPr>
          <a:xfrm>
            <a:off x="5218113" y="2651125"/>
            <a:ext cx="3627437" cy="588963"/>
            <a:chOff x="3213" y="2073"/>
            <a:chExt cx="2285" cy="371"/>
          </a:xfrm>
        </p:grpSpPr>
        <p:sp>
          <p:nvSpPr>
            <p:cNvPr id="38968" name="Rectangle 179"/>
            <p:cNvSpPr>
              <a:spLocks noChangeAspect="1"/>
            </p:cNvSpPr>
            <p:nvPr/>
          </p:nvSpPr>
          <p:spPr>
            <a:xfrm>
              <a:off x="3213" y="2156"/>
              <a:ext cx="357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①</a:t>
              </a:r>
              <a:endParaRPr lang="en-US" altLang="zh-CN" sz="2400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69" name="Rectangle 180"/>
            <p:cNvSpPr>
              <a:spLocks noChangeAspect="1"/>
            </p:cNvSpPr>
            <p:nvPr/>
          </p:nvSpPr>
          <p:spPr>
            <a:xfrm>
              <a:off x="4168" y="2073"/>
              <a:ext cx="309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②</a:t>
              </a:r>
              <a:endParaRPr lang="en-US" altLang="zh-CN" sz="2400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70" name="Rectangle 181"/>
            <p:cNvSpPr>
              <a:spLocks noChangeAspect="1"/>
            </p:cNvSpPr>
            <p:nvPr/>
          </p:nvSpPr>
          <p:spPr>
            <a:xfrm>
              <a:off x="5189" y="2138"/>
              <a:ext cx="309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③</a:t>
              </a:r>
              <a:endParaRPr lang="en-US" altLang="zh-CN" sz="2400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6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1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1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1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1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1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162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962" grpId="0"/>
      <p:bldP spid="161967" grpId="0"/>
      <p:bldP spid="161969" grpId="0"/>
      <p:bldP spid="162019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kern="1200" cap="none" spc="0" normalizeH="0" baseline="0" noProof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回路电流法和节点电压法</a:t>
            </a:r>
            <a:endParaRPr kumimoji="0" lang="zh-CN" altLang="en-US" sz="4400" b="0" i="0" u="none" strike="noStrike" kern="1200" cap="none" spc="0" normalizeH="0" baseline="0" noProof="1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78850" cy="4530725"/>
          </a:xfrm>
        </p:spPr>
        <p:txBody>
          <a:bodyPr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关键：标注（回路电流法绕行方向，节点电压法参考节点和独立节点）</a:t>
            </a:r>
            <a:endParaRPr kumimoji="0" lang="zh-CN" altLang="en-US" sz="32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电流和电压表示：</a:t>
            </a:r>
            <a:r>
              <a:rPr kumimoji="0" lang="en-US" altLang="zh-CN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I</a:t>
            </a:r>
            <a:r>
              <a:rPr kumimoji="0" lang="en-US" altLang="zh-CN" sz="3200" b="0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l1</a:t>
            </a:r>
            <a:r>
              <a:rPr kumimoji="0" lang="en-US" altLang="zh-CN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.....Un1..</a:t>
            </a:r>
            <a:endParaRPr kumimoji="0" lang="en-US" altLang="zh-CN" sz="32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附加方程（所求支路电流或者电压，受控源等）</a:t>
            </a:r>
            <a:endParaRPr kumimoji="0" lang="zh-CN" altLang="en-US" sz="32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无伴电流源和电压源</a:t>
            </a:r>
            <a:endParaRPr kumimoji="0" lang="zh-CN" altLang="en-US" sz="32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特殊问题：电流源串联电阻，电压源并联电阻等</a:t>
            </a:r>
            <a:endParaRPr kumimoji="0" lang="zh-CN" altLang="en-US" sz="32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9558" name="Text Box 54"/>
          <p:cNvSpPr txBox="1"/>
          <p:nvPr/>
        </p:nvSpPr>
        <p:spPr>
          <a:xfrm>
            <a:off x="319088" y="512763"/>
            <a:ext cx="7502525" cy="7334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解：选取网孔电流  </a:t>
            </a:r>
            <a:r>
              <a:rPr lang="en-US" altLang="zh-CN" i="1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I</a:t>
            </a:r>
            <a:r>
              <a:rPr lang="en-US" altLang="zh-CN" i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m</a:t>
            </a:r>
            <a:r>
              <a:rPr lang="en-US" altLang="zh-CN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1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、</a:t>
            </a:r>
            <a:r>
              <a:rPr lang="en-US" altLang="zh-CN" i="1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I</a:t>
            </a:r>
            <a:r>
              <a:rPr lang="en-US" altLang="zh-CN" i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m</a:t>
            </a:r>
            <a:r>
              <a:rPr lang="en-US" altLang="zh-CN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2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、</a:t>
            </a:r>
            <a:r>
              <a:rPr lang="en-US" altLang="zh-CN" i="1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I</a:t>
            </a:r>
            <a:r>
              <a:rPr lang="en-US" altLang="zh-CN" i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m</a:t>
            </a:r>
            <a:r>
              <a:rPr lang="en-US" altLang="zh-CN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3</a:t>
            </a:r>
            <a:endParaRPr lang="en-US" altLang="zh-CN" dirty="0">
              <a:solidFill>
                <a:schemeClr val="tx2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149559" name="Object 55"/>
          <p:cNvGraphicFramePr>
            <a:graphicFrameLocks noChangeAspect="1"/>
          </p:cNvGraphicFramePr>
          <p:nvPr/>
        </p:nvGraphicFramePr>
        <p:xfrm>
          <a:off x="538163" y="1625600"/>
          <a:ext cx="4583112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1" imgW="2232025" imgH="215265" progId="Equation.3">
                  <p:embed/>
                </p:oleObj>
              </mc:Choice>
              <mc:Fallback>
                <p:oleObj name="" r:id="rId1" imgW="2232025" imgH="215265" progId="Equation.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38163" y="1625600"/>
                        <a:ext cx="4583112" cy="5000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60" name="Object 56"/>
          <p:cNvGraphicFramePr>
            <a:graphicFrameLocks noChangeAspect="1"/>
          </p:cNvGraphicFramePr>
          <p:nvPr/>
        </p:nvGraphicFramePr>
        <p:xfrm>
          <a:off x="557213" y="2252663"/>
          <a:ext cx="4119562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3" imgW="2035175" imgH="215265" progId="Equation.3">
                  <p:embed/>
                </p:oleObj>
              </mc:Choice>
              <mc:Fallback>
                <p:oleObj name="" r:id="rId3" imgW="2035175" imgH="215265" progId="Equation.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57213" y="2252663"/>
                        <a:ext cx="4119562" cy="474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61" name="Object 57"/>
          <p:cNvGraphicFramePr>
            <a:graphicFrameLocks noChangeAspect="1"/>
          </p:cNvGraphicFramePr>
          <p:nvPr/>
        </p:nvGraphicFramePr>
        <p:xfrm>
          <a:off x="533400" y="2801938"/>
          <a:ext cx="4792663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5" imgW="2268220" imgH="215265" progId="Equation.3">
                  <p:embed/>
                </p:oleObj>
              </mc:Choice>
              <mc:Fallback>
                <p:oleObj name="" r:id="rId5" imgW="2268220" imgH="215265" progId="Equation.3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33400" y="2801938"/>
                        <a:ext cx="4792663" cy="538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98" name="Object 94"/>
          <p:cNvGraphicFramePr>
            <a:graphicFrameLocks noChangeAspect="1"/>
          </p:cNvGraphicFramePr>
          <p:nvPr/>
        </p:nvGraphicFramePr>
        <p:xfrm>
          <a:off x="5751513" y="5154613"/>
          <a:ext cx="2768600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7" imgW="952500" imgH="228600" progId="Equation.3">
                  <p:embed/>
                </p:oleObj>
              </mc:Choice>
              <mc:Fallback>
                <p:oleObj name="" r:id="rId7" imgW="952500" imgH="228600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51513" y="5154613"/>
                        <a:ext cx="2768600" cy="6651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6" name="Rectangle 152"/>
          <p:cNvSpPr/>
          <p:nvPr/>
        </p:nvSpPr>
        <p:spPr>
          <a:xfrm>
            <a:off x="3810000" y="31289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9655" name="Object 151"/>
          <p:cNvGraphicFramePr>
            <a:graphicFrameLocks noChangeAspect="1"/>
          </p:cNvGraphicFramePr>
          <p:nvPr/>
        </p:nvGraphicFramePr>
        <p:xfrm>
          <a:off x="101600" y="4089400"/>
          <a:ext cx="4810125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9" imgW="1828800" imgH="711200" progId="Equation.3">
                  <p:embed/>
                </p:oleObj>
              </mc:Choice>
              <mc:Fallback>
                <p:oleObj name="" r:id="rId9" imgW="1828800" imgH="711200" progId="Equation.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600" y="4089400"/>
                        <a:ext cx="4810125" cy="18700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660" name="Text Box 156"/>
          <p:cNvSpPr txBox="1"/>
          <p:nvPr/>
        </p:nvSpPr>
        <p:spPr>
          <a:xfrm>
            <a:off x="231775" y="3340100"/>
            <a:ext cx="3848100" cy="7334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代入已知量，解得：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149692" name="AutoShape 188"/>
          <p:cNvSpPr/>
          <p:nvPr/>
        </p:nvSpPr>
        <p:spPr>
          <a:xfrm>
            <a:off x="304800" y="1800225"/>
            <a:ext cx="261938" cy="1320800"/>
          </a:xfrm>
          <a:prstGeom prst="leftBrace">
            <a:avLst>
              <a:gd name="adj1" fmla="val 41506"/>
              <a:gd name="adj2" fmla="val 50000"/>
            </a:avLst>
          </a:prstGeom>
          <a:noFill/>
          <a:ln w="38100" cap="flat" cmpd="sng">
            <a:solidFill>
              <a:srgbClr val="CCFF99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699999">
              <a:srgbClr val="7A995C"/>
            </a:prstShdw>
          </a:effectLst>
        </p:spPr>
        <p:txBody>
          <a:bodyPr wrap="none" lIns="0" tIns="0" rIns="0" bIns="0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189"/>
          <p:cNvGrpSpPr/>
          <p:nvPr/>
        </p:nvGrpSpPr>
        <p:grpSpPr>
          <a:xfrm>
            <a:off x="6230938" y="2033588"/>
            <a:ext cx="2155825" cy="2303462"/>
            <a:chOff x="3924" y="1518"/>
            <a:chExt cx="1358" cy="1451"/>
          </a:xfrm>
        </p:grpSpPr>
        <p:sp>
          <p:nvSpPr>
            <p:cNvPr id="40971" name="Freeform 190"/>
            <p:cNvSpPr/>
            <p:nvPr/>
          </p:nvSpPr>
          <p:spPr>
            <a:xfrm>
              <a:off x="3924" y="2113"/>
              <a:ext cx="409" cy="648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78" y="56"/>
                </a:cxn>
                <a:cxn ang="0">
                  <a:pos x="213" y="5"/>
                </a:cxn>
                <a:cxn ang="0">
                  <a:pos x="339" y="86"/>
                </a:cxn>
                <a:cxn ang="0">
                  <a:pos x="405" y="311"/>
                </a:cxn>
                <a:cxn ang="0">
                  <a:pos x="363" y="500"/>
                </a:cxn>
                <a:cxn ang="0">
                  <a:pos x="234" y="632"/>
                </a:cxn>
                <a:cxn ang="0">
                  <a:pos x="87" y="596"/>
                </a:cxn>
                <a:cxn ang="0">
                  <a:pos x="0" y="416"/>
                </a:cxn>
              </a:cxnLst>
              <a:pathLst>
                <a:path w="409" h="648">
                  <a:moveTo>
                    <a:pt x="0" y="179"/>
                  </a:moveTo>
                  <a:cubicBezTo>
                    <a:pt x="13" y="158"/>
                    <a:pt x="43" y="85"/>
                    <a:pt x="78" y="56"/>
                  </a:cubicBezTo>
                  <a:cubicBezTo>
                    <a:pt x="113" y="27"/>
                    <a:pt x="170" y="0"/>
                    <a:pt x="213" y="5"/>
                  </a:cubicBezTo>
                  <a:cubicBezTo>
                    <a:pt x="256" y="10"/>
                    <a:pt x="307" y="35"/>
                    <a:pt x="339" y="86"/>
                  </a:cubicBezTo>
                  <a:cubicBezTo>
                    <a:pt x="371" y="137"/>
                    <a:pt x="401" y="242"/>
                    <a:pt x="405" y="311"/>
                  </a:cubicBezTo>
                  <a:cubicBezTo>
                    <a:pt x="409" y="380"/>
                    <a:pt x="391" y="447"/>
                    <a:pt x="363" y="500"/>
                  </a:cubicBezTo>
                  <a:cubicBezTo>
                    <a:pt x="335" y="553"/>
                    <a:pt x="280" y="616"/>
                    <a:pt x="234" y="632"/>
                  </a:cubicBezTo>
                  <a:cubicBezTo>
                    <a:pt x="188" y="648"/>
                    <a:pt x="126" y="632"/>
                    <a:pt x="87" y="596"/>
                  </a:cubicBezTo>
                  <a:cubicBezTo>
                    <a:pt x="48" y="560"/>
                    <a:pt x="18" y="454"/>
                    <a:pt x="0" y="416"/>
                  </a:cubicBezTo>
                </a:path>
              </a:pathLst>
            </a:custGeom>
            <a:noFill/>
            <a:ln w="38100" cap="flat" cmpd="sng">
              <a:solidFill>
                <a:srgbClr val="00FFFF"/>
              </a:solidFill>
              <a:prstDash val="lgDash"/>
              <a:round/>
              <a:headEnd type="none" w="med" len="med"/>
              <a:tailEnd type="triangle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0972" name="Freeform 191"/>
            <p:cNvSpPr/>
            <p:nvPr/>
          </p:nvSpPr>
          <p:spPr>
            <a:xfrm>
              <a:off x="4353" y="1518"/>
              <a:ext cx="552" cy="405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32" y="21"/>
                </a:cxn>
                <a:cxn ang="0">
                  <a:pos x="288" y="3"/>
                </a:cxn>
                <a:cxn ang="0">
                  <a:pos x="438" y="42"/>
                </a:cxn>
                <a:cxn ang="0">
                  <a:pos x="540" y="150"/>
                </a:cxn>
                <a:cxn ang="0">
                  <a:pos x="510" y="326"/>
                </a:cxn>
                <a:cxn ang="0">
                  <a:pos x="321" y="396"/>
                </a:cxn>
                <a:cxn ang="0">
                  <a:pos x="143" y="376"/>
                </a:cxn>
                <a:cxn ang="0">
                  <a:pos x="17" y="286"/>
                </a:cxn>
              </a:cxnLst>
              <a:pathLst>
                <a:path w="552" h="405">
                  <a:moveTo>
                    <a:pt x="0" y="90"/>
                  </a:moveTo>
                  <a:cubicBezTo>
                    <a:pt x="22" y="79"/>
                    <a:pt x="84" y="35"/>
                    <a:pt x="132" y="21"/>
                  </a:cubicBezTo>
                  <a:cubicBezTo>
                    <a:pt x="180" y="7"/>
                    <a:pt x="237" y="0"/>
                    <a:pt x="288" y="3"/>
                  </a:cubicBezTo>
                  <a:cubicBezTo>
                    <a:pt x="339" y="6"/>
                    <a:pt x="396" y="18"/>
                    <a:pt x="438" y="42"/>
                  </a:cubicBezTo>
                  <a:cubicBezTo>
                    <a:pt x="480" y="66"/>
                    <a:pt x="528" y="103"/>
                    <a:pt x="540" y="150"/>
                  </a:cubicBezTo>
                  <a:cubicBezTo>
                    <a:pt x="552" y="197"/>
                    <a:pt x="547" y="285"/>
                    <a:pt x="510" y="326"/>
                  </a:cubicBezTo>
                  <a:cubicBezTo>
                    <a:pt x="473" y="367"/>
                    <a:pt x="381" y="387"/>
                    <a:pt x="321" y="396"/>
                  </a:cubicBezTo>
                  <a:cubicBezTo>
                    <a:pt x="260" y="405"/>
                    <a:pt x="193" y="395"/>
                    <a:pt x="143" y="376"/>
                  </a:cubicBezTo>
                  <a:cubicBezTo>
                    <a:pt x="93" y="358"/>
                    <a:pt x="55" y="322"/>
                    <a:pt x="17" y="286"/>
                  </a:cubicBezTo>
                </a:path>
              </a:pathLst>
            </a:custGeom>
            <a:noFill/>
            <a:ln w="38100" cap="flat" cmpd="sng">
              <a:solidFill>
                <a:srgbClr val="00FFFF"/>
              </a:solidFill>
              <a:prstDash val="lgDash"/>
              <a:round/>
              <a:headEnd type="none" w="med" len="med"/>
              <a:tailEnd type="triangle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0973" name="Freeform 192"/>
            <p:cNvSpPr/>
            <p:nvPr/>
          </p:nvSpPr>
          <p:spPr>
            <a:xfrm>
              <a:off x="4868" y="2310"/>
              <a:ext cx="414" cy="659"/>
            </a:xfrm>
            <a:custGeom>
              <a:avLst/>
              <a:gdLst/>
              <a:ahLst/>
              <a:cxnLst>
                <a:cxn ang="0">
                  <a:pos x="10" y="153"/>
                </a:cxn>
                <a:cxn ang="0">
                  <a:pos x="94" y="57"/>
                </a:cxn>
                <a:cxn ang="0">
                  <a:pos x="217" y="3"/>
                </a:cxn>
                <a:cxn ang="0">
                  <a:pos x="355" y="78"/>
                </a:cxn>
                <a:cxn ang="0">
                  <a:pos x="411" y="297"/>
                </a:cxn>
                <a:cxn ang="0">
                  <a:pos x="370" y="552"/>
                </a:cxn>
                <a:cxn ang="0">
                  <a:pos x="256" y="648"/>
                </a:cxn>
                <a:cxn ang="0">
                  <a:pos x="115" y="618"/>
                </a:cxn>
                <a:cxn ang="0">
                  <a:pos x="0" y="448"/>
                </a:cxn>
              </a:cxnLst>
              <a:pathLst>
                <a:path w="414" h="659">
                  <a:moveTo>
                    <a:pt x="10" y="153"/>
                  </a:moveTo>
                  <a:cubicBezTo>
                    <a:pt x="24" y="137"/>
                    <a:pt x="60" y="82"/>
                    <a:pt x="94" y="57"/>
                  </a:cubicBezTo>
                  <a:cubicBezTo>
                    <a:pt x="128" y="32"/>
                    <a:pt x="174" y="0"/>
                    <a:pt x="217" y="3"/>
                  </a:cubicBezTo>
                  <a:cubicBezTo>
                    <a:pt x="260" y="6"/>
                    <a:pt x="323" y="29"/>
                    <a:pt x="355" y="78"/>
                  </a:cubicBezTo>
                  <a:cubicBezTo>
                    <a:pt x="387" y="127"/>
                    <a:pt x="408" y="218"/>
                    <a:pt x="411" y="297"/>
                  </a:cubicBezTo>
                  <a:cubicBezTo>
                    <a:pt x="414" y="376"/>
                    <a:pt x="396" y="494"/>
                    <a:pt x="370" y="552"/>
                  </a:cubicBezTo>
                  <a:cubicBezTo>
                    <a:pt x="344" y="610"/>
                    <a:pt x="298" y="637"/>
                    <a:pt x="256" y="648"/>
                  </a:cubicBezTo>
                  <a:cubicBezTo>
                    <a:pt x="214" y="659"/>
                    <a:pt x="158" y="651"/>
                    <a:pt x="115" y="618"/>
                  </a:cubicBezTo>
                  <a:cubicBezTo>
                    <a:pt x="72" y="585"/>
                    <a:pt x="24" y="484"/>
                    <a:pt x="0" y="448"/>
                  </a:cubicBezTo>
                </a:path>
              </a:pathLst>
            </a:custGeom>
            <a:noFill/>
            <a:ln w="38100" cap="flat" cmpd="sng">
              <a:solidFill>
                <a:srgbClr val="00FFFF"/>
              </a:solidFill>
              <a:prstDash val="lgDash"/>
              <a:round/>
              <a:headEnd type="none" w="med" len="med"/>
              <a:tailEnd type="triangle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9697" name="Rectangle 193"/>
            <p:cNvSpPr>
              <a:spLocks noChangeArrowheads="1"/>
            </p:cNvSpPr>
            <p:nvPr/>
          </p:nvSpPr>
          <p:spPr bwMode="auto">
            <a:xfrm>
              <a:off x="3972" y="2296"/>
              <a:ext cx="290" cy="26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800" b="1" i="0" u="none" strike="noStrike" kern="1200" cap="none" spc="0" normalizeH="0" baseline="-25000" noProof="0">
                  <a:ln>
                    <a:noFill/>
                  </a:ln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m1</a:t>
              </a:r>
              <a:endParaRPr kumimoji="0" lang="en-US" altLang="zh-CN" sz="2800" b="1" i="0" u="none" strike="noStrike" kern="1200" cap="none" spc="0" normalizeH="0" baseline="-25000" noProof="0">
                <a:ln>
                  <a:noFill/>
                </a:ln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9698" name="Rectangle 194"/>
            <p:cNvSpPr>
              <a:spLocks noChangeArrowheads="1"/>
            </p:cNvSpPr>
            <p:nvPr/>
          </p:nvSpPr>
          <p:spPr bwMode="auto">
            <a:xfrm>
              <a:off x="4927" y="2456"/>
              <a:ext cx="290" cy="26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800" b="1" i="0" u="none" strike="noStrike" kern="1200" cap="none" spc="0" normalizeH="0" baseline="-25000" noProof="0">
                  <a:ln>
                    <a:noFill/>
                  </a:ln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m2</a:t>
              </a:r>
              <a:endParaRPr kumimoji="0" lang="en-US" altLang="zh-CN" sz="2800" b="1" i="0" u="none" strike="noStrike" kern="1200" cap="none" spc="0" normalizeH="0" baseline="-25000" noProof="0">
                <a:ln>
                  <a:noFill/>
                </a:ln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9699" name="Rectangle 195"/>
            <p:cNvSpPr>
              <a:spLocks noChangeArrowheads="1"/>
            </p:cNvSpPr>
            <p:nvPr/>
          </p:nvSpPr>
          <p:spPr bwMode="auto">
            <a:xfrm>
              <a:off x="4502" y="1574"/>
              <a:ext cx="290" cy="26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800" b="1" i="0" u="none" strike="noStrike" kern="1200" cap="none" spc="0" normalizeH="0" baseline="-25000" noProof="0">
                  <a:ln>
                    <a:noFill/>
                  </a:ln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m3</a:t>
              </a:r>
              <a:endParaRPr kumimoji="0" lang="en-US" altLang="zh-CN" sz="2800" b="1" i="0" u="none" strike="noStrike" kern="1200" cap="none" spc="0" normalizeH="0" baseline="-25000" noProof="0">
                <a:ln>
                  <a:noFill/>
                </a:ln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977" name="Rectangle 198"/>
          <p:cNvSpPr/>
          <p:nvPr/>
        </p:nvSpPr>
        <p:spPr>
          <a:xfrm>
            <a:off x="7010400" y="0"/>
            <a:ext cx="2133600" cy="3048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p>
            <a:pPr algn="ctr" eaLnBrk="0" hangingPunct="0"/>
            <a:r>
              <a:rPr lang="en-US" altLang="zh-CN" sz="2000" dirty="0">
                <a:solidFill>
                  <a:srgbClr val="C0C0C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§ 3-5 </a:t>
            </a:r>
            <a:r>
              <a:rPr lang="zh-CN" altLang="en-US" sz="2000" dirty="0">
                <a:solidFill>
                  <a:srgbClr val="C0C0C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回路电流法</a:t>
            </a:r>
            <a:endParaRPr lang="zh-CN" altLang="en-US" sz="2000" dirty="0">
              <a:solidFill>
                <a:srgbClr val="C0C0C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grpSp>
        <p:nvGrpSpPr>
          <p:cNvPr id="40978" name="Group 199"/>
          <p:cNvGrpSpPr/>
          <p:nvPr/>
        </p:nvGrpSpPr>
        <p:grpSpPr>
          <a:xfrm>
            <a:off x="5175250" y="1323975"/>
            <a:ext cx="3968750" cy="3492500"/>
            <a:chOff x="1573" y="1236"/>
            <a:chExt cx="2500" cy="2200"/>
          </a:xfrm>
        </p:grpSpPr>
        <p:sp>
          <p:nvSpPr>
            <p:cNvPr id="149704" name="Oval 200"/>
            <p:cNvSpPr>
              <a:spLocks noChangeAspect="1" noChangeArrowheads="1"/>
            </p:cNvSpPr>
            <p:nvPr/>
          </p:nvSpPr>
          <p:spPr bwMode="auto">
            <a:xfrm>
              <a:off x="2756" y="2915"/>
              <a:ext cx="249" cy="249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9705" name="Oval 201"/>
            <p:cNvSpPr>
              <a:spLocks noChangeAspect="1" noChangeArrowheads="1"/>
            </p:cNvSpPr>
            <p:nvPr/>
          </p:nvSpPr>
          <p:spPr bwMode="auto">
            <a:xfrm>
              <a:off x="3080" y="1503"/>
              <a:ext cx="249" cy="249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981" name="Text Box 202"/>
            <p:cNvSpPr txBox="1">
              <a:spLocks noChangeAspect="1"/>
            </p:cNvSpPr>
            <p:nvPr/>
          </p:nvSpPr>
          <p:spPr>
            <a:xfrm>
              <a:off x="3742" y="2233"/>
              <a:ext cx="169" cy="27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82" name="Text Box 203"/>
            <p:cNvSpPr txBox="1">
              <a:spLocks noChangeAspect="1"/>
            </p:cNvSpPr>
            <p:nvPr/>
          </p:nvSpPr>
          <p:spPr>
            <a:xfrm>
              <a:off x="3774" y="2670"/>
              <a:ext cx="299" cy="303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0983" name="Text Box 204"/>
            <p:cNvSpPr txBox="1">
              <a:spLocks noChangeAspect="1"/>
            </p:cNvSpPr>
            <p:nvPr/>
          </p:nvSpPr>
          <p:spPr>
            <a:xfrm>
              <a:off x="2835" y="1427"/>
              <a:ext cx="746" cy="163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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   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0984" name="Rectangle 205"/>
            <p:cNvSpPr>
              <a:spLocks noChangeAspect="1"/>
            </p:cNvSpPr>
            <p:nvPr/>
          </p:nvSpPr>
          <p:spPr>
            <a:xfrm>
              <a:off x="2022" y="1632"/>
              <a:ext cx="1656" cy="1713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85" name="Line 206"/>
            <p:cNvSpPr>
              <a:spLocks noChangeAspect="1"/>
            </p:cNvSpPr>
            <p:nvPr/>
          </p:nvSpPr>
          <p:spPr>
            <a:xfrm>
              <a:off x="2022" y="2147"/>
              <a:ext cx="1656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sm" len="sm"/>
              <a:tailEnd type="oval" w="sm" len="sm"/>
            </a:ln>
          </p:spPr>
        </p:sp>
        <p:sp>
          <p:nvSpPr>
            <p:cNvPr id="40986" name="Line 207"/>
            <p:cNvSpPr>
              <a:spLocks noChangeAspect="1"/>
            </p:cNvSpPr>
            <p:nvPr/>
          </p:nvSpPr>
          <p:spPr>
            <a:xfrm flipH="1">
              <a:off x="2878" y="2147"/>
              <a:ext cx="1" cy="1198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sm" len="sm"/>
              <a:tailEnd type="oval" w="sm" len="sm"/>
            </a:ln>
          </p:spPr>
        </p:sp>
        <p:sp>
          <p:nvSpPr>
            <p:cNvPr id="40987" name="Rectangle 208"/>
            <p:cNvSpPr/>
            <p:nvPr/>
          </p:nvSpPr>
          <p:spPr>
            <a:xfrm rot="5400000">
              <a:off x="2724" y="2523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88" name="Text Box 209"/>
            <p:cNvSpPr txBox="1">
              <a:spLocks noChangeAspect="1"/>
            </p:cNvSpPr>
            <p:nvPr/>
          </p:nvSpPr>
          <p:spPr>
            <a:xfrm>
              <a:off x="2691" y="2762"/>
              <a:ext cx="182" cy="67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>
                <a:lnSpc>
                  <a:spcPct val="8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>
                <a:lnSpc>
                  <a:spcPct val="80000"/>
                </a:lnSpc>
              </a:pP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>
                <a:lnSpc>
                  <a:spcPct val="8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0989" name="Text Box 210"/>
            <p:cNvSpPr txBox="1">
              <a:spLocks noChangeAspect="1"/>
            </p:cNvSpPr>
            <p:nvPr/>
          </p:nvSpPr>
          <p:spPr>
            <a:xfrm>
              <a:off x="1573" y="2594"/>
              <a:ext cx="400" cy="23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90" name="Text Box 211"/>
            <p:cNvSpPr txBox="1">
              <a:spLocks noChangeAspect="1"/>
            </p:cNvSpPr>
            <p:nvPr/>
          </p:nvSpPr>
          <p:spPr>
            <a:xfrm>
              <a:off x="2279" y="1874"/>
              <a:ext cx="400" cy="23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0991" name="Text Box 212"/>
            <p:cNvSpPr txBox="1">
              <a:spLocks noChangeAspect="1"/>
            </p:cNvSpPr>
            <p:nvPr/>
          </p:nvSpPr>
          <p:spPr>
            <a:xfrm>
              <a:off x="2965" y="2454"/>
              <a:ext cx="400" cy="23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0992" name="Text Box 213"/>
            <p:cNvSpPr txBox="1">
              <a:spLocks noChangeAspect="1"/>
            </p:cNvSpPr>
            <p:nvPr/>
          </p:nvSpPr>
          <p:spPr>
            <a:xfrm>
              <a:off x="3229" y="1866"/>
              <a:ext cx="400" cy="23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0993" name="Text Box 214"/>
            <p:cNvSpPr txBox="1">
              <a:spLocks noChangeAspect="1"/>
            </p:cNvSpPr>
            <p:nvPr/>
          </p:nvSpPr>
          <p:spPr>
            <a:xfrm>
              <a:off x="2355" y="1352"/>
              <a:ext cx="400" cy="23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0994" name="Text Box 215"/>
            <p:cNvSpPr txBox="1">
              <a:spLocks noChangeAspect="1"/>
            </p:cNvSpPr>
            <p:nvPr/>
          </p:nvSpPr>
          <p:spPr>
            <a:xfrm>
              <a:off x="3054" y="1236"/>
              <a:ext cx="342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40V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95" name="Text Box 216"/>
            <p:cNvSpPr txBox="1">
              <a:spLocks noChangeAspect="1"/>
            </p:cNvSpPr>
            <p:nvPr/>
          </p:nvSpPr>
          <p:spPr>
            <a:xfrm>
              <a:off x="2373" y="2960"/>
              <a:ext cx="442" cy="34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20V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96" name="Text Box 217"/>
            <p:cNvSpPr txBox="1">
              <a:spLocks noChangeAspect="1"/>
            </p:cNvSpPr>
            <p:nvPr/>
          </p:nvSpPr>
          <p:spPr>
            <a:xfrm>
              <a:off x="2700" y="2189"/>
              <a:ext cx="361" cy="279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97" name="AutoShape 218"/>
            <p:cNvSpPr/>
            <p:nvPr/>
          </p:nvSpPr>
          <p:spPr>
            <a:xfrm flipH="1" flipV="1">
              <a:off x="2854" y="2238"/>
              <a:ext cx="57" cy="127"/>
            </a:xfrm>
            <a:prstGeom prst="triangle">
              <a:avLst>
                <a:gd name="adj" fmla="val 5294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98" name="Rectangle 219"/>
            <p:cNvSpPr/>
            <p:nvPr/>
          </p:nvSpPr>
          <p:spPr>
            <a:xfrm rot="5400000">
              <a:off x="1868" y="2611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99" name="Rectangle 220"/>
            <p:cNvSpPr/>
            <p:nvPr/>
          </p:nvSpPr>
          <p:spPr>
            <a:xfrm rot="10800000">
              <a:off x="2336" y="2088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0" name="Rectangle 221"/>
            <p:cNvSpPr/>
            <p:nvPr/>
          </p:nvSpPr>
          <p:spPr>
            <a:xfrm rot="10800000">
              <a:off x="2345" y="1577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1" name="Rectangle 222"/>
            <p:cNvSpPr/>
            <p:nvPr/>
          </p:nvSpPr>
          <p:spPr>
            <a:xfrm rot="10800000">
              <a:off x="3199" y="2102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2" name="Rectangle 223"/>
            <p:cNvSpPr/>
            <p:nvPr/>
          </p:nvSpPr>
          <p:spPr>
            <a:xfrm rot="5400000">
              <a:off x="3518" y="2698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3" name="AutoShape 224"/>
            <p:cNvSpPr/>
            <p:nvPr/>
          </p:nvSpPr>
          <p:spPr>
            <a:xfrm flipH="1" flipV="1">
              <a:off x="3649" y="2247"/>
              <a:ext cx="57" cy="127"/>
            </a:xfrm>
            <a:prstGeom prst="triangle">
              <a:avLst>
                <a:gd name="adj" fmla="val 5294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9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9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9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9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9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9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9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49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0"/>
                                        <p:tgtEl>
                                          <p:spTgt spid="149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49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58" grpId="0"/>
      <p:bldP spid="149660" grpId="0"/>
      <p:bldP spid="149692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Text Box 4"/>
          <p:cNvSpPr txBox="1"/>
          <p:nvPr/>
        </p:nvSpPr>
        <p:spPr>
          <a:xfrm>
            <a:off x="538163" y="957263"/>
            <a:ext cx="7346950" cy="7334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幼圆" panose="02010509060101010101" pitchFamily="49" charset="-122"/>
              </a:rPr>
              <a:t>图示电路中，用回路电流法求解电流 </a:t>
            </a:r>
            <a:r>
              <a:rPr lang="en-US" altLang="zh-CN" i="1" dirty="0">
                <a:latin typeface="Times New Roman" panose="02020603050405020304" pitchFamily="18" charset="0"/>
                <a:ea typeface="幼圆" panose="02010509060101010101" pitchFamily="49" charset="-122"/>
              </a:rPr>
              <a:t>i</a:t>
            </a:r>
            <a:r>
              <a:rPr lang="en-US" altLang="zh-CN" baseline="-30000" dirty="0">
                <a:latin typeface="Times New Roman" panose="02020603050405020304" pitchFamily="18" charset="0"/>
                <a:ea typeface="幼圆" panose="02010509060101010101" pitchFamily="49" charset="-122"/>
              </a:rPr>
              <a:t>5</a:t>
            </a:r>
            <a:r>
              <a:rPr lang="en-US" altLang="zh-CN" dirty="0">
                <a:latin typeface="Times New Roman" panose="02020603050405020304" pitchFamily="18" charset="0"/>
                <a:ea typeface="幼圆" panose="02010509060101010101" pitchFamily="49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幼圆" panose="02010509060101010101" pitchFamily="49" charset="-122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41986" name="Text Box 5" descr="对角砖形"/>
          <p:cNvSpPr txBox="1"/>
          <p:nvPr/>
        </p:nvSpPr>
        <p:spPr>
          <a:xfrm>
            <a:off x="0" y="0"/>
            <a:ext cx="1622425" cy="708025"/>
          </a:xfrm>
          <a:prstGeom prst="rect">
            <a:avLst/>
          </a:prstGeom>
          <a:pattFill prst="diagBrick">
            <a:fgClr>
              <a:srgbClr val="FF66CC"/>
            </a:fgClr>
            <a:bgClr>
              <a:schemeClr val="tx1"/>
            </a:bgClr>
          </a:pattFill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lIns="92075" tIns="46038" rIns="92075" bIns="46038" anchor="ctr" anchorCtr="0"/>
          <a:p>
            <a:pPr eaLnBrk="0" hangingPunct="0">
              <a:buClrTx/>
              <a:buFontTx/>
            </a:pPr>
            <a:r>
              <a:rPr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例  </a:t>
            </a:r>
            <a:r>
              <a:rPr lang="en-US" altLang="zh-CN" sz="320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3-2</a:t>
            </a:r>
            <a:endParaRPr lang="en-US" altLang="zh-CN" sz="320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grpSp>
        <p:nvGrpSpPr>
          <p:cNvPr id="41987" name="Group 6"/>
          <p:cNvGrpSpPr/>
          <p:nvPr/>
        </p:nvGrpSpPr>
        <p:grpSpPr>
          <a:xfrm>
            <a:off x="2497138" y="1962150"/>
            <a:ext cx="3968750" cy="3492500"/>
            <a:chOff x="1573" y="1236"/>
            <a:chExt cx="2500" cy="2200"/>
          </a:xfrm>
        </p:grpSpPr>
        <p:sp>
          <p:nvSpPr>
            <p:cNvPr id="249863" name="Oval 7"/>
            <p:cNvSpPr>
              <a:spLocks noChangeAspect="1" noChangeArrowheads="1"/>
            </p:cNvSpPr>
            <p:nvPr/>
          </p:nvSpPr>
          <p:spPr bwMode="auto">
            <a:xfrm>
              <a:off x="2756" y="2915"/>
              <a:ext cx="249" cy="249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9864" name="Oval 8"/>
            <p:cNvSpPr>
              <a:spLocks noChangeAspect="1" noChangeArrowheads="1"/>
            </p:cNvSpPr>
            <p:nvPr/>
          </p:nvSpPr>
          <p:spPr bwMode="auto">
            <a:xfrm>
              <a:off x="3080" y="1503"/>
              <a:ext cx="249" cy="249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990" name="Text Box 9"/>
            <p:cNvSpPr txBox="1">
              <a:spLocks noChangeAspect="1"/>
            </p:cNvSpPr>
            <p:nvPr/>
          </p:nvSpPr>
          <p:spPr>
            <a:xfrm>
              <a:off x="3742" y="2233"/>
              <a:ext cx="169" cy="27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991" name="Text Box 10"/>
            <p:cNvSpPr txBox="1">
              <a:spLocks noChangeAspect="1"/>
            </p:cNvSpPr>
            <p:nvPr/>
          </p:nvSpPr>
          <p:spPr>
            <a:xfrm>
              <a:off x="3774" y="2670"/>
              <a:ext cx="299" cy="303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1992" name="Text Box 11"/>
            <p:cNvSpPr txBox="1">
              <a:spLocks noChangeAspect="1"/>
            </p:cNvSpPr>
            <p:nvPr/>
          </p:nvSpPr>
          <p:spPr>
            <a:xfrm>
              <a:off x="2835" y="1427"/>
              <a:ext cx="746" cy="163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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   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1993" name="Rectangle 12"/>
            <p:cNvSpPr>
              <a:spLocks noChangeAspect="1"/>
            </p:cNvSpPr>
            <p:nvPr/>
          </p:nvSpPr>
          <p:spPr>
            <a:xfrm>
              <a:off x="2022" y="1632"/>
              <a:ext cx="1656" cy="1713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994" name="Line 13"/>
            <p:cNvSpPr>
              <a:spLocks noChangeAspect="1"/>
            </p:cNvSpPr>
            <p:nvPr/>
          </p:nvSpPr>
          <p:spPr>
            <a:xfrm>
              <a:off x="2022" y="2147"/>
              <a:ext cx="1656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sm" len="sm"/>
              <a:tailEnd type="oval" w="sm" len="sm"/>
            </a:ln>
          </p:spPr>
        </p:sp>
        <p:sp>
          <p:nvSpPr>
            <p:cNvPr id="41995" name="Line 14"/>
            <p:cNvSpPr>
              <a:spLocks noChangeAspect="1"/>
            </p:cNvSpPr>
            <p:nvPr/>
          </p:nvSpPr>
          <p:spPr>
            <a:xfrm flipH="1">
              <a:off x="2878" y="2147"/>
              <a:ext cx="1" cy="1198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sm" len="sm"/>
              <a:tailEnd type="oval" w="sm" len="sm"/>
            </a:ln>
          </p:spPr>
        </p:sp>
        <p:sp>
          <p:nvSpPr>
            <p:cNvPr id="41996" name="Rectangle 15"/>
            <p:cNvSpPr/>
            <p:nvPr/>
          </p:nvSpPr>
          <p:spPr>
            <a:xfrm rot="5400000">
              <a:off x="2724" y="2523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997" name="Text Box 16"/>
            <p:cNvSpPr txBox="1">
              <a:spLocks noChangeAspect="1"/>
            </p:cNvSpPr>
            <p:nvPr/>
          </p:nvSpPr>
          <p:spPr>
            <a:xfrm>
              <a:off x="2691" y="2762"/>
              <a:ext cx="182" cy="67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>
                <a:lnSpc>
                  <a:spcPct val="8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>
                <a:lnSpc>
                  <a:spcPct val="80000"/>
                </a:lnSpc>
              </a:pP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>
                <a:lnSpc>
                  <a:spcPct val="8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1998" name="Text Box 17"/>
            <p:cNvSpPr txBox="1">
              <a:spLocks noChangeAspect="1"/>
            </p:cNvSpPr>
            <p:nvPr/>
          </p:nvSpPr>
          <p:spPr>
            <a:xfrm>
              <a:off x="1573" y="2594"/>
              <a:ext cx="400" cy="23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999" name="Text Box 18"/>
            <p:cNvSpPr txBox="1">
              <a:spLocks noChangeAspect="1"/>
            </p:cNvSpPr>
            <p:nvPr/>
          </p:nvSpPr>
          <p:spPr>
            <a:xfrm>
              <a:off x="2279" y="1874"/>
              <a:ext cx="400" cy="23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2000" name="Text Box 19"/>
            <p:cNvSpPr txBox="1">
              <a:spLocks noChangeAspect="1"/>
            </p:cNvSpPr>
            <p:nvPr/>
          </p:nvSpPr>
          <p:spPr>
            <a:xfrm>
              <a:off x="2965" y="2454"/>
              <a:ext cx="400" cy="23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2001" name="Text Box 20"/>
            <p:cNvSpPr txBox="1">
              <a:spLocks noChangeAspect="1"/>
            </p:cNvSpPr>
            <p:nvPr/>
          </p:nvSpPr>
          <p:spPr>
            <a:xfrm>
              <a:off x="3229" y="1866"/>
              <a:ext cx="400" cy="23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2002" name="Text Box 21"/>
            <p:cNvSpPr txBox="1">
              <a:spLocks noChangeAspect="1"/>
            </p:cNvSpPr>
            <p:nvPr/>
          </p:nvSpPr>
          <p:spPr>
            <a:xfrm>
              <a:off x="2355" y="1352"/>
              <a:ext cx="400" cy="23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2003" name="Text Box 22"/>
            <p:cNvSpPr txBox="1">
              <a:spLocks noChangeAspect="1"/>
            </p:cNvSpPr>
            <p:nvPr/>
          </p:nvSpPr>
          <p:spPr>
            <a:xfrm>
              <a:off x="3054" y="1236"/>
              <a:ext cx="342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40V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04" name="Text Box 23"/>
            <p:cNvSpPr txBox="1">
              <a:spLocks noChangeAspect="1"/>
            </p:cNvSpPr>
            <p:nvPr/>
          </p:nvSpPr>
          <p:spPr>
            <a:xfrm>
              <a:off x="2373" y="2960"/>
              <a:ext cx="442" cy="34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20V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05" name="Text Box 24"/>
            <p:cNvSpPr txBox="1">
              <a:spLocks noChangeAspect="1"/>
            </p:cNvSpPr>
            <p:nvPr/>
          </p:nvSpPr>
          <p:spPr>
            <a:xfrm>
              <a:off x="2700" y="2189"/>
              <a:ext cx="361" cy="279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06" name="AutoShape 25"/>
            <p:cNvSpPr/>
            <p:nvPr/>
          </p:nvSpPr>
          <p:spPr>
            <a:xfrm flipH="1" flipV="1">
              <a:off x="2854" y="2238"/>
              <a:ext cx="57" cy="127"/>
            </a:xfrm>
            <a:prstGeom prst="triangle">
              <a:avLst>
                <a:gd name="adj" fmla="val 5294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07" name="Rectangle 26"/>
            <p:cNvSpPr/>
            <p:nvPr/>
          </p:nvSpPr>
          <p:spPr>
            <a:xfrm rot="5400000">
              <a:off x="1868" y="2611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08" name="Rectangle 27"/>
            <p:cNvSpPr/>
            <p:nvPr/>
          </p:nvSpPr>
          <p:spPr>
            <a:xfrm rot="10800000">
              <a:off x="2336" y="2088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09" name="Rectangle 28"/>
            <p:cNvSpPr/>
            <p:nvPr/>
          </p:nvSpPr>
          <p:spPr>
            <a:xfrm rot="10800000">
              <a:off x="2345" y="1577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10" name="Rectangle 29"/>
            <p:cNvSpPr/>
            <p:nvPr/>
          </p:nvSpPr>
          <p:spPr>
            <a:xfrm rot="10800000">
              <a:off x="3199" y="2102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11" name="Rectangle 30"/>
            <p:cNvSpPr/>
            <p:nvPr/>
          </p:nvSpPr>
          <p:spPr>
            <a:xfrm rot="5400000">
              <a:off x="3518" y="2698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12" name="AutoShape 31"/>
            <p:cNvSpPr/>
            <p:nvPr/>
          </p:nvSpPr>
          <p:spPr>
            <a:xfrm flipH="1" flipV="1">
              <a:off x="3649" y="2247"/>
              <a:ext cx="57" cy="127"/>
            </a:xfrm>
            <a:prstGeom prst="triangle">
              <a:avLst>
                <a:gd name="adj" fmla="val 5294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30"/>
          <p:cNvGrpSpPr/>
          <p:nvPr/>
        </p:nvGrpSpPr>
        <p:grpSpPr>
          <a:xfrm>
            <a:off x="6296025" y="2208213"/>
            <a:ext cx="579438" cy="931862"/>
            <a:chOff x="3748" y="2713"/>
            <a:chExt cx="365" cy="587"/>
          </a:xfrm>
        </p:grpSpPr>
        <p:sp>
          <p:nvSpPr>
            <p:cNvPr id="43010" name="Freeform 31"/>
            <p:cNvSpPr/>
            <p:nvPr/>
          </p:nvSpPr>
          <p:spPr>
            <a:xfrm>
              <a:off x="3748" y="2713"/>
              <a:ext cx="365" cy="587"/>
            </a:xfrm>
            <a:custGeom>
              <a:avLst/>
              <a:gdLst/>
              <a:ahLst/>
              <a:cxnLst>
                <a:cxn ang="0">
                  <a:pos x="0" y="215"/>
                </a:cxn>
                <a:cxn ang="0">
                  <a:pos x="76" y="71"/>
                </a:cxn>
                <a:cxn ang="0">
                  <a:pos x="226" y="11"/>
                </a:cxn>
                <a:cxn ang="0">
                  <a:pos x="345" y="136"/>
                </a:cxn>
                <a:cxn ang="0">
                  <a:pos x="345" y="441"/>
                </a:cxn>
                <a:cxn ang="0">
                  <a:pos x="239" y="568"/>
                </a:cxn>
                <a:cxn ang="0">
                  <a:pos x="133" y="559"/>
                </a:cxn>
                <a:cxn ang="0">
                  <a:pos x="59" y="483"/>
                </a:cxn>
                <a:cxn ang="0">
                  <a:pos x="35" y="432"/>
                </a:cxn>
              </a:cxnLst>
              <a:pathLst>
                <a:path w="365" h="587">
                  <a:moveTo>
                    <a:pt x="0" y="215"/>
                  </a:moveTo>
                  <a:cubicBezTo>
                    <a:pt x="13" y="191"/>
                    <a:pt x="38" y="105"/>
                    <a:pt x="76" y="71"/>
                  </a:cubicBezTo>
                  <a:cubicBezTo>
                    <a:pt x="114" y="37"/>
                    <a:pt x="181" y="0"/>
                    <a:pt x="226" y="11"/>
                  </a:cubicBezTo>
                  <a:cubicBezTo>
                    <a:pt x="271" y="22"/>
                    <a:pt x="325" y="64"/>
                    <a:pt x="345" y="136"/>
                  </a:cubicBezTo>
                  <a:cubicBezTo>
                    <a:pt x="365" y="208"/>
                    <a:pt x="363" y="369"/>
                    <a:pt x="345" y="441"/>
                  </a:cubicBezTo>
                  <a:cubicBezTo>
                    <a:pt x="327" y="512"/>
                    <a:pt x="275" y="548"/>
                    <a:pt x="239" y="568"/>
                  </a:cubicBezTo>
                  <a:cubicBezTo>
                    <a:pt x="203" y="587"/>
                    <a:pt x="162" y="573"/>
                    <a:pt x="133" y="559"/>
                  </a:cubicBezTo>
                  <a:cubicBezTo>
                    <a:pt x="103" y="545"/>
                    <a:pt x="75" y="504"/>
                    <a:pt x="59" y="483"/>
                  </a:cubicBezTo>
                  <a:cubicBezTo>
                    <a:pt x="43" y="462"/>
                    <a:pt x="39" y="447"/>
                    <a:pt x="35" y="432"/>
                  </a:cubicBezTo>
                </a:path>
              </a:pathLst>
            </a:custGeom>
            <a:noFill/>
            <a:ln w="38100" cap="flat" cmpd="sng">
              <a:solidFill>
                <a:srgbClr val="00FFFF"/>
              </a:solidFill>
              <a:prstDash val="lgDash"/>
              <a:round/>
              <a:headEnd type="none" w="med" len="med"/>
              <a:tailEnd type="stealth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11" name="Rectangle 32"/>
            <p:cNvSpPr/>
            <p:nvPr/>
          </p:nvSpPr>
          <p:spPr>
            <a:xfrm>
              <a:off x="3858" y="2826"/>
              <a:ext cx="175" cy="3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eaLnBrk="0" hangingPunct="0">
                <a:lnSpc>
                  <a:spcPct val="150000"/>
                </a:lnSpc>
              </a:pPr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i="1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sz="2400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baseline="-250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33"/>
          <p:cNvGrpSpPr/>
          <p:nvPr/>
        </p:nvGrpSpPr>
        <p:grpSpPr>
          <a:xfrm>
            <a:off x="6172200" y="1881188"/>
            <a:ext cx="2217738" cy="1757362"/>
            <a:chOff x="3690" y="2509"/>
            <a:chExt cx="1397" cy="1107"/>
          </a:xfrm>
        </p:grpSpPr>
        <p:sp>
          <p:nvSpPr>
            <p:cNvPr id="43013" name="Freeform 34"/>
            <p:cNvSpPr/>
            <p:nvPr/>
          </p:nvSpPr>
          <p:spPr>
            <a:xfrm>
              <a:off x="3690" y="2509"/>
              <a:ext cx="1397" cy="1107"/>
            </a:xfrm>
            <a:custGeom>
              <a:avLst/>
              <a:gdLst/>
              <a:ahLst/>
              <a:cxnLst>
                <a:cxn ang="0">
                  <a:pos x="42" y="207"/>
                </a:cxn>
                <a:cxn ang="0">
                  <a:pos x="200" y="85"/>
                </a:cxn>
                <a:cxn ang="0">
                  <a:pos x="428" y="19"/>
                </a:cxn>
                <a:cxn ang="0">
                  <a:pos x="836" y="3"/>
                </a:cxn>
                <a:cxn ang="0">
                  <a:pos x="1106" y="37"/>
                </a:cxn>
                <a:cxn ang="0">
                  <a:pos x="1266" y="141"/>
                </a:cxn>
                <a:cxn ang="0">
                  <a:pos x="1372" y="301"/>
                </a:cxn>
                <a:cxn ang="0">
                  <a:pos x="1396" y="533"/>
                </a:cxn>
                <a:cxn ang="0">
                  <a:pos x="1376" y="789"/>
                </a:cxn>
                <a:cxn ang="0">
                  <a:pos x="1284" y="971"/>
                </a:cxn>
                <a:cxn ang="0">
                  <a:pos x="1144" y="1059"/>
                </a:cxn>
                <a:cxn ang="0">
                  <a:pos x="904" y="1100"/>
                </a:cxn>
                <a:cxn ang="0">
                  <a:pos x="319" y="1081"/>
                </a:cxn>
                <a:cxn ang="0">
                  <a:pos x="90" y="941"/>
                </a:cxn>
                <a:cxn ang="0">
                  <a:pos x="0" y="827"/>
                </a:cxn>
              </a:cxnLst>
              <a:pathLst>
                <a:path w="1397" h="1107">
                  <a:moveTo>
                    <a:pt x="42" y="207"/>
                  </a:moveTo>
                  <a:cubicBezTo>
                    <a:pt x="69" y="187"/>
                    <a:pt x="136" y="116"/>
                    <a:pt x="200" y="85"/>
                  </a:cubicBezTo>
                  <a:cubicBezTo>
                    <a:pt x="264" y="54"/>
                    <a:pt x="322" y="33"/>
                    <a:pt x="428" y="19"/>
                  </a:cubicBezTo>
                  <a:cubicBezTo>
                    <a:pt x="534" y="5"/>
                    <a:pt x="723" y="0"/>
                    <a:pt x="836" y="3"/>
                  </a:cubicBezTo>
                  <a:cubicBezTo>
                    <a:pt x="949" y="6"/>
                    <a:pt x="1034" y="14"/>
                    <a:pt x="1106" y="37"/>
                  </a:cubicBezTo>
                  <a:cubicBezTo>
                    <a:pt x="1178" y="60"/>
                    <a:pt x="1222" y="97"/>
                    <a:pt x="1266" y="141"/>
                  </a:cubicBezTo>
                  <a:cubicBezTo>
                    <a:pt x="1310" y="185"/>
                    <a:pt x="1350" y="236"/>
                    <a:pt x="1372" y="301"/>
                  </a:cubicBezTo>
                  <a:cubicBezTo>
                    <a:pt x="1394" y="366"/>
                    <a:pt x="1395" y="452"/>
                    <a:pt x="1396" y="533"/>
                  </a:cubicBezTo>
                  <a:cubicBezTo>
                    <a:pt x="1397" y="614"/>
                    <a:pt x="1395" y="716"/>
                    <a:pt x="1376" y="789"/>
                  </a:cubicBezTo>
                  <a:cubicBezTo>
                    <a:pt x="1357" y="862"/>
                    <a:pt x="1323" y="926"/>
                    <a:pt x="1284" y="971"/>
                  </a:cubicBezTo>
                  <a:cubicBezTo>
                    <a:pt x="1245" y="1016"/>
                    <a:pt x="1207" y="1038"/>
                    <a:pt x="1144" y="1059"/>
                  </a:cubicBezTo>
                  <a:cubicBezTo>
                    <a:pt x="1081" y="1080"/>
                    <a:pt x="1041" y="1096"/>
                    <a:pt x="904" y="1100"/>
                  </a:cubicBezTo>
                  <a:cubicBezTo>
                    <a:pt x="767" y="1104"/>
                    <a:pt x="455" y="1107"/>
                    <a:pt x="319" y="1081"/>
                  </a:cubicBezTo>
                  <a:cubicBezTo>
                    <a:pt x="183" y="1055"/>
                    <a:pt x="143" y="983"/>
                    <a:pt x="90" y="941"/>
                  </a:cubicBezTo>
                  <a:cubicBezTo>
                    <a:pt x="37" y="899"/>
                    <a:pt x="19" y="851"/>
                    <a:pt x="0" y="827"/>
                  </a:cubicBezTo>
                </a:path>
              </a:pathLst>
            </a:custGeom>
            <a:noFill/>
            <a:ln w="38100" cap="flat" cmpd="sng">
              <a:solidFill>
                <a:srgbClr val="00FFFF"/>
              </a:solidFill>
              <a:prstDash val="lgDash"/>
              <a:round/>
              <a:headEnd type="none" w="med" len="med"/>
              <a:tailEnd type="arrow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14" name="Rectangle 35"/>
            <p:cNvSpPr/>
            <p:nvPr/>
          </p:nvSpPr>
          <p:spPr>
            <a:xfrm>
              <a:off x="4850" y="2931"/>
              <a:ext cx="175" cy="3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eaLnBrk="0" hangingPunct="0">
                <a:lnSpc>
                  <a:spcPct val="150000"/>
                </a:lnSpc>
              </a:pPr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i="1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sz="2400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aseline="-250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36"/>
          <p:cNvGrpSpPr/>
          <p:nvPr/>
        </p:nvGrpSpPr>
        <p:grpSpPr>
          <a:xfrm>
            <a:off x="6783388" y="968375"/>
            <a:ext cx="1025525" cy="712788"/>
            <a:chOff x="4138" y="1905"/>
            <a:chExt cx="646" cy="449"/>
          </a:xfrm>
        </p:grpSpPr>
        <p:sp>
          <p:nvSpPr>
            <p:cNvPr id="43016" name="Freeform 37"/>
            <p:cNvSpPr/>
            <p:nvPr/>
          </p:nvSpPr>
          <p:spPr>
            <a:xfrm>
              <a:off x="4138" y="2014"/>
              <a:ext cx="646" cy="340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458" y="24"/>
                </a:cxn>
                <a:cxn ang="0">
                  <a:pos x="638" y="168"/>
                </a:cxn>
                <a:cxn ang="0">
                  <a:pos x="504" y="302"/>
                </a:cxn>
                <a:cxn ang="0">
                  <a:pos x="330" y="334"/>
                </a:cxn>
                <a:cxn ang="0">
                  <a:pos x="94" y="336"/>
                </a:cxn>
              </a:cxnLst>
              <a:pathLst>
                <a:path w="646" h="340">
                  <a:moveTo>
                    <a:pt x="0" y="24"/>
                  </a:moveTo>
                  <a:cubicBezTo>
                    <a:pt x="76" y="24"/>
                    <a:pt x="352" y="0"/>
                    <a:pt x="458" y="24"/>
                  </a:cubicBezTo>
                  <a:cubicBezTo>
                    <a:pt x="564" y="48"/>
                    <a:pt x="630" y="122"/>
                    <a:pt x="638" y="168"/>
                  </a:cubicBezTo>
                  <a:cubicBezTo>
                    <a:pt x="646" y="214"/>
                    <a:pt x="555" y="274"/>
                    <a:pt x="504" y="302"/>
                  </a:cubicBezTo>
                  <a:cubicBezTo>
                    <a:pt x="453" y="330"/>
                    <a:pt x="398" y="328"/>
                    <a:pt x="330" y="334"/>
                  </a:cubicBezTo>
                  <a:cubicBezTo>
                    <a:pt x="262" y="340"/>
                    <a:pt x="143" y="336"/>
                    <a:pt x="94" y="336"/>
                  </a:cubicBezTo>
                </a:path>
              </a:pathLst>
            </a:custGeom>
            <a:noFill/>
            <a:ln w="38100" cap="flat" cmpd="sng">
              <a:solidFill>
                <a:srgbClr val="00FFFF"/>
              </a:solidFill>
              <a:prstDash val="lgDash"/>
              <a:round/>
              <a:headEnd type="none" w="med" len="med"/>
              <a:tailEnd type="arrow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17" name="Rectangle 38"/>
            <p:cNvSpPr/>
            <p:nvPr/>
          </p:nvSpPr>
          <p:spPr>
            <a:xfrm>
              <a:off x="4420" y="1905"/>
              <a:ext cx="193" cy="34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lnSpc>
                  <a:spcPct val="150000"/>
                </a:lnSpc>
              </a:pPr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i="1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sz="2400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400" baseline="-250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48871" name="Text Box 39"/>
          <p:cNvSpPr txBox="1"/>
          <p:nvPr/>
        </p:nvSpPr>
        <p:spPr>
          <a:xfrm>
            <a:off x="682625" y="1309688"/>
            <a:ext cx="3089275" cy="13747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解：选取回路电流  </a:t>
            </a:r>
            <a:r>
              <a:rPr lang="en-US" altLang="zh-CN" i="1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I</a:t>
            </a:r>
            <a:r>
              <a:rPr lang="en-US" altLang="zh-CN" i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l</a:t>
            </a:r>
            <a:r>
              <a:rPr lang="en-US" altLang="zh-CN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1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、</a:t>
            </a:r>
            <a:r>
              <a:rPr lang="en-US" altLang="zh-CN" i="1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I</a:t>
            </a:r>
            <a:r>
              <a:rPr lang="en-US" altLang="zh-CN" i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l</a:t>
            </a:r>
            <a:r>
              <a:rPr lang="en-US" altLang="zh-CN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2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、</a:t>
            </a:r>
            <a:r>
              <a:rPr lang="en-US" altLang="zh-CN" i="1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I</a:t>
            </a:r>
            <a:r>
              <a:rPr lang="en-US" altLang="zh-CN" i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l</a:t>
            </a:r>
            <a:r>
              <a:rPr lang="en-US" altLang="zh-CN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3</a:t>
            </a:r>
            <a:endParaRPr lang="en-US" altLang="zh-CN" dirty="0">
              <a:solidFill>
                <a:schemeClr val="tx2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248872" name="Object 40"/>
          <p:cNvGraphicFramePr>
            <a:graphicFrameLocks noChangeAspect="1"/>
          </p:cNvGraphicFramePr>
          <p:nvPr/>
        </p:nvGraphicFramePr>
        <p:xfrm>
          <a:off x="698500" y="3209925"/>
          <a:ext cx="491013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1981200" imgH="187960" progId="Equation.3">
                  <p:embed/>
                </p:oleObj>
              </mc:Choice>
              <mc:Fallback>
                <p:oleObj name="" r:id="rId1" imgW="1981200" imgH="187960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98500" y="3209925"/>
                        <a:ext cx="4910138" cy="52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73" name="Object 41"/>
          <p:cNvGraphicFramePr>
            <a:graphicFrameLocks noChangeAspect="1"/>
          </p:cNvGraphicFramePr>
          <p:nvPr/>
        </p:nvGraphicFramePr>
        <p:xfrm>
          <a:off x="649288" y="3997325"/>
          <a:ext cx="5135562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1981200" imgH="187960" progId="Equation.3">
                  <p:embed/>
                </p:oleObj>
              </mc:Choice>
              <mc:Fallback>
                <p:oleObj name="" r:id="rId3" imgW="1981200" imgH="187960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49288" y="3997325"/>
                        <a:ext cx="5135562" cy="538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74" name="Object 42"/>
          <p:cNvGraphicFramePr/>
          <p:nvPr/>
        </p:nvGraphicFramePr>
        <p:xfrm>
          <a:off x="733425" y="4792663"/>
          <a:ext cx="5762625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5" imgW="2303780" imgH="187960" progId="Equation.3">
                  <p:embed/>
                </p:oleObj>
              </mc:Choice>
              <mc:Fallback>
                <p:oleObj name="" r:id="rId5" imgW="2303780" imgH="18796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33425" y="4792663"/>
                        <a:ext cx="5762625" cy="538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022" name="Group 44"/>
          <p:cNvGrpSpPr/>
          <p:nvPr/>
        </p:nvGrpSpPr>
        <p:grpSpPr>
          <a:xfrm>
            <a:off x="5175250" y="357188"/>
            <a:ext cx="3968750" cy="3492500"/>
            <a:chOff x="3260" y="225"/>
            <a:chExt cx="2500" cy="2200"/>
          </a:xfrm>
        </p:grpSpPr>
        <p:grpSp>
          <p:nvGrpSpPr>
            <p:cNvPr id="43023" name="Group 4"/>
            <p:cNvGrpSpPr/>
            <p:nvPr/>
          </p:nvGrpSpPr>
          <p:grpSpPr>
            <a:xfrm>
              <a:off x="3260" y="225"/>
              <a:ext cx="2500" cy="2200"/>
              <a:chOff x="1573" y="1236"/>
              <a:chExt cx="2500" cy="2200"/>
            </a:xfrm>
          </p:grpSpPr>
          <p:sp>
            <p:nvSpPr>
              <p:cNvPr id="248837" name="Oval 5"/>
              <p:cNvSpPr>
                <a:spLocks noChangeAspect="1" noChangeArrowheads="1"/>
              </p:cNvSpPr>
              <p:nvPr/>
            </p:nvSpPr>
            <p:spPr bwMode="auto">
              <a:xfrm>
                <a:off x="2756" y="2915"/>
                <a:ext cx="249" cy="249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48838" name="Oval 6"/>
              <p:cNvSpPr>
                <a:spLocks noChangeAspect="1" noChangeArrowheads="1"/>
              </p:cNvSpPr>
              <p:nvPr/>
            </p:nvSpPr>
            <p:spPr bwMode="auto">
              <a:xfrm>
                <a:off x="3080" y="1503"/>
                <a:ext cx="249" cy="249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026" name="Text Box 7"/>
              <p:cNvSpPr txBox="1">
                <a:spLocks noChangeAspect="1"/>
              </p:cNvSpPr>
              <p:nvPr/>
            </p:nvSpPr>
            <p:spPr>
              <a:xfrm>
                <a:off x="3742" y="2233"/>
                <a:ext cx="169" cy="2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027" name="Text Box 8"/>
              <p:cNvSpPr txBox="1">
                <a:spLocks noChangeAspect="1"/>
              </p:cNvSpPr>
              <p:nvPr/>
            </p:nvSpPr>
            <p:spPr>
              <a:xfrm>
                <a:off x="3774" y="2670"/>
                <a:ext cx="299" cy="30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8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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43028" name="Text Box 9"/>
              <p:cNvSpPr txBox="1">
                <a:spLocks noChangeAspect="1"/>
              </p:cNvSpPr>
              <p:nvPr/>
            </p:nvSpPr>
            <p:spPr>
              <a:xfrm>
                <a:off x="2835" y="1427"/>
                <a:ext cx="746" cy="16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  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  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43029" name="Rectangle 10"/>
              <p:cNvSpPr>
                <a:spLocks noChangeAspect="1"/>
              </p:cNvSpPr>
              <p:nvPr/>
            </p:nvSpPr>
            <p:spPr>
              <a:xfrm>
                <a:off x="2022" y="1632"/>
                <a:ext cx="1656" cy="1713"/>
              </a:xfrm>
              <a:prstGeom prst="rect">
                <a:avLst/>
              </a:prstGeom>
              <a:noFill/>
              <a:ln w="28575" cap="flat" cmpd="sng">
                <a:solidFill>
                  <a:srgbClr val="FFCC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>
                <a:spAutoFit/>
              </a:bodyPr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030" name="Line 11"/>
              <p:cNvSpPr>
                <a:spLocks noChangeAspect="1"/>
              </p:cNvSpPr>
              <p:nvPr/>
            </p:nvSpPr>
            <p:spPr>
              <a:xfrm>
                <a:off x="2022" y="2147"/>
                <a:ext cx="1656" cy="0"/>
              </a:xfrm>
              <a:prstGeom prst="line">
                <a:avLst/>
              </a:prstGeom>
              <a:ln w="28575" cap="flat" cmpd="sng">
                <a:solidFill>
                  <a:srgbClr val="FFCC99"/>
                </a:solidFill>
                <a:prstDash val="solid"/>
                <a:round/>
                <a:headEnd type="oval" w="sm" len="sm"/>
                <a:tailEnd type="oval" w="sm" len="sm"/>
              </a:ln>
            </p:spPr>
          </p:sp>
          <p:sp>
            <p:nvSpPr>
              <p:cNvPr id="43031" name="Line 12"/>
              <p:cNvSpPr>
                <a:spLocks noChangeAspect="1"/>
              </p:cNvSpPr>
              <p:nvPr/>
            </p:nvSpPr>
            <p:spPr>
              <a:xfrm flipH="1">
                <a:off x="2878" y="2147"/>
                <a:ext cx="1" cy="1198"/>
              </a:xfrm>
              <a:prstGeom prst="line">
                <a:avLst/>
              </a:prstGeom>
              <a:ln w="28575" cap="flat" cmpd="sng">
                <a:solidFill>
                  <a:srgbClr val="FFCC99"/>
                </a:solidFill>
                <a:prstDash val="solid"/>
                <a:round/>
                <a:headEnd type="oval" w="sm" len="sm"/>
                <a:tailEnd type="oval" w="sm" len="sm"/>
              </a:ln>
            </p:spPr>
          </p:sp>
          <p:sp>
            <p:nvSpPr>
              <p:cNvPr id="43032" name="Rectangle 13"/>
              <p:cNvSpPr/>
              <p:nvPr/>
            </p:nvSpPr>
            <p:spPr>
              <a:xfrm rot="5400000">
                <a:off x="2724" y="2523"/>
                <a:ext cx="272" cy="113"/>
              </a:xfrm>
              <a:prstGeom prst="rect">
                <a:avLst/>
              </a:prstGeom>
              <a:gradFill rotWithShape="1">
                <a:gsLst>
                  <a:gs pos="0">
                    <a:srgbClr val="765E47"/>
                  </a:gs>
                  <a:gs pos="50000">
                    <a:srgbClr val="FFCC99"/>
                  </a:gs>
                  <a:gs pos="100000">
                    <a:srgbClr val="765E47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033" name="Text Box 14"/>
              <p:cNvSpPr txBox="1">
                <a:spLocks noChangeAspect="1"/>
              </p:cNvSpPr>
              <p:nvPr/>
            </p:nvSpPr>
            <p:spPr>
              <a:xfrm>
                <a:off x="2691" y="2762"/>
                <a:ext cx="182" cy="67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>
                  <a:lnSpc>
                    <a:spcPct val="8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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  <a:p>
                <a:pPr algn="just" eaLnBrk="0" hangingPunct="0">
                  <a:lnSpc>
                    <a:spcPct val="80000"/>
                  </a:lnSpc>
                </a:pP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 eaLnBrk="0" hangingPunct="0">
                  <a:lnSpc>
                    <a:spcPct val="8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43034" name="Text Box 15"/>
              <p:cNvSpPr txBox="1">
                <a:spLocks noChangeAspect="1"/>
              </p:cNvSpPr>
              <p:nvPr/>
            </p:nvSpPr>
            <p:spPr>
              <a:xfrm>
                <a:off x="1573" y="2594"/>
                <a:ext cx="400" cy="23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endParaRPr lang="zh-CN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035" name="Text Box 16"/>
              <p:cNvSpPr txBox="1">
                <a:spLocks noChangeAspect="1"/>
              </p:cNvSpPr>
              <p:nvPr/>
            </p:nvSpPr>
            <p:spPr>
              <a:xfrm>
                <a:off x="2279" y="1874"/>
                <a:ext cx="400" cy="23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10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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43036" name="Text Box 17"/>
              <p:cNvSpPr txBox="1">
                <a:spLocks noChangeAspect="1"/>
              </p:cNvSpPr>
              <p:nvPr/>
            </p:nvSpPr>
            <p:spPr>
              <a:xfrm>
                <a:off x="2965" y="2454"/>
                <a:ext cx="400" cy="23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4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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43037" name="Text Box 18"/>
              <p:cNvSpPr txBox="1">
                <a:spLocks noChangeAspect="1"/>
              </p:cNvSpPr>
              <p:nvPr/>
            </p:nvSpPr>
            <p:spPr>
              <a:xfrm>
                <a:off x="3229" y="1866"/>
                <a:ext cx="400" cy="23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8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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43038" name="Text Box 19"/>
              <p:cNvSpPr txBox="1">
                <a:spLocks noChangeAspect="1"/>
              </p:cNvSpPr>
              <p:nvPr/>
            </p:nvSpPr>
            <p:spPr>
              <a:xfrm>
                <a:off x="2355" y="1352"/>
                <a:ext cx="400" cy="23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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43039" name="Text Box 20"/>
              <p:cNvSpPr txBox="1">
                <a:spLocks noChangeAspect="1"/>
              </p:cNvSpPr>
              <p:nvPr/>
            </p:nvSpPr>
            <p:spPr>
              <a:xfrm>
                <a:off x="3054" y="1236"/>
                <a:ext cx="342" cy="2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40V</a:t>
                </a:r>
                <a:endPara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040" name="Text Box 21"/>
              <p:cNvSpPr txBox="1">
                <a:spLocks noChangeAspect="1"/>
              </p:cNvSpPr>
              <p:nvPr/>
            </p:nvSpPr>
            <p:spPr>
              <a:xfrm>
                <a:off x="2373" y="2960"/>
                <a:ext cx="442" cy="34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20V</a:t>
                </a:r>
                <a:endPara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041" name="Text Box 22"/>
              <p:cNvSpPr txBox="1">
                <a:spLocks noChangeAspect="1"/>
              </p:cNvSpPr>
              <p:nvPr/>
            </p:nvSpPr>
            <p:spPr>
              <a:xfrm>
                <a:off x="2700" y="2189"/>
                <a:ext cx="361" cy="27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042" name="AutoShape 23"/>
              <p:cNvSpPr/>
              <p:nvPr/>
            </p:nvSpPr>
            <p:spPr>
              <a:xfrm flipH="1" flipV="1">
                <a:off x="2854" y="2238"/>
                <a:ext cx="57" cy="127"/>
              </a:xfrm>
              <a:prstGeom prst="triangle">
                <a:avLst>
                  <a:gd name="adj" fmla="val 52940"/>
                </a:avLst>
              </a:prstGeom>
              <a:solidFill>
                <a:schemeClr val="tx1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043" name="Rectangle 24"/>
              <p:cNvSpPr/>
              <p:nvPr/>
            </p:nvSpPr>
            <p:spPr>
              <a:xfrm rot="5400000">
                <a:off x="1868" y="2611"/>
                <a:ext cx="272" cy="113"/>
              </a:xfrm>
              <a:prstGeom prst="rect">
                <a:avLst/>
              </a:prstGeom>
              <a:gradFill rotWithShape="1">
                <a:gsLst>
                  <a:gs pos="0">
                    <a:srgbClr val="765E47"/>
                  </a:gs>
                  <a:gs pos="50000">
                    <a:srgbClr val="FFCC99"/>
                  </a:gs>
                  <a:gs pos="100000">
                    <a:srgbClr val="765E47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044" name="Rectangle 25"/>
              <p:cNvSpPr/>
              <p:nvPr/>
            </p:nvSpPr>
            <p:spPr>
              <a:xfrm rot="10800000">
                <a:off x="2336" y="2088"/>
                <a:ext cx="272" cy="113"/>
              </a:xfrm>
              <a:prstGeom prst="rect">
                <a:avLst/>
              </a:prstGeom>
              <a:gradFill rotWithShape="1">
                <a:gsLst>
                  <a:gs pos="0">
                    <a:srgbClr val="765E47"/>
                  </a:gs>
                  <a:gs pos="50000">
                    <a:srgbClr val="FFCC99"/>
                  </a:gs>
                  <a:gs pos="100000">
                    <a:srgbClr val="765E47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045" name="Rectangle 26"/>
              <p:cNvSpPr/>
              <p:nvPr/>
            </p:nvSpPr>
            <p:spPr>
              <a:xfrm rot="10800000">
                <a:off x="2345" y="1577"/>
                <a:ext cx="272" cy="113"/>
              </a:xfrm>
              <a:prstGeom prst="rect">
                <a:avLst/>
              </a:prstGeom>
              <a:gradFill rotWithShape="1">
                <a:gsLst>
                  <a:gs pos="0">
                    <a:srgbClr val="765E47"/>
                  </a:gs>
                  <a:gs pos="50000">
                    <a:srgbClr val="FFCC99"/>
                  </a:gs>
                  <a:gs pos="100000">
                    <a:srgbClr val="765E47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046" name="Rectangle 27"/>
              <p:cNvSpPr/>
              <p:nvPr/>
            </p:nvSpPr>
            <p:spPr>
              <a:xfrm rot="10800000">
                <a:off x="3199" y="2102"/>
                <a:ext cx="272" cy="113"/>
              </a:xfrm>
              <a:prstGeom prst="rect">
                <a:avLst/>
              </a:prstGeom>
              <a:gradFill rotWithShape="1">
                <a:gsLst>
                  <a:gs pos="0">
                    <a:srgbClr val="765E47"/>
                  </a:gs>
                  <a:gs pos="50000">
                    <a:srgbClr val="FFCC99"/>
                  </a:gs>
                  <a:gs pos="100000">
                    <a:srgbClr val="765E47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047" name="Rectangle 28"/>
              <p:cNvSpPr/>
              <p:nvPr/>
            </p:nvSpPr>
            <p:spPr>
              <a:xfrm rot="5400000">
                <a:off x="3518" y="2698"/>
                <a:ext cx="272" cy="113"/>
              </a:xfrm>
              <a:prstGeom prst="rect">
                <a:avLst/>
              </a:prstGeom>
              <a:gradFill rotWithShape="1">
                <a:gsLst>
                  <a:gs pos="0">
                    <a:srgbClr val="765E47"/>
                  </a:gs>
                  <a:gs pos="50000">
                    <a:srgbClr val="FFCC99"/>
                  </a:gs>
                  <a:gs pos="100000">
                    <a:srgbClr val="765E47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048" name="AutoShape 29"/>
              <p:cNvSpPr/>
              <p:nvPr/>
            </p:nvSpPr>
            <p:spPr>
              <a:xfrm flipH="1" flipV="1">
                <a:off x="3649" y="2247"/>
                <a:ext cx="57" cy="127"/>
              </a:xfrm>
              <a:prstGeom prst="triangle">
                <a:avLst>
                  <a:gd name="adj" fmla="val 52940"/>
                </a:avLst>
              </a:prstGeom>
              <a:solidFill>
                <a:schemeClr val="tx1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3049" name="Rectangle 43"/>
            <p:cNvSpPr/>
            <p:nvPr/>
          </p:nvSpPr>
          <p:spPr>
            <a:xfrm>
              <a:off x="3322" y="1323"/>
              <a:ext cx="340" cy="23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248877" name="AutoShape 45"/>
          <p:cNvSpPr/>
          <p:nvPr/>
        </p:nvSpPr>
        <p:spPr>
          <a:xfrm>
            <a:off x="246063" y="3381375"/>
            <a:ext cx="131762" cy="1757363"/>
          </a:xfrm>
          <a:prstGeom prst="leftBrace">
            <a:avLst>
              <a:gd name="adj1" fmla="val 109786"/>
              <a:gd name="adj2" fmla="val 50000"/>
            </a:avLst>
          </a:prstGeom>
          <a:noFill/>
          <a:ln w="28575" cap="flat" cmpd="sng">
            <a:solidFill>
              <a:srgbClr val="FFCC9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8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8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8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8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500"/>
                                        <p:tgtEl>
                                          <p:spTgt spid="248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71" grpId="0"/>
      <p:bldP spid="248877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0950" name="Oval 70"/>
          <p:cNvSpPr>
            <a:spLocks noChangeArrowheads="1"/>
          </p:cNvSpPr>
          <p:nvPr/>
        </p:nvSpPr>
        <p:spPr bwMode="auto">
          <a:xfrm>
            <a:off x="2470150" y="2046288"/>
            <a:ext cx="857250" cy="1858963"/>
          </a:xfrm>
          <a:prstGeom prst="ellipse">
            <a:avLst/>
          </a:prstGeom>
          <a:gradFill rotWithShape="1">
            <a:gsLst>
              <a:gs pos="0">
                <a:srgbClr val="5E0076"/>
              </a:gs>
              <a:gs pos="50000">
                <a:srgbClr val="CC00FF"/>
              </a:gs>
              <a:gs pos="100000">
                <a:srgbClr val="5E0076"/>
              </a:gs>
            </a:gsLst>
            <a:lin ang="18900000" scaled="1"/>
          </a:gradFill>
          <a:ln w="28575" algn="ctr">
            <a:noFill/>
            <a:rou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1716088" y="1477963"/>
            <a:ext cx="2144712" cy="2006600"/>
            <a:chOff x="924" y="858"/>
            <a:chExt cx="1351" cy="1264"/>
          </a:xfrm>
        </p:grpSpPr>
        <p:sp>
          <p:nvSpPr>
            <p:cNvPr id="44035" name="Rectangle 5"/>
            <p:cNvSpPr/>
            <p:nvPr/>
          </p:nvSpPr>
          <p:spPr>
            <a:xfrm>
              <a:off x="1529" y="858"/>
              <a:ext cx="399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p>
              <a:pPr eaLnBrk="0" hangingPunct="0"/>
              <a:r>
                <a:rPr lang="en-US" altLang="zh-CN" b="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="0" i="1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b="0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b="0" baseline="-250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36" name="Rectangle 6"/>
            <p:cNvSpPr/>
            <p:nvPr/>
          </p:nvSpPr>
          <p:spPr>
            <a:xfrm>
              <a:off x="1966" y="1490"/>
              <a:ext cx="309" cy="46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lnSpc>
                  <a:spcPct val="150000"/>
                </a:lnSpc>
              </a:pPr>
              <a:r>
                <a:rPr lang="en-US" altLang="zh-CN" b="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="0" i="1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b="0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b="0" baseline="-250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37" name="Rectangle 7"/>
            <p:cNvSpPr/>
            <p:nvPr/>
          </p:nvSpPr>
          <p:spPr>
            <a:xfrm>
              <a:off x="972" y="1555"/>
              <a:ext cx="332" cy="46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lnSpc>
                  <a:spcPct val="150000"/>
                </a:lnSpc>
              </a:pPr>
              <a:r>
                <a:rPr lang="en-US" altLang="zh-CN" b="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="0" i="1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b="0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b="0" baseline="-250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38" name="Freeform 8"/>
            <p:cNvSpPr/>
            <p:nvPr/>
          </p:nvSpPr>
          <p:spPr>
            <a:xfrm>
              <a:off x="924" y="1447"/>
              <a:ext cx="385" cy="675"/>
            </a:xfrm>
            <a:custGeom>
              <a:avLst/>
              <a:gdLst/>
              <a:ahLst/>
              <a:cxnLst>
                <a:cxn ang="0">
                  <a:pos x="0" y="261"/>
                </a:cxn>
                <a:cxn ang="0">
                  <a:pos x="62" y="83"/>
                </a:cxn>
                <a:cxn ang="0">
                  <a:pos x="204" y="5"/>
                </a:cxn>
                <a:cxn ang="0">
                  <a:pos x="331" y="114"/>
                </a:cxn>
                <a:cxn ang="0">
                  <a:pos x="385" y="352"/>
                </a:cxn>
                <a:cxn ang="0">
                  <a:pos x="331" y="589"/>
                </a:cxn>
                <a:cxn ang="0">
                  <a:pos x="203" y="672"/>
                </a:cxn>
                <a:cxn ang="0">
                  <a:pos x="75" y="608"/>
                </a:cxn>
                <a:cxn ang="0">
                  <a:pos x="11" y="480"/>
                </a:cxn>
              </a:cxnLst>
              <a:pathLst>
                <a:path w="385" h="675">
                  <a:moveTo>
                    <a:pt x="0" y="261"/>
                  </a:moveTo>
                  <a:cubicBezTo>
                    <a:pt x="10" y="231"/>
                    <a:pt x="28" y="126"/>
                    <a:pt x="62" y="83"/>
                  </a:cubicBezTo>
                  <a:cubicBezTo>
                    <a:pt x="96" y="40"/>
                    <a:pt x="159" y="0"/>
                    <a:pt x="204" y="5"/>
                  </a:cubicBezTo>
                  <a:cubicBezTo>
                    <a:pt x="249" y="10"/>
                    <a:pt x="301" y="56"/>
                    <a:pt x="331" y="114"/>
                  </a:cubicBezTo>
                  <a:cubicBezTo>
                    <a:pt x="361" y="172"/>
                    <a:pt x="385" y="273"/>
                    <a:pt x="385" y="352"/>
                  </a:cubicBezTo>
                  <a:cubicBezTo>
                    <a:pt x="385" y="431"/>
                    <a:pt x="361" y="536"/>
                    <a:pt x="331" y="589"/>
                  </a:cubicBezTo>
                  <a:cubicBezTo>
                    <a:pt x="301" y="642"/>
                    <a:pt x="246" y="669"/>
                    <a:pt x="203" y="672"/>
                  </a:cubicBezTo>
                  <a:cubicBezTo>
                    <a:pt x="160" y="675"/>
                    <a:pt x="107" y="640"/>
                    <a:pt x="75" y="608"/>
                  </a:cubicBezTo>
                  <a:cubicBezTo>
                    <a:pt x="43" y="576"/>
                    <a:pt x="27" y="528"/>
                    <a:pt x="11" y="480"/>
                  </a:cubicBezTo>
                </a:path>
              </a:pathLst>
            </a:custGeom>
            <a:noFill/>
            <a:ln w="28575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triangle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39" name="Freeform 9"/>
            <p:cNvSpPr/>
            <p:nvPr/>
          </p:nvSpPr>
          <p:spPr>
            <a:xfrm>
              <a:off x="1889" y="1442"/>
              <a:ext cx="385" cy="675"/>
            </a:xfrm>
            <a:custGeom>
              <a:avLst/>
              <a:gdLst/>
              <a:ahLst/>
              <a:cxnLst>
                <a:cxn ang="0">
                  <a:pos x="0" y="261"/>
                </a:cxn>
                <a:cxn ang="0">
                  <a:pos x="62" y="83"/>
                </a:cxn>
                <a:cxn ang="0">
                  <a:pos x="204" y="5"/>
                </a:cxn>
                <a:cxn ang="0">
                  <a:pos x="331" y="114"/>
                </a:cxn>
                <a:cxn ang="0">
                  <a:pos x="385" y="352"/>
                </a:cxn>
                <a:cxn ang="0">
                  <a:pos x="331" y="589"/>
                </a:cxn>
                <a:cxn ang="0">
                  <a:pos x="203" y="672"/>
                </a:cxn>
                <a:cxn ang="0">
                  <a:pos x="75" y="608"/>
                </a:cxn>
                <a:cxn ang="0">
                  <a:pos x="11" y="480"/>
                </a:cxn>
              </a:cxnLst>
              <a:pathLst>
                <a:path w="385" h="675">
                  <a:moveTo>
                    <a:pt x="0" y="261"/>
                  </a:moveTo>
                  <a:cubicBezTo>
                    <a:pt x="10" y="231"/>
                    <a:pt x="28" y="126"/>
                    <a:pt x="62" y="83"/>
                  </a:cubicBezTo>
                  <a:cubicBezTo>
                    <a:pt x="96" y="40"/>
                    <a:pt x="159" y="0"/>
                    <a:pt x="204" y="5"/>
                  </a:cubicBezTo>
                  <a:cubicBezTo>
                    <a:pt x="249" y="10"/>
                    <a:pt x="301" y="56"/>
                    <a:pt x="331" y="114"/>
                  </a:cubicBezTo>
                  <a:cubicBezTo>
                    <a:pt x="361" y="172"/>
                    <a:pt x="385" y="273"/>
                    <a:pt x="385" y="352"/>
                  </a:cubicBezTo>
                  <a:cubicBezTo>
                    <a:pt x="385" y="431"/>
                    <a:pt x="361" y="536"/>
                    <a:pt x="331" y="589"/>
                  </a:cubicBezTo>
                  <a:cubicBezTo>
                    <a:pt x="301" y="642"/>
                    <a:pt x="246" y="669"/>
                    <a:pt x="203" y="672"/>
                  </a:cubicBezTo>
                  <a:cubicBezTo>
                    <a:pt x="160" y="675"/>
                    <a:pt x="107" y="640"/>
                    <a:pt x="75" y="608"/>
                  </a:cubicBezTo>
                  <a:cubicBezTo>
                    <a:pt x="43" y="576"/>
                    <a:pt x="27" y="528"/>
                    <a:pt x="11" y="480"/>
                  </a:cubicBezTo>
                </a:path>
              </a:pathLst>
            </a:custGeom>
            <a:noFill/>
            <a:ln w="28575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triangle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40" name="Freeform 10"/>
            <p:cNvSpPr/>
            <p:nvPr/>
          </p:nvSpPr>
          <p:spPr>
            <a:xfrm>
              <a:off x="1163" y="866"/>
              <a:ext cx="831" cy="340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434" y="18"/>
                </a:cxn>
                <a:cxn ang="0">
                  <a:pos x="556" y="128"/>
                </a:cxn>
                <a:cxn ang="0">
                  <a:pos x="534" y="274"/>
                </a:cxn>
                <a:cxn ang="0">
                  <a:pos x="445" y="329"/>
                </a:cxn>
                <a:cxn ang="0">
                  <a:pos x="193" y="338"/>
                </a:cxn>
              </a:cxnLst>
              <a:pathLst>
                <a:path w="895" h="340">
                  <a:moveTo>
                    <a:pt x="0" y="18"/>
                  </a:moveTo>
                  <a:cubicBezTo>
                    <a:pt x="266" y="9"/>
                    <a:pt x="532" y="0"/>
                    <a:pt x="677" y="18"/>
                  </a:cubicBezTo>
                  <a:cubicBezTo>
                    <a:pt x="822" y="36"/>
                    <a:pt x="843" y="85"/>
                    <a:pt x="869" y="128"/>
                  </a:cubicBezTo>
                  <a:cubicBezTo>
                    <a:pt x="895" y="171"/>
                    <a:pt x="861" y="241"/>
                    <a:pt x="832" y="274"/>
                  </a:cubicBezTo>
                  <a:cubicBezTo>
                    <a:pt x="803" y="307"/>
                    <a:pt x="783" y="318"/>
                    <a:pt x="695" y="329"/>
                  </a:cubicBezTo>
                  <a:cubicBezTo>
                    <a:pt x="607" y="340"/>
                    <a:pt x="454" y="339"/>
                    <a:pt x="302" y="338"/>
                  </a:cubicBezTo>
                </a:path>
              </a:pathLst>
            </a:custGeom>
            <a:noFill/>
            <a:ln w="28575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triangle" w="lg" len="lg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44041" name="Group 11"/>
          <p:cNvGrpSpPr/>
          <p:nvPr/>
        </p:nvGrpSpPr>
        <p:grpSpPr>
          <a:xfrm>
            <a:off x="538163" y="828675"/>
            <a:ext cx="4611687" cy="3403600"/>
            <a:chOff x="0" y="1162"/>
            <a:chExt cx="2905" cy="2144"/>
          </a:xfrm>
        </p:grpSpPr>
        <p:sp>
          <p:nvSpPr>
            <p:cNvPr id="44042" name="Rectangle 12"/>
            <p:cNvSpPr/>
            <p:nvPr/>
          </p:nvSpPr>
          <p:spPr>
            <a:xfrm>
              <a:off x="827" y="2903"/>
              <a:ext cx="500" cy="403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30Ω</a:t>
              </a:r>
              <a:endParaRPr lang="en-US" altLang="zh-CN" sz="24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44043" name="Group 13"/>
            <p:cNvGrpSpPr/>
            <p:nvPr/>
          </p:nvGrpSpPr>
          <p:grpSpPr>
            <a:xfrm>
              <a:off x="0" y="1162"/>
              <a:ext cx="2905" cy="2114"/>
              <a:chOff x="1097" y="129"/>
              <a:chExt cx="2905" cy="2114"/>
            </a:xfrm>
          </p:grpSpPr>
          <p:sp>
            <p:nvSpPr>
              <p:cNvPr id="44044" name="Rectangle 14"/>
              <p:cNvSpPr/>
              <p:nvPr/>
            </p:nvSpPr>
            <p:spPr>
              <a:xfrm>
                <a:off x="2379" y="129"/>
                <a:ext cx="500" cy="2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rIns="0" anchor="t" anchorCtr="0">
                <a:spAutoFit/>
              </a:bodyPr>
              <a:p>
                <a:pPr eaLnBrk="0" hangingPunct="0"/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20Ω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45" name="Rectangle 15"/>
              <p:cNvSpPr/>
              <p:nvPr/>
            </p:nvSpPr>
            <p:spPr>
              <a:xfrm>
                <a:off x="1923" y="579"/>
                <a:ext cx="500" cy="40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t" anchorCtr="0">
                <a:spAutoFit/>
              </a:bodyPr>
              <a:p>
                <a:pPr eaLnBrk="0" hangingPunct="0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10Ω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46" name="Rectangle 16"/>
              <p:cNvSpPr/>
              <p:nvPr/>
            </p:nvSpPr>
            <p:spPr>
              <a:xfrm>
                <a:off x="2884" y="563"/>
                <a:ext cx="601" cy="40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t" anchorCtr="0">
                <a:spAutoFit/>
              </a:bodyPr>
              <a:p>
                <a:pPr eaLnBrk="0" hangingPunct="0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15Ω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0897" name="Oval 17"/>
              <p:cNvSpPr>
                <a:spLocks noChangeArrowheads="1"/>
              </p:cNvSpPr>
              <p:nvPr/>
            </p:nvSpPr>
            <p:spPr bwMode="auto">
              <a:xfrm>
                <a:off x="1518" y="1250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50898" name="Oval 18"/>
              <p:cNvSpPr>
                <a:spLocks noChangeArrowheads="1"/>
              </p:cNvSpPr>
              <p:nvPr/>
            </p:nvSpPr>
            <p:spPr bwMode="auto">
              <a:xfrm>
                <a:off x="3350" y="1236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049" name="Rectangle 19"/>
              <p:cNvSpPr/>
              <p:nvPr/>
            </p:nvSpPr>
            <p:spPr>
              <a:xfrm>
                <a:off x="2883" y="1840"/>
                <a:ext cx="500" cy="40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t" anchorCtr="0">
                <a:spAutoFit/>
              </a:bodyPr>
              <a:p>
                <a:pPr eaLnBrk="0" hangingPunct="0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40Ω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50" name="Rectangle 20"/>
              <p:cNvSpPr/>
              <p:nvPr/>
            </p:nvSpPr>
            <p:spPr>
              <a:xfrm>
                <a:off x="2251" y="883"/>
                <a:ext cx="406" cy="40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t" anchorCtr="0">
                <a:spAutoFit/>
              </a:bodyPr>
              <a:p>
                <a:pPr eaLnBrk="0" hangingPunct="0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1A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51" name="Rectangle 21"/>
              <p:cNvSpPr/>
              <p:nvPr/>
            </p:nvSpPr>
            <p:spPr>
              <a:xfrm>
                <a:off x="1639" y="435"/>
                <a:ext cx="1829" cy="1490"/>
              </a:xfrm>
              <a:prstGeom prst="rect">
                <a:avLst/>
              </a:prstGeom>
              <a:noFill/>
              <a:ln w="28575" cap="flat" cmpd="sng">
                <a:solidFill>
                  <a:srgbClr val="FFCC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>
                <a:spAutoFit/>
              </a:bodyPr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52" name="Line 22"/>
              <p:cNvSpPr/>
              <p:nvPr/>
            </p:nvSpPr>
            <p:spPr>
              <a:xfrm>
                <a:off x="1630" y="965"/>
                <a:ext cx="1837" cy="0"/>
              </a:xfrm>
              <a:prstGeom prst="line">
                <a:avLst/>
              </a:prstGeom>
              <a:ln w="28575" cap="flat" cmpd="sng">
                <a:solidFill>
                  <a:srgbClr val="FFCC99"/>
                </a:solidFill>
                <a:prstDash val="solid"/>
                <a:round/>
                <a:headEnd type="oval" w="sm" len="sm"/>
                <a:tailEnd type="oval" w="sm" len="sm"/>
              </a:ln>
            </p:spPr>
          </p:sp>
          <p:sp>
            <p:nvSpPr>
              <p:cNvPr id="44053" name="Line 23"/>
              <p:cNvSpPr/>
              <p:nvPr/>
            </p:nvSpPr>
            <p:spPr>
              <a:xfrm flipH="1">
                <a:off x="2573" y="966"/>
                <a:ext cx="9" cy="960"/>
              </a:xfrm>
              <a:prstGeom prst="line">
                <a:avLst/>
              </a:prstGeom>
              <a:ln w="28575" cap="flat" cmpd="sng">
                <a:solidFill>
                  <a:srgbClr val="FFCC99"/>
                </a:solidFill>
                <a:prstDash val="solid"/>
                <a:round/>
                <a:headEnd type="oval" w="sm" len="sm"/>
                <a:tailEnd type="oval" w="sm" len="sm"/>
              </a:ln>
            </p:spPr>
          </p:sp>
          <p:grpSp>
            <p:nvGrpSpPr>
              <p:cNvPr id="44054" name="Group 24"/>
              <p:cNvGrpSpPr/>
              <p:nvPr/>
            </p:nvGrpSpPr>
            <p:grpSpPr>
              <a:xfrm rot="5400000">
                <a:off x="2441" y="1342"/>
                <a:ext cx="227" cy="228"/>
                <a:chOff x="471" y="414"/>
                <a:chExt cx="227" cy="228"/>
              </a:xfrm>
            </p:grpSpPr>
            <p:sp>
              <p:nvSpPr>
                <p:cNvPr id="250905" name="Oval 25"/>
                <p:cNvSpPr>
                  <a:spLocks noChangeArrowheads="1"/>
                </p:cNvSpPr>
                <p:nvPr/>
              </p:nvSpPr>
              <p:spPr bwMode="auto">
                <a:xfrm>
                  <a:off x="471" y="421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18900000" scaled="1"/>
                </a:gradFill>
                <a:ln w="38100">
                  <a:solidFill>
                    <a:srgbClr val="FFCC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056" name="Line 26"/>
                <p:cNvSpPr/>
                <p:nvPr/>
              </p:nvSpPr>
              <p:spPr>
                <a:xfrm>
                  <a:off x="582" y="414"/>
                  <a:ext cx="0" cy="227"/>
                </a:xfrm>
                <a:prstGeom prst="line">
                  <a:avLst/>
                </a:prstGeom>
                <a:ln w="38100" cap="flat" cmpd="sng">
                  <a:solidFill>
                    <a:srgbClr val="FFCC9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4057" name="Rectangle 27"/>
              <p:cNvSpPr/>
              <p:nvPr/>
            </p:nvSpPr>
            <p:spPr>
              <a:xfrm>
                <a:off x="2424" y="380"/>
                <a:ext cx="272" cy="125"/>
              </a:xfrm>
              <a:prstGeom prst="rect">
                <a:avLst/>
              </a:prstGeom>
              <a:gradFill rotWithShape="1">
                <a:gsLst>
                  <a:gs pos="0">
                    <a:srgbClr val="765E47"/>
                  </a:gs>
                  <a:gs pos="50000">
                    <a:srgbClr val="FFCC99"/>
                  </a:gs>
                  <a:gs pos="100000">
                    <a:srgbClr val="765E47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58" name="Rectangle 28"/>
              <p:cNvSpPr/>
              <p:nvPr/>
            </p:nvSpPr>
            <p:spPr>
              <a:xfrm>
                <a:off x="2966" y="905"/>
                <a:ext cx="272" cy="125"/>
              </a:xfrm>
              <a:prstGeom prst="rect">
                <a:avLst/>
              </a:prstGeom>
              <a:gradFill rotWithShape="1">
                <a:gsLst>
                  <a:gs pos="0">
                    <a:srgbClr val="765E47"/>
                  </a:gs>
                  <a:gs pos="50000">
                    <a:srgbClr val="FFCC99"/>
                  </a:gs>
                  <a:gs pos="100000">
                    <a:srgbClr val="765E47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59" name="Rectangle 29"/>
              <p:cNvSpPr/>
              <p:nvPr/>
            </p:nvSpPr>
            <p:spPr>
              <a:xfrm>
                <a:off x="2013" y="910"/>
                <a:ext cx="272" cy="125"/>
              </a:xfrm>
              <a:prstGeom prst="rect">
                <a:avLst/>
              </a:prstGeom>
              <a:gradFill rotWithShape="1">
                <a:gsLst>
                  <a:gs pos="0">
                    <a:srgbClr val="765E47"/>
                  </a:gs>
                  <a:gs pos="50000">
                    <a:srgbClr val="FFCC99"/>
                  </a:gs>
                  <a:gs pos="100000">
                    <a:srgbClr val="765E47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60" name="Rectangle 30"/>
              <p:cNvSpPr/>
              <p:nvPr/>
            </p:nvSpPr>
            <p:spPr>
              <a:xfrm>
                <a:off x="2953" y="1887"/>
                <a:ext cx="272" cy="125"/>
              </a:xfrm>
              <a:prstGeom prst="rect">
                <a:avLst/>
              </a:prstGeom>
              <a:gradFill rotWithShape="1">
                <a:gsLst>
                  <a:gs pos="0">
                    <a:srgbClr val="765E47"/>
                  </a:gs>
                  <a:gs pos="50000">
                    <a:srgbClr val="FFCC99"/>
                  </a:gs>
                  <a:gs pos="100000">
                    <a:srgbClr val="765E47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61" name="Rectangle 31"/>
              <p:cNvSpPr/>
              <p:nvPr/>
            </p:nvSpPr>
            <p:spPr>
              <a:xfrm>
                <a:off x="2026" y="1872"/>
                <a:ext cx="272" cy="125"/>
              </a:xfrm>
              <a:prstGeom prst="rect">
                <a:avLst/>
              </a:prstGeom>
              <a:gradFill rotWithShape="1">
                <a:gsLst>
                  <a:gs pos="0">
                    <a:srgbClr val="765E47"/>
                  </a:gs>
                  <a:gs pos="50000">
                    <a:srgbClr val="FFCC99"/>
                  </a:gs>
                  <a:gs pos="100000">
                    <a:srgbClr val="765E47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62" name="Text Box 32"/>
              <p:cNvSpPr txBox="1"/>
              <p:nvPr/>
            </p:nvSpPr>
            <p:spPr>
              <a:xfrm>
                <a:off x="3493" y="1084"/>
                <a:ext cx="275" cy="60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>
                  <a:lnSpc>
                    <a:spcPct val="8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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  <a:p>
                <a:pPr algn="just" eaLnBrk="0" hangingPunct="0">
                  <a:lnSpc>
                    <a:spcPct val="80000"/>
                  </a:lnSpc>
                </a:pP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 eaLnBrk="0" hangingPunct="0">
                  <a:lnSpc>
                    <a:spcPct val="8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44063" name="AutoShape 33"/>
              <p:cNvSpPr/>
              <p:nvPr/>
            </p:nvSpPr>
            <p:spPr>
              <a:xfrm flipH="1">
                <a:off x="2546" y="1162"/>
                <a:ext cx="57" cy="11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64" name="Rectangle 34"/>
              <p:cNvSpPr/>
              <p:nvPr/>
            </p:nvSpPr>
            <p:spPr>
              <a:xfrm>
                <a:off x="1097" y="1132"/>
                <a:ext cx="511" cy="40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t" anchorCtr="0">
                <a:spAutoFit/>
              </a:bodyPr>
              <a:p>
                <a:pPr eaLnBrk="0" hangingPunct="0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50V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65" name="Rectangle 35"/>
              <p:cNvSpPr/>
              <p:nvPr/>
            </p:nvSpPr>
            <p:spPr>
              <a:xfrm>
                <a:off x="3555" y="1104"/>
                <a:ext cx="447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 eaLnBrk="0" hangingPunct="0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20V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66" name="Text Box 36"/>
              <p:cNvSpPr txBox="1"/>
              <p:nvPr/>
            </p:nvSpPr>
            <p:spPr>
              <a:xfrm>
                <a:off x="1389" y="1093"/>
                <a:ext cx="275" cy="60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>
                  <a:lnSpc>
                    <a:spcPct val="8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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  <a:p>
                <a:pPr algn="just" eaLnBrk="0" hangingPunct="0">
                  <a:lnSpc>
                    <a:spcPct val="80000"/>
                  </a:lnSpc>
                </a:pP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 eaLnBrk="0" hangingPunct="0">
                  <a:lnSpc>
                    <a:spcPct val="8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</p:grpSp>
      </p:grpSp>
      <p:sp>
        <p:nvSpPr>
          <p:cNvPr id="250951" name="Rectangle 71" descr="轮廓式菱形"/>
          <p:cNvSpPr>
            <a:spLocks noChangeArrowheads="1"/>
          </p:cNvSpPr>
          <p:nvPr/>
        </p:nvSpPr>
        <p:spPr bwMode="auto">
          <a:xfrm>
            <a:off x="1290638" y="4805363"/>
            <a:ext cx="2840038" cy="1030288"/>
          </a:xfrm>
          <a:prstGeom prst="rect">
            <a:avLst/>
          </a:prstGeom>
          <a:pattFill prst="openDmnd">
            <a:fgClr>
              <a:schemeClr val="accent1"/>
            </a:fgClr>
            <a:bgClr>
              <a:schemeClr val="tx1"/>
            </a:bgClr>
          </a:pattFill>
          <a:ln w="9525">
            <a:noFill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无伴电流源</a:t>
            </a:r>
            <a:endParaRPr kumimoji="1" lang="zh-CN" altLang="en-US" sz="4000" b="1" i="0" u="none" strike="noStrike" kern="120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50952" name="Line 72"/>
          <p:cNvSpPr/>
          <p:nvPr/>
        </p:nvSpPr>
        <p:spPr>
          <a:xfrm flipH="1">
            <a:off x="2498725" y="3933825"/>
            <a:ext cx="420688" cy="871538"/>
          </a:xfrm>
          <a:prstGeom prst="line">
            <a:avLst/>
          </a:prstGeom>
          <a:ln w="57150" cap="flat" cmpd="sng">
            <a:solidFill>
              <a:srgbClr val="CC00FF"/>
            </a:solidFill>
            <a:prstDash val="solid"/>
            <a:round/>
            <a:headEnd type="none" w="med" len="med"/>
            <a:tailEnd type="arrow" w="med" len="med"/>
          </a:ln>
        </p:spPr>
      </p:sp>
      <p:sp>
        <p:nvSpPr>
          <p:cNvPr id="250953" name="Rectangle 73"/>
          <p:cNvSpPr>
            <a:spLocks noChangeArrowheads="1"/>
          </p:cNvSpPr>
          <p:nvPr/>
        </p:nvSpPr>
        <p:spPr bwMode="auto">
          <a:xfrm>
            <a:off x="5748338" y="1671638"/>
            <a:ext cx="2827338" cy="3622675"/>
          </a:xfrm>
          <a:prstGeom prst="rect">
            <a:avLst/>
          </a:prstGeom>
          <a:solidFill>
            <a:srgbClr val="009900"/>
          </a:solidFill>
          <a:ln w="28575" algn="ctr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72000" tIns="0" rIns="72000" bIns="0" anchor="ctr"/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无伴电流源无法等效变换成电压源，其两端电压未知，成为列回路电流方程时的困难支路。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幼圆" panose="020105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25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5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0" dur="500"/>
                                        <p:tgtEl>
                                          <p:spTgt spid="25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50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950" grpId="0" bldLvl="0" animBg="1"/>
      <p:bldP spid="250951" grpId="0" bldLvl="0" animBg="1"/>
      <p:bldP spid="250953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6769" name="Rectangle 97"/>
          <p:cNvSpPr/>
          <p:nvPr/>
        </p:nvSpPr>
        <p:spPr>
          <a:xfrm>
            <a:off x="565150" y="3125788"/>
            <a:ext cx="4292600" cy="576262"/>
          </a:xfrm>
          <a:prstGeom prst="rect">
            <a:avLst/>
          </a:prstGeom>
          <a:noFill/>
          <a:ln w="9525">
            <a:noFill/>
          </a:ln>
          <a:effectLst>
            <a:prstShdw prst="shdw17" dist="17961" dir="2699999">
              <a:srgbClr val="7A7A99"/>
            </a:prstShdw>
          </a:effectLst>
        </p:spPr>
        <p:txBody>
          <a:bodyPr wrap="none" lIns="0" tIns="0" rIns="0" bIns="0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6716" name="Object 44"/>
          <p:cNvGraphicFramePr>
            <a:graphicFrameLocks noChangeAspect="1"/>
          </p:cNvGraphicFramePr>
          <p:nvPr/>
        </p:nvGraphicFramePr>
        <p:xfrm>
          <a:off x="720725" y="3135313"/>
          <a:ext cx="381635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1" imgW="1685290" imgH="215265" progId="Equation.3">
                  <p:embed/>
                </p:oleObj>
              </mc:Choice>
              <mc:Fallback>
                <p:oleObj name="" r:id="rId1" imgW="1685290" imgH="215265" progId="Equation.3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20725" y="3135313"/>
                        <a:ext cx="3816350" cy="554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717" name="Object 45"/>
          <p:cNvGraphicFramePr>
            <a:graphicFrameLocks noChangeAspect="1"/>
          </p:cNvGraphicFramePr>
          <p:nvPr/>
        </p:nvGraphicFramePr>
        <p:xfrm>
          <a:off x="725488" y="3932238"/>
          <a:ext cx="4278312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3" imgW="1900555" imgH="215265" progId="Equation.3">
                  <p:embed/>
                </p:oleObj>
              </mc:Choice>
              <mc:Fallback>
                <p:oleObj name="" r:id="rId3" imgW="1900555" imgH="215265" progId="Equation.3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25488" y="3932238"/>
                        <a:ext cx="4278312" cy="53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718" name="Object 46"/>
          <p:cNvGraphicFramePr>
            <a:graphicFrameLocks noChangeAspect="1"/>
          </p:cNvGraphicFramePr>
          <p:nvPr/>
        </p:nvGraphicFramePr>
        <p:xfrm>
          <a:off x="719138" y="4705350"/>
          <a:ext cx="5067300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5" imgW="2178685" imgH="215265" progId="Equation.3">
                  <p:embed/>
                </p:oleObj>
              </mc:Choice>
              <mc:Fallback>
                <p:oleObj name="" r:id="rId5" imgW="2178685" imgH="215265" progId="Equation.3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19138" y="4705350"/>
                        <a:ext cx="5067300" cy="560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719" name="Text Box 47"/>
          <p:cNvSpPr txBox="1"/>
          <p:nvPr/>
        </p:nvSpPr>
        <p:spPr>
          <a:xfrm>
            <a:off x="3025775" y="5426075"/>
            <a:ext cx="2187575" cy="6397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/>
          <a:p>
            <a:pPr algn="ctr" eaLnBrk="0" hangingPunct="0"/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（附加方程）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graphicFrame>
        <p:nvGraphicFramePr>
          <p:cNvPr id="156720" name="Object 48"/>
          <p:cNvGraphicFramePr>
            <a:graphicFrameLocks noChangeAspect="1"/>
          </p:cNvGraphicFramePr>
          <p:nvPr/>
        </p:nvGraphicFramePr>
        <p:xfrm>
          <a:off x="795338" y="5427663"/>
          <a:ext cx="2103437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7" imgW="708025" imgH="215265" progId="Equation.3">
                  <p:embed/>
                </p:oleObj>
              </mc:Choice>
              <mc:Fallback>
                <p:oleObj name="" r:id="rId7" imgW="708025" imgH="215265" progId="Equation.3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95338" y="5427663"/>
                        <a:ext cx="2103437" cy="641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809" name="Rectangle 137"/>
          <p:cNvSpPr>
            <a:spLocks noChangeArrowheads="1"/>
          </p:cNvSpPr>
          <p:nvPr/>
        </p:nvSpPr>
        <p:spPr bwMode="auto">
          <a:xfrm>
            <a:off x="6996113" y="1938338"/>
            <a:ext cx="385763" cy="1281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99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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9933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99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endParaRPr kumimoji="0" lang="en-US" altLang="zh-CN" sz="2800" b="1" i="1" u="none" strike="noStrike" kern="1200" cap="none" spc="0" normalizeH="0" baseline="0" noProof="0">
              <a:ln>
                <a:noFill/>
              </a:ln>
              <a:solidFill>
                <a:srgbClr val="FF9933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99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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9933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5064" name="Rectangle 139"/>
          <p:cNvSpPr/>
          <p:nvPr/>
        </p:nvSpPr>
        <p:spPr>
          <a:xfrm>
            <a:off x="7010400" y="0"/>
            <a:ext cx="2133600" cy="3048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p>
            <a:pPr algn="ctr" eaLnBrk="0" hangingPunct="0"/>
            <a:r>
              <a:rPr lang="en-US" altLang="zh-CN" sz="2000" dirty="0">
                <a:solidFill>
                  <a:srgbClr val="C0C0C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§ 3-5 </a:t>
            </a:r>
            <a:r>
              <a:rPr lang="zh-CN" altLang="en-US" sz="2000" dirty="0">
                <a:solidFill>
                  <a:srgbClr val="C0C0C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回路电流法</a:t>
            </a:r>
            <a:endParaRPr lang="zh-CN" altLang="en-US" sz="2000" dirty="0">
              <a:solidFill>
                <a:srgbClr val="C0C0C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grpSp>
        <p:nvGrpSpPr>
          <p:cNvPr id="2" name="Group 140"/>
          <p:cNvGrpSpPr/>
          <p:nvPr/>
        </p:nvGrpSpPr>
        <p:grpSpPr>
          <a:xfrm>
            <a:off x="5870575" y="1093788"/>
            <a:ext cx="2144713" cy="2006600"/>
            <a:chOff x="924" y="858"/>
            <a:chExt cx="1351" cy="1264"/>
          </a:xfrm>
        </p:grpSpPr>
        <p:sp>
          <p:nvSpPr>
            <p:cNvPr id="45066" name="Rectangle 141"/>
            <p:cNvSpPr/>
            <p:nvPr/>
          </p:nvSpPr>
          <p:spPr>
            <a:xfrm>
              <a:off x="1529" y="858"/>
              <a:ext cx="399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p>
              <a:pPr eaLnBrk="0" hangingPunct="0"/>
              <a:r>
                <a:rPr lang="en-US" altLang="zh-CN" b="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="0" i="1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b="0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b="0" baseline="-250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067" name="Rectangle 142"/>
            <p:cNvSpPr/>
            <p:nvPr/>
          </p:nvSpPr>
          <p:spPr>
            <a:xfrm>
              <a:off x="1966" y="1490"/>
              <a:ext cx="309" cy="46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lnSpc>
                  <a:spcPct val="150000"/>
                </a:lnSpc>
              </a:pPr>
              <a:r>
                <a:rPr lang="en-US" altLang="zh-CN" b="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="0" i="1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b="0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b="0" baseline="-250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068" name="Rectangle 143"/>
            <p:cNvSpPr/>
            <p:nvPr/>
          </p:nvSpPr>
          <p:spPr>
            <a:xfrm>
              <a:off x="972" y="1555"/>
              <a:ext cx="332" cy="46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lnSpc>
                  <a:spcPct val="150000"/>
                </a:lnSpc>
              </a:pPr>
              <a:r>
                <a:rPr lang="en-US" altLang="zh-CN" b="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="0" i="1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b="0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b="0" baseline="-250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069" name="Freeform 144"/>
            <p:cNvSpPr/>
            <p:nvPr/>
          </p:nvSpPr>
          <p:spPr>
            <a:xfrm>
              <a:off x="924" y="1447"/>
              <a:ext cx="385" cy="675"/>
            </a:xfrm>
            <a:custGeom>
              <a:avLst/>
              <a:gdLst/>
              <a:ahLst/>
              <a:cxnLst>
                <a:cxn ang="0">
                  <a:pos x="0" y="261"/>
                </a:cxn>
                <a:cxn ang="0">
                  <a:pos x="62" y="83"/>
                </a:cxn>
                <a:cxn ang="0">
                  <a:pos x="204" y="5"/>
                </a:cxn>
                <a:cxn ang="0">
                  <a:pos x="331" y="114"/>
                </a:cxn>
                <a:cxn ang="0">
                  <a:pos x="385" y="352"/>
                </a:cxn>
                <a:cxn ang="0">
                  <a:pos x="331" y="589"/>
                </a:cxn>
                <a:cxn ang="0">
                  <a:pos x="203" y="672"/>
                </a:cxn>
                <a:cxn ang="0">
                  <a:pos x="75" y="608"/>
                </a:cxn>
                <a:cxn ang="0">
                  <a:pos x="11" y="480"/>
                </a:cxn>
              </a:cxnLst>
              <a:pathLst>
                <a:path w="385" h="675">
                  <a:moveTo>
                    <a:pt x="0" y="261"/>
                  </a:moveTo>
                  <a:cubicBezTo>
                    <a:pt x="10" y="231"/>
                    <a:pt x="28" y="126"/>
                    <a:pt x="62" y="83"/>
                  </a:cubicBezTo>
                  <a:cubicBezTo>
                    <a:pt x="96" y="40"/>
                    <a:pt x="159" y="0"/>
                    <a:pt x="204" y="5"/>
                  </a:cubicBezTo>
                  <a:cubicBezTo>
                    <a:pt x="249" y="10"/>
                    <a:pt x="301" y="56"/>
                    <a:pt x="331" y="114"/>
                  </a:cubicBezTo>
                  <a:cubicBezTo>
                    <a:pt x="361" y="172"/>
                    <a:pt x="385" y="273"/>
                    <a:pt x="385" y="352"/>
                  </a:cubicBezTo>
                  <a:cubicBezTo>
                    <a:pt x="385" y="431"/>
                    <a:pt x="361" y="536"/>
                    <a:pt x="331" y="589"/>
                  </a:cubicBezTo>
                  <a:cubicBezTo>
                    <a:pt x="301" y="642"/>
                    <a:pt x="246" y="669"/>
                    <a:pt x="203" y="672"/>
                  </a:cubicBezTo>
                  <a:cubicBezTo>
                    <a:pt x="160" y="675"/>
                    <a:pt x="107" y="640"/>
                    <a:pt x="75" y="608"/>
                  </a:cubicBezTo>
                  <a:cubicBezTo>
                    <a:pt x="43" y="576"/>
                    <a:pt x="27" y="528"/>
                    <a:pt x="11" y="480"/>
                  </a:cubicBezTo>
                </a:path>
              </a:pathLst>
            </a:custGeom>
            <a:noFill/>
            <a:ln w="28575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triangle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070" name="Freeform 145"/>
            <p:cNvSpPr/>
            <p:nvPr/>
          </p:nvSpPr>
          <p:spPr>
            <a:xfrm>
              <a:off x="1889" y="1442"/>
              <a:ext cx="385" cy="675"/>
            </a:xfrm>
            <a:custGeom>
              <a:avLst/>
              <a:gdLst/>
              <a:ahLst/>
              <a:cxnLst>
                <a:cxn ang="0">
                  <a:pos x="0" y="261"/>
                </a:cxn>
                <a:cxn ang="0">
                  <a:pos x="62" y="83"/>
                </a:cxn>
                <a:cxn ang="0">
                  <a:pos x="204" y="5"/>
                </a:cxn>
                <a:cxn ang="0">
                  <a:pos x="331" y="114"/>
                </a:cxn>
                <a:cxn ang="0">
                  <a:pos x="385" y="352"/>
                </a:cxn>
                <a:cxn ang="0">
                  <a:pos x="331" y="589"/>
                </a:cxn>
                <a:cxn ang="0">
                  <a:pos x="203" y="672"/>
                </a:cxn>
                <a:cxn ang="0">
                  <a:pos x="75" y="608"/>
                </a:cxn>
                <a:cxn ang="0">
                  <a:pos x="11" y="480"/>
                </a:cxn>
              </a:cxnLst>
              <a:pathLst>
                <a:path w="385" h="675">
                  <a:moveTo>
                    <a:pt x="0" y="261"/>
                  </a:moveTo>
                  <a:cubicBezTo>
                    <a:pt x="10" y="231"/>
                    <a:pt x="28" y="126"/>
                    <a:pt x="62" y="83"/>
                  </a:cubicBezTo>
                  <a:cubicBezTo>
                    <a:pt x="96" y="40"/>
                    <a:pt x="159" y="0"/>
                    <a:pt x="204" y="5"/>
                  </a:cubicBezTo>
                  <a:cubicBezTo>
                    <a:pt x="249" y="10"/>
                    <a:pt x="301" y="56"/>
                    <a:pt x="331" y="114"/>
                  </a:cubicBezTo>
                  <a:cubicBezTo>
                    <a:pt x="361" y="172"/>
                    <a:pt x="385" y="273"/>
                    <a:pt x="385" y="352"/>
                  </a:cubicBezTo>
                  <a:cubicBezTo>
                    <a:pt x="385" y="431"/>
                    <a:pt x="361" y="536"/>
                    <a:pt x="331" y="589"/>
                  </a:cubicBezTo>
                  <a:cubicBezTo>
                    <a:pt x="301" y="642"/>
                    <a:pt x="246" y="669"/>
                    <a:pt x="203" y="672"/>
                  </a:cubicBezTo>
                  <a:cubicBezTo>
                    <a:pt x="160" y="675"/>
                    <a:pt x="107" y="640"/>
                    <a:pt x="75" y="608"/>
                  </a:cubicBezTo>
                  <a:cubicBezTo>
                    <a:pt x="43" y="576"/>
                    <a:pt x="27" y="528"/>
                    <a:pt x="11" y="480"/>
                  </a:cubicBezTo>
                </a:path>
              </a:pathLst>
            </a:custGeom>
            <a:noFill/>
            <a:ln w="28575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triangle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071" name="Freeform 146"/>
            <p:cNvSpPr/>
            <p:nvPr/>
          </p:nvSpPr>
          <p:spPr>
            <a:xfrm>
              <a:off x="1163" y="866"/>
              <a:ext cx="831" cy="340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434" y="18"/>
                </a:cxn>
                <a:cxn ang="0">
                  <a:pos x="556" y="128"/>
                </a:cxn>
                <a:cxn ang="0">
                  <a:pos x="534" y="274"/>
                </a:cxn>
                <a:cxn ang="0">
                  <a:pos x="445" y="329"/>
                </a:cxn>
                <a:cxn ang="0">
                  <a:pos x="193" y="338"/>
                </a:cxn>
              </a:cxnLst>
              <a:pathLst>
                <a:path w="895" h="340">
                  <a:moveTo>
                    <a:pt x="0" y="18"/>
                  </a:moveTo>
                  <a:cubicBezTo>
                    <a:pt x="266" y="9"/>
                    <a:pt x="532" y="0"/>
                    <a:pt x="677" y="18"/>
                  </a:cubicBezTo>
                  <a:cubicBezTo>
                    <a:pt x="822" y="36"/>
                    <a:pt x="843" y="85"/>
                    <a:pt x="869" y="128"/>
                  </a:cubicBezTo>
                  <a:cubicBezTo>
                    <a:pt x="895" y="171"/>
                    <a:pt x="861" y="241"/>
                    <a:pt x="832" y="274"/>
                  </a:cubicBezTo>
                  <a:cubicBezTo>
                    <a:pt x="803" y="307"/>
                    <a:pt x="783" y="318"/>
                    <a:pt x="695" y="329"/>
                  </a:cubicBezTo>
                  <a:cubicBezTo>
                    <a:pt x="607" y="340"/>
                    <a:pt x="454" y="339"/>
                    <a:pt x="302" y="338"/>
                  </a:cubicBezTo>
                </a:path>
              </a:pathLst>
            </a:custGeom>
            <a:noFill/>
            <a:ln w="28575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triangle" w="lg" len="lg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" name="Group 147"/>
          <p:cNvGrpSpPr/>
          <p:nvPr/>
        </p:nvGrpSpPr>
        <p:grpSpPr>
          <a:xfrm>
            <a:off x="4532313" y="444500"/>
            <a:ext cx="4611687" cy="3403600"/>
            <a:chOff x="0" y="1162"/>
            <a:chExt cx="2905" cy="2144"/>
          </a:xfrm>
        </p:grpSpPr>
        <p:sp>
          <p:nvSpPr>
            <p:cNvPr id="45073" name="Rectangle 148"/>
            <p:cNvSpPr/>
            <p:nvPr/>
          </p:nvSpPr>
          <p:spPr>
            <a:xfrm>
              <a:off x="827" y="2903"/>
              <a:ext cx="500" cy="403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30Ω</a:t>
              </a:r>
              <a:endParaRPr lang="en-US" altLang="zh-CN" sz="24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45074" name="Group 149"/>
            <p:cNvGrpSpPr/>
            <p:nvPr/>
          </p:nvGrpSpPr>
          <p:grpSpPr>
            <a:xfrm>
              <a:off x="0" y="1162"/>
              <a:ext cx="2905" cy="2114"/>
              <a:chOff x="1097" y="129"/>
              <a:chExt cx="2905" cy="2114"/>
            </a:xfrm>
          </p:grpSpPr>
          <p:sp>
            <p:nvSpPr>
              <p:cNvPr id="45075" name="Rectangle 150"/>
              <p:cNvSpPr/>
              <p:nvPr/>
            </p:nvSpPr>
            <p:spPr>
              <a:xfrm>
                <a:off x="2379" y="129"/>
                <a:ext cx="500" cy="2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rIns="0" anchor="t" anchorCtr="0">
                <a:spAutoFit/>
              </a:bodyPr>
              <a:p>
                <a:pPr eaLnBrk="0" hangingPunct="0"/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20Ω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76" name="Rectangle 151"/>
              <p:cNvSpPr/>
              <p:nvPr/>
            </p:nvSpPr>
            <p:spPr>
              <a:xfrm>
                <a:off x="1923" y="579"/>
                <a:ext cx="500" cy="40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t" anchorCtr="0">
                <a:spAutoFit/>
              </a:bodyPr>
              <a:p>
                <a:pPr eaLnBrk="0" hangingPunct="0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10Ω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77" name="Rectangle 152"/>
              <p:cNvSpPr/>
              <p:nvPr/>
            </p:nvSpPr>
            <p:spPr>
              <a:xfrm>
                <a:off x="2884" y="563"/>
                <a:ext cx="601" cy="40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t" anchorCtr="0">
                <a:spAutoFit/>
              </a:bodyPr>
              <a:p>
                <a:pPr eaLnBrk="0" hangingPunct="0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15Ω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6825" name="Oval 153"/>
              <p:cNvSpPr>
                <a:spLocks noChangeArrowheads="1"/>
              </p:cNvSpPr>
              <p:nvPr/>
            </p:nvSpPr>
            <p:spPr bwMode="auto">
              <a:xfrm>
                <a:off x="1518" y="1250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6826" name="Oval 154"/>
              <p:cNvSpPr>
                <a:spLocks noChangeArrowheads="1"/>
              </p:cNvSpPr>
              <p:nvPr/>
            </p:nvSpPr>
            <p:spPr bwMode="auto">
              <a:xfrm>
                <a:off x="3350" y="1236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080" name="Rectangle 155"/>
              <p:cNvSpPr/>
              <p:nvPr/>
            </p:nvSpPr>
            <p:spPr>
              <a:xfrm>
                <a:off x="2883" y="1840"/>
                <a:ext cx="500" cy="40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t" anchorCtr="0">
                <a:spAutoFit/>
              </a:bodyPr>
              <a:p>
                <a:pPr eaLnBrk="0" hangingPunct="0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40Ω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81" name="Rectangle 156"/>
              <p:cNvSpPr/>
              <p:nvPr/>
            </p:nvSpPr>
            <p:spPr>
              <a:xfrm>
                <a:off x="2251" y="883"/>
                <a:ext cx="406" cy="40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t" anchorCtr="0">
                <a:spAutoFit/>
              </a:bodyPr>
              <a:p>
                <a:pPr eaLnBrk="0" hangingPunct="0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1A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82" name="Rectangle 157"/>
              <p:cNvSpPr/>
              <p:nvPr/>
            </p:nvSpPr>
            <p:spPr>
              <a:xfrm>
                <a:off x="1639" y="435"/>
                <a:ext cx="1829" cy="1490"/>
              </a:xfrm>
              <a:prstGeom prst="rect">
                <a:avLst/>
              </a:prstGeom>
              <a:noFill/>
              <a:ln w="28575" cap="flat" cmpd="sng">
                <a:solidFill>
                  <a:srgbClr val="FFCC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>
                <a:spAutoFit/>
              </a:bodyPr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83" name="Line 158"/>
              <p:cNvSpPr/>
              <p:nvPr/>
            </p:nvSpPr>
            <p:spPr>
              <a:xfrm>
                <a:off x="1630" y="965"/>
                <a:ext cx="1837" cy="0"/>
              </a:xfrm>
              <a:prstGeom prst="line">
                <a:avLst/>
              </a:prstGeom>
              <a:ln w="28575" cap="flat" cmpd="sng">
                <a:solidFill>
                  <a:srgbClr val="FFCC99"/>
                </a:solidFill>
                <a:prstDash val="solid"/>
                <a:round/>
                <a:headEnd type="oval" w="sm" len="sm"/>
                <a:tailEnd type="oval" w="sm" len="sm"/>
              </a:ln>
            </p:spPr>
          </p:sp>
          <p:sp>
            <p:nvSpPr>
              <p:cNvPr id="45084" name="Line 159"/>
              <p:cNvSpPr/>
              <p:nvPr/>
            </p:nvSpPr>
            <p:spPr>
              <a:xfrm flipH="1">
                <a:off x="2573" y="966"/>
                <a:ext cx="9" cy="960"/>
              </a:xfrm>
              <a:prstGeom prst="line">
                <a:avLst/>
              </a:prstGeom>
              <a:ln w="28575" cap="flat" cmpd="sng">
                <a:solidFill>
                  <a:srgbClr val="FFCC99"/>
                </a:solidFill>
                <a:prstDash val="solid"/>
                <a:round/>
                <a:headEnd type="oval" w="sm" len="sm"/>
                <a:tailEnd type="oval" w="sm" len="sm"/>
              </a:ln>
            </p:spPr>
          </p:sp>
          <p:grpSp>
            <p:nvGrpSpPr>
              <p:cNvPr id="45085" name="Group 160"/>
              <p:cNvGrpSpPr/>
              <p:nvPr/>
            </p:nvGrpSpPr>
            <p:grpSpPr>
              <a:xfrm rot="5400000">
                <a:off x="2441" y="1342"/>
                <a:ext cx="227" cy="228"/>
                <a:chOff x="471" y="414"/>
                <a:chExt cx="227" cy="228"/>
              </a:xfrm>
            </p:grpSpPr>
            <p:sp>
              <p:nvSpPr>
                <p:cNvPr id="156833" name="Oval 161"/>
                <p:cNvSpPr>
                  <a:spLocks noChangeArrowheads="1"/>
                </p:cNvSpPr>
                <p:nvPr/>
              </p:nvSpPr>
              <p:spPr bwMode="auto">
                <a:xfrm>
                  <a:off x="471" y="421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18900000" scaled="1"/>
                </a:gradFill>
                <a:ln w="38100">
                  <a:solidFill>
                    <a:srgbClr val="FFCC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5087" name="Line 162"/>
                <p:cNvSpPr/>
                <p:nvPr/>
              </p:nvSpPr>
              <p:spPr>
                <a:xfrm>
                  <a:off x="582" y="414"/>
                  <a:ext cx="0" cy="227"/>
                </a:xfrm>
                <a:prstGeom prst="line">
                  <a:avLst/>
                </a:prstGeom>
                <a:ln w="38100" cap="flat" cmpd="sng">
                  <a:solidFill>
                    <a:srgbClr val="FFCC9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5088" name="Rectangle 163"/>
              <p:cNvSpPr/>
              <p:nvPr/>
            </p:nvSpPr>
            <p:spPr>
              <a:xfrm>
                <a:off x="2424" y="380"/>
                <a:ext cx="272" cy="125"/>
              </a:xfrm>
              <a:prstGeom prst="rect">
                <a:avLst/>
              </a:prstGeom>
              <a:gradFill rotWithShape="1">
                <a:gsLst>
                  <a:gs pos="0">
                    <a:srgbClr val="765E47"/>
                  </a:gs>
                  <a:gs pos="50000">
                    <a:srgbClr val="FFCC99"/>
                  </a:gs>
                  <a:gs pos="100000">
                    <a:srgbClr val="765E47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89" name="Rectangle 164"/>
              <p:cNvSpPr/>
              <p:nvPr/>
            </p:nvSpPr>
            <p:spPr>
              <a:xfrm>
                <a:off x="2966" y="905"/>
                <a:ext cx="272" cy="125"/>
              </a:xfrm>
              <a:prstGeom prst="rect">
                <a:avLst/>
              </a:prstGeom>
              <a:gradFill rotWithShape="1">
                <a:gsLst>
                  <a:gs pos="0">
                    <a:srgbClr val="765E47"/>
                  </a:gs>
                  <a:gs pos="50000">
                    <a:srgbClr val="FFCC99"/>
                  </a:gs>
                  <a:gs pos="100000">
                    <a:srgbClr val="765E47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90" name="Rectangle 165"/>
              <p:cNvSpPr/>
              <p:nvPr/>
            </p:nvSpPr>
            <p:spPr>
              <a:xfrm>
                <a:off x="2013" y="910"/>
                <a:ext cx="272" cy="125"/>
              </a:xfrm>
              <a:prstGeom prst="rect">
                <a:avLst/>
              </a:prstGeom>
              <a:gradFill rotWithShape="1">
                <a:gsLst>
                  <a:gs pos="0">
                    <a:srgbClr val="765E47"/>
                  </a:gs>
                  <a:gs pos="50000">
                    <a:srgbClr val="FFCC99"/>
                  </a:gs>
                  <a:gs pos="100000">
                    <a:srgbClr val="765E47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91" name="Rectangle 166"/>
              <p:cNvSpPr/>
              <p:nvPr/>
            </p:nvSpPr>
            <p:spPr>
              <a:xfrm>
                <a:off x="2953" y="1887"/>
                <a:ext cx="272" cy="125"/>
              </a:xfrm>
              <a:prstGeom prst="rect">
                <a:avLst/>
              </a:prstGeom>
              <a:gradFill rotWithShape="1">
                <a:gsLst>
                  <a:gs pos="0">
                    <a:srgbClr val="765E47"/>
                  </a:gs>
                  <a:gs pos="50000">
                    <a:srgbClr val="FFCC99"/>
                  </a:gs>
                  <a:gs pos="100000">
                    <a:srgbClr val="765E47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92" name="Rectangle 167"/>
              <p:cNvSpPr/>
              <p:nvPr/>
            </p:nvSpPr>
            <p:spPr>
              <a:xfrm>
                <a:off x="2026" y="1872"/>
                <a:ext cx="272" cy="125"/>
              </a:xfrm>
              <a:prstGeom prst="rect">
                <a:avLst/>
              </a:prstGeom>
              <a:gradFill rotWithShape="1">
                <a:gsLst>
                  <a:gs pos="0">
                    <a:srgbClr val="765E47"/>
                  </a:gs>
                  <a:gs pos="50000">
                    <a:srgbClr val="FFCC99"/>
                  </a:gs>
                  <a:gs pos="100000">
                    <a:srgbClr val="765E47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93" name="Text Box 168"/>
              <p:cNvSpPr txBox="1"/>
              <p:nvPr/>
            </p:nvSpPr>
            <p:spPr>
              <a:xfrm>
                <a:off x="3493" y="1084"/>
                <a:ext cx="275" cy="60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>
                  <a:lnSpc>
                    <a:spcPct val="8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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  <a:p>
                <a:pPr algn="just" eaLnBrk="0" hangingPunct="0">
                  <a:lnSpc>
                    <a:spcPct val="80000"/>
                  </a:lnSpc>
                </a:pP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 eaLnBrk="0" hangingPunct="0">
                  <a:lnSpc>
                    <a:spcPct val="8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45094" name="AutoShape 169"/>
              <p:cNvSpPr/>
              <p:nvPr/>
            </p:nvSpPr>
            <p:spPr>
              <a:xfrm flipH="1">
                <a:off x="2546" y="1162"/>
                <a:ext cx="57" cy="11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95" name="Rectangle 170"/>
              <p:cNvSpPr/>
              <p:nvPr/>
            </p:nvSpPr>
            <p:spPr>
              <a:xfrm>
                <a:off x="1097" y="1132"/>
                <a:ext cx="511" cy="40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t" anchorCtr="0">
                <a:spAutoFit/>
              </a:bodyPr>
              <a:p>
                <a:pPr eaLnBrk="0" hangingPunct="0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50V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96" name="Rectangle 171"/>
              <p:cNvSpPr/>
              <p:nvPr/>
            </p:nvSpPr>
            <p:spPr>
              <a:xfrm>
                <a:off x="3555" y="1104"/>
                <a:ext cx="447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 eaLnBrk="0" hangingPunct="0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20V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97" name="Text Box 172"/>
              <p:cNvSpPr txBox="1"/>
              <p:nvPr/>
            </p:nvSpPr>
            <p:spPr>
              <a:xfrm>
                <a:off x="1389" y="1093"/>
                <a:ext cx="275" cy="60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>
                  <a:lnSpc>
                    <a:spcPct val="8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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  <a:p>
                <a:pPr algn="just" eaLnBrk="0" hangingPunct="0">
                  <a:lnSpc>
                    <a:spcPct val="80000"/>
                  </a:lnSpc>
                </a:pP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 eaLnBrk="0" hangingPunct="0">
                  <a:lnSpc>
                    <a:spcPct val="8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</p:grpSp>
      </p:grpSp>
      <p:sp>
        <p:nvSpPr>
          <p:cNvPr id="156845" name="Rectangle 173" descr="轮廓式菱形"/>
          <p:cNvSpPr>
            <a:spLocks noChangeArrowheads="1"/>
          </p:cNvSpPr>
          <p:nvPr/>
        </p:nvSpPr>
        <p:spPr bwMode="auto">
          <a:xfrm>
            <a:off x="0" y="0"/>
            <a:ext cx="1984375" cy="695325"/>
          </a:xfrm>
          <a:prstGeom prst="rect">
            <a:avLst/>
          </a:prstGeom>
          <a:pattFill prst="openDmnd">
            <a:fgClr>
              <a:schemeClr val="accent1"/>
            </a:fgClr>
            <a:bgClr>
              <a:schemeClr val="tx1"/>
            </a:bgClr>
          </a:pattFill>
          <a:ln w="9525">
            <a:noFill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方法一</a:t>
            </a:r>
            <a:endParaRPr kumimoji="1" lang="zh-CN" altLang="en-US" sz="4000" b="1" i="0" u="none" strike="noStrike" kern="120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56846" name="Text Box 174"/>
          <p:cNvSpPr txBox="1"/>
          <p:nvPr/>
        </p:nvSpPr>
        <p:spPr>
          <a:xfrm>
            <a:off x="711200" y="1524000"/>
            <a:ext cx="3817938" cy="427038"/>
          </a:xfrm>
          <a:prstGeom prst="rect">
            <a:avLst/>
          </a:prstGeom>
          <a:noFill/>
          <a:ln w="28575">
            <a:noFill/>
          </a:ln>
        </p:spPr>
        <p:txBody>
          <a:bodyPr lIns="0" tIns="0" rIns="0" bIns="0" anchor="t" anchorCtr="0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幼圆" panose="02010509060101010101" pitchFamily="49" charset="-122"/>
              </a:rPr>
              <a:t>设电流源的端电压为</a:t>
            </a:r>
            <a:r>
              <a:rPr lang="en-US" altLang="zh-CN" i="1" dirty="0">
                <a:latin typeface="Times New Roman" panose="02020603050405020304" pitchFamily="18" charset="0"/>
                <a:ea typeface="幼圆" panose="02010509060101010101" pitchFamily="49" charset="-122"/>
              </a:rPr>
              <a:t>U</a:t>
            </a:r>
            <a:endParaRPr lang="en-US" altLang="zh-CN" i="1" dirty="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156847" name="AutoShape 175"/>
          <p:cNvSpPr/>
          <p:nvPr/>
        </p:nvSpPr>
        <p:spPr>
          <a:xfrm>
            <a:off x="565150" y="3395663"/>
            <a:ext cx="88900" cy="2279650"/>
          </a:xfrm>
          <a:prstGeom prst="leftBrace">
            <a:avLst>
              <a:gd name="adj1" fmla="val 211078"/>
              <a:gd name="adj2" fmla="val 50000"/>
            </a:avLst>
          </a:prstGeom>
          <a:noFill/>
          <a:ln w="28575" cap="flat" cmpd="sng">
            <a:solidFill>
              <a:srgbClr val="FFCC9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101" name="矩形标注 3"/>
          <p:cNvSpPr/>
          <p:nvPr/>
        </p:nvSpPr>
        <p:spPr>
          <a:xfrm>
            <a:off x="3132138" y="2133600"/>
            <a:ext cx="1693862" cy="892175"/>
          </a:xfrm>
          <a:prstGeom prst="wedgeRectCallout">
            <a:avLst>
              <a:gd name="adj1" fmla="val -78560"/>
              <a:gd name="adj2" fmla="val 71921"/>
            </a:avLst>
          </a:prstGeom>
          <a:solidFill>
            <a:srgbClr val="72BFC5"/>
          </a:solidFill>
          <a:ln w="28575" cap="flat" cmpd="sng">
            <a:solidFill>
              <a:srgbClr val="FFCC99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这种方法必须加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，并且有附加方程</a:t>
            </a:r>
            <a:endParaRPr lang="zh-CN" altLang="en-US" sz="16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102" name="矩形标注 3"/>
          <p:cNvSpPr/>
          <p:nvPr/>
        </p:nvSpPr>
        <p:spPr>
          <a:xfrm>
            <a:off x="6832600" y="3860800"/>
            <a:ext cx="1693863" cy="1301750"/>
          </a:xfrm>
          <a:prstGeom prst="wedgeRectCallout">
            <a:avLst>
              <a:gd name="adj1" fmla="val -70204"/>
              <a:gd name="adj2" fmla="val -134042"/>
            </a:avLst>
          </a:prstGeom>
          <a:solidFill>
            <a:srgbClr val="72BFC5"/>
          </a:solidFill>
          <a:ln w="28575" cap="flat" cmpd="sng">
            <a:solidFill>
              <a:srgbClr val="FFCC99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r>
              <a:rPr lang="zh-CN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回路电流法必须有回路电流定义和绕行方向，一般建议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l1</a:t>
            </a:r>
            <a:endParaRPr lang="en-US" altLang="zh-CN" sz="1600" baseline="-250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156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6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56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15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6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6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6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6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6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6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6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769" grpId="0" bldLvl="0" animBg="1"/>
      <p:bldP spid="156719" grpId="0"/>
      <p:bldP spid="156809" grpId="0" bldLvl="0" animBg="1"/>
      <p:bldP spid="156809" grpId="1" bldLvl="0" animBg="1"/>
      <p:bldP spid="156845" grpId="0" bldLvl="0" animBg="1"/>
      <p:bldP spid="156846" grpId="0"/>
      <p:bldP spid="15684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  <a:sym typeface="宋体" panose="02010600030101010101" pitchFamily="2" charset="-122"/>
              </a:rPr>
              <a:t>参考方向，功率正负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  <a:sym typeface="宋体" panose="02010600030101010101" pitchFamily="2" charset="-122"/>
            </a:endParaRPr>
          </a:p>
        </p:txBody>
      </p:sp>
      <p:sp>
        <p:nvSpPr>
          <p:cNvPr id="5122" name="内容占位符 2"/>
          <p:cNvSpPr>
            <a:spLocks noGrp="1"/>
          </p:cNvSpPr>
          <p:nvPr>
            <p:ph idx="1"/>
          </p:nvPr>
        </p:nvSpPr>
        <p:spPr>
          <a:xfrm>
            <a:off x="466725" y="1123950"/>
            <a:ext cx="8229600" cy="4525963"/>
          </a:xfrm>
        </p:spPr>
        <p:txBody>
          <a:bodyPr anchor="t" anchorCtr="0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电流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: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任意假定一个正电荷运动的方向即为电流的参考方向。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电压：假设高电位指向低电位的方向。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Symbol" panose="05050102010706020507" pitchFamily="18" charset="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当参考方向与实际方向一致时为正，否则为负。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元件或支路的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u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</a:t>
            </a:r>
            <a:r>
              <a:rPr kumimoji="0" lang="en-US" altLang="zh-CN" sz="2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采用相同的参考方向称之为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9966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关联参考方向。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反之，称为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9966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非关联参考方向。</a:t>
            </a: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9966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u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US" altLang="zh-CN" sz="3200" b="0" i="1" u="none" strike="noStrike" kern="1200" cap="none" spc="0" normalizeH="0" baseline="0" noProof="0" dirty="0" err="1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取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关联参考方向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98663" name="文本框 198662"/>
          <p:cNvSpPr txBox="1"/>
          <p:nvPr/>
        </p:nvSpPr>
        <p:spPr>
          <a:xfrm>
            <a:off x="971550" y="5372100"/>
            <a:ext cx="5461000" cy="579438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3200" i="1" dirty="0">
                <a:latin typeface="Times New Roman" panose="02020603050405020304" pitchFamily="18" charset="0"/>
                <a:ea typeface="仿宋_GB2312" pitchFamily="49" charset="-122"/>
              </a:rPr>
              <a:t>P</a:t>
            </a:r>
            <a:r>
              <a:rPr lang="en-US" altLang="zh-CN" sz="3200" dirty="0">
                <a:latin typeface="Times New Roman" panose="02020603050405020304" pitchFamily="18" charset="0"/>
                <a:ea typeface="仿宋_GB2312" pitchFamily="49" charset="-122"/>
              </a:rPr>
              <a:t>&gt;0 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    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吸收正功率  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实际吸收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)</a:t>
            </a:r>
            <a:endParaRPr lang="en-US" altLang="zh-CN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8664" name="文本框 198663"/>
          <p:cNvSpPr txBox="1"/>
          <p:nvPr/>
        </p:nvSpPr>
        <p:spPr>
          <a:xfrm>
            <a:off x="971550" y="5875338"/>
            <a:ext cx="5616575" cy="582612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&lt;0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吸收负功率  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实际发出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)</a:t>
            </a:r>
            <a:endParaRPr lang="en-US" altLang="zh-CN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98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63" grpId="0"/>
      <p:bldP spid="19866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58759" name="Object 39"/>
          <p:cNvGraphicFramePr>
            <a:graphicFrameLocks noChangeAspect="1"/>
          </p:cNvGraphicFramePr>
          <p:nvPr/>
        </p:nvGraphicFramePr>
        <p:xfrm>
          <a:off x="1119188" y="3925888"/>
          <a:ext cx="1206500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1" imgW="502285" imgH="215265" progId="Equation.3">
                  <p:embed/>
                </p:oleObj>
              </mc:Choice>
              <mc:Fallback>
                <p:oleObj name="" r:id="rId1" imgW="502285" imgH="215265" progId="Equation.3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119188" y="3925888"/>
                        <a:ext cx="1206500" cy="519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760" name="Object 40"/>
          <p:cNvGraphicFramePr>
            <a:graphicFrameLocks noChangeAspect="1"/>
          </p:cNvGraphicFramePr>
          <p:nvPr/>
        </p:nvGraphicFramePr>
        <p:xfrm>
          <a:off x="920750" y="4748213"/>
          <a:ext cx="738981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3" imgW="3433445" imgH="215265" progId="Equation.3">
                  <p:embed/>
                </p:oleObj>
              </mc:Choice>
              <mc:Fallback>
                <p:oleObj name="" r:id="rId3" imgW="3433445" imgH="215265" progId="Equation.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920750" y="4748213"/>
                        <a:ext cx="7389813" cy="501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761" name="Object 41"/>
          <p:cNvGraphicFramePr>
            <a:graphicFrameLocks noChangeAspect="1"/>
          </p:cNvGraphicFramePr>
          <p:nvPr/>
        </p:nvGraphicFramePr>
        <p:xfrm>
          <a:off x="992188" y="5464175"/>
          <a:ext cx="54848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5" imgW="2545715" imgH="215265" progId="Equation.3">
                  <p:embed/>
                </p:oleObj>
              </mc:Choice>
              <mc:Fallback>
                <p:oleObj name="" r:id="rId5" imgW="2545715" imgH="215265" progId="Equation.3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992188" y="5464175"/>
                        <a:ext cx="5484812" cy="488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8802" name="AutoShape 82" descr="轮廓式菱形"/>
          <p:cNvSpPr>
            <a:spLocks noChangeArrowheads="1"/>
          </p:cNvSpPr>
          <p:nvPr/>
        </p:nvSpPr>
        <p:spPr bwMode="auto">
          <a:xfrm>
            <a:off x="0" y="203200"/>
            <a:ext cx="1712913" cy="841375"/>
          </a:xfrm>
          <a:prstGeom prst="foldedCorner">
            <a:avLst>
              <a:gd name="adj" fmla="val 12500"/>
            </a:avLst>
          </a:prstGeom>
          <a:pattFill prst="openDmnd">
            <a:fgClr>
              <a:schemeClr val="accent1"/>
            </a:fgClr>
            <a:bgClr>
              <a:schemeClr val="tx1"/>
            </a:bgClr>
          </a:pattFill>
          <a:ln w="9525">
            <a:noFill/>
            <a:rou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方法二</a:t>
            </a:r>
            <a:endParaRPr kumimoji="1" lang="zh-CN" altLang="en-US" sz="4000" b="1" i="0" u="none" strike="noStrike" kern="120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58870" name="AutoShape 150"/>
          <p:cNvSpPr/>
          <p:nvPr/>
        </p:nvSpPr>
        <p:spPr>
          <a:xfrm>
            <a:off x="696913" y="4064000"/>
            <a:ext cx="290512" cy="1727200"/>
          </a:xfrm>
          <a:prstGeom prst="leftBrace">
            <a:avLst>
              <a:gd name="adj1" fmla="val 48939"/>
              <a:gd name="adj2" fmla="val 50000"/>
            </a:avLst>
          </a:prstGeom>
          <a:noFill/>
          <a:ln w="38100" cap="flat" cmpd="sng">
            <a:solidFill>
              <a:srgbClr val="CCFF9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6086" name="Rectangle 152"/>
          <p:cNvSpPr/>
          <p:nvPr/>
        </p:nvSpPr>
        <p:spPr>
          <a:xfrm>
            <a:off x="7010400" y="0"/>
            <a:ext cx="2133600" cy="3048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p>
            <a:pPr algn="ctr" eaLnBrk="0" hangingPunct="0"/>
            <a:r>
              <a:rPr lang="en-US" altLang="zh-CN" sz="2000" dirty="0">
                <a:solidFill>
                  <a:srgbClr val="C0C0C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§ 3-5 </a:t>
            </a:r>
            <a:r>
              <a:rPr lang="zh-CN" altLang="en-US" sz="2000" dirty="0">
                <a:solidFill>
                  <a:srgbClr val="C0C0C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回路电流法</a:t>
            </a:r>
            <a:endParaRPr lang="zh-CN" altLang="en-US" sz="2000" dirty="0">
              <a:solidFill>
                <a:srgbClr val="C0C0C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58874" name="Rectangle 154"/>
          <p:cNvSpPr/>
          <p:nvPr/>
        </p:nvSpPr>
        <p:spPr>
          <a:xfrm>
            <a:off x="4579938" y="909638"/>
            <a:ext cx="633412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en-US" altLang="zh-CN" i="1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i="1" baseline="-250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baseline="-250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en-US" altLang="zh-CN" baseline="-25000" dirty="0">
              <a:solidFill>
                <a:schemeClr val="folHlin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875" name="Rectangle 155"/>
          <p:cNvSpPr/>
          <p:nvPr/>
        </p:nvSpPr>
        <p:spPr>
          <a:xfrm>
            <a:off x="5434013" y="2039938"/>
            <a:ext cx="509587" cy="7334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i="1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i="1" baseline="-250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baseline="-250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baseline="-25000" dirty="0">
              <a:solidFill>
                <a:schemeClr val="folHlin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876" name="Rectangle 156"/>
          <p:cNvSpPr/>
          <p:nvPr/>
        </p:nvSpPr>
        <p:spPr>
          <a:xfrm>
            <a:off x="3870325" y="1971675"/>
            <a:ext cx="527050" cy="7334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i="1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i="1" baseline="-250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baseline="-250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baseline="-25000" dirty="0">
              <a:solidFill>
                <a:schemeClr val="folHlin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877" name="Freeform 157"/>
          <p:cNvSpPr/>
          <p:nvPr/>
        </p:nvSpPr>
        <p:spPr>
          <a:xfrm>
            <a:off x="3794125" y="1901825"/>
            <a:ext cx="611188" cy="955675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385" h="675">
                <a:moveTo>
                  <a:pt x="0" y="261"/>
                </a:moveTo>
                <a:cubicBezTo>
                  <a:pt x="10" y="231"/>
                  <a:pt x="28" y="126"/>
                  <a:pt x="62" y="83"/>
                </a:cubicBezTo>
                <a:cubicBezTo>
                  <a:pt x="96" y="40"/>
                  <a:pt x="159" y="0"/>
                  <a:pt x="204" y="5"/>
                </a:cubicBezTo>
                <a:cubicBezTo>
                  <a:pt x="249" y="10"/>
                  <a:pt x="301" y="56"/>
                  <a:pt x="331" y="114"/>
                </a:cubicBezTo>
                <a:cubicBezTo>
                  <a:pt x="361" y="172"/>
                  <a:pt x="385" y="273"/>
                  <a:pt x="385" y="352"/>
                </a:cubicBezTo>
                <a:cubicBezTo>
                  <a:pt x="385" y="431"/>
                  <a:pt x="361" y="536"/>
                  <a:pt x="331" y="589"/>
                </a:cubicBezTo>
                <a:cubicBezTo>
                  <a:pt x="301" y="642"/>
                  <a:pt x="246" y="669"/>
                  <a:pt x="203" y="672"/>
                </a:cubicBezTo>
                <a:cubicBezTo>
                  <a:pt x="160" y="675"/>
                  <a:pt x="107" y="640"/>
                  <a:pt x="75" y="608"/>
                </a:cubicBezTo>
                <a:cubicBezTo>
                  <a:pt x="43" y="576"/>
                  <a:pt x="27" y="528"/>
                  <a:pt x="11" y="480"/>
                </a:cubicBezTo>
              </a:path>
            </a:pathLst>
          </a:custGeom>
          <a:noFill/>
          <a:ln w="28575" cap="flat" cmpd="sng">
            <a:solidFill>
              <a:schemeClr val="folHlink"/>
            </a:solidFill>
            <a:prstDash val="solid"/>
            <a:round/>
            <a:headEnd type="none" w="med" len="med"/>
            <a:tailEnd type="triangle" w="lg" len="lg"/>
          </a:ln>
        </p:spPr>
        <p:txBody>
          <a:bodyPr/>
          <a:p>
            <a:endParaRPr lang="zh-CN" altLang="en-US"/>
          </a:p>
        </p:txBody>
      </p:sp>
      <p:sp>
        <p:nvSpPr>
          <p:cNvPr id="158878" name="Freeform 158"/>
          <p:cNvSpPr/>
          <p:nvPr/>
        </p:nvSpPr>
        <p:spPr>
          <a:xfrm>
            <a:off x="4059238" y="963613"/>
            <a:ext cx="1319212" cy="53975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895" h="340">
                <a:moveTo>
                  <a:pt x="0" y="18"/>
                </a:moveTo>
                <a:cubicBezTo>
                  <a:pt x="266" y="9"/>
                  <a:pt x="532" y="0"/>
                  <a:pt x="677" y="18"/>
                </a:cubicBezTo>
                <a:cubicBezTo>
                  <a:pt x="822" y="36"/>
                  <a:pt x="843" y="85"/>
                  <a:pt x="869" y="128"/>
                </a:cubicBezTo>
                <a:cubicBezTo>
                  <a:pt x="895" y="171"/>
                  <a:pt x="861" y="241"/>
                  <a:pt x="832" y="274"/>
                </a:cubicBezTo>
                <a:cubicBezTo>
                  <a:pt x="803" y="307"/>
                  <a:pt x="783" y="318"/>
                  <a:pt x="695" y="329"/>
                </a:cubicBezTo>
                <a:cubicBezTo>
                  <a:pt x="607" y="340"/>
                  <a:pt x="454" y="339"/>
                  <a:pt x="302" y="338"/>
                </a:cubicBezTo>
              </a:path>
            </a:pathLst>
          </a:custGeom>
          <a:noFill/>
          <a:ln w="28575" cap="flat" cmpd="sng">
            <a:solidFill>
              <a:schemeClr val="folHlink"/>
            </a:solidFill>
            <a:prstDash val="solid"/>
            <a:round/>
            <a:headEnd type="none" w="med" len="med"/>
            <a:tailEnd type="triangle" w="lg" len="lg"/>
          </a:ln>
        </p:spPr>
        <p:txBody>
          <a:bodyPr/>
          <a:p>
            <a:endParaRPr lang="zh-CN" altLang="en-US"/>
          </a:p>
        </p:txBody>
      </p:sp>
      <p:sp>
        <p:nvSpPr>
          <p:cNvPr id="158879" name="Freeform 159"/>
          <p:cNvSpPr/>
          <p:nvPr/>
        </p:nvSpPr>
        <p:spPr>
          <a:xfrm>
            <a:off x="3673475" y="1747838"/>
            <a:ext cx="2336800" cy="1279525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</a:cxnLst>
            <a:pathLst>
              <a:path w="1472" h="806">
                <a:moveTo>
                  <a:pt x="18" y="152"/>
                </a:moveTo>
                <a:cubicBezTo>
                  <a:pt x="51" y="109"/>
                  <a:pt x="84" y="66"/>
                  <a:pt x="201" y="42"/>
                </a:cubicBezTo>
                <a:cubicBezTo>
                  <a:pt x="318" y="18"/>
                  <a:pt x="559" y="10"/>
                  <a:pt x="722" y="5"/>
                </a:cubicBezTo>
                <a:cubicBezTo>
                  <a:pt x="885" y="0"/>
                  <a:pt x="1071" y="0"/>
                  <a:pt x="1179" y="14"/>
                </a:cubicBezTo>
                <a:cubicBezTo>
                  <a:pt x="1287" y="28"/>
                  <a:pt x="1327" y="59"/>
                  <a:pt x="1371" y="88"/>
                </a:cubicBezTo>
                <a:cubicBezTo>
                  <a:pt x="1415" y="117"/>
                  <a:pt x="1428" y="129"/>
                  <a:pt x="1445" y="188"/>
                </a:cubicBezTo>
                <a:cubicBezTo>
                  <a:pt x="1462" y="247"/>
                  <a:pt x="1472" y="366"/>
                  <a:pt x="1472" y="444"/>
                </a:cubicBezTo>
                <a:cubicBezTo>
                  <a:pt x="1472" y="522"/>
                  <a:pt x="1463" y="604"/>
                  <a:pt x="1445" y="654"/>
                </a:cubicBezTo>
                <a:cubicBezTo>
                  <a:pt x="1427" y="704"/>
                  <a:pt x="1412" y="723"/>
                  <a:pt x="1362" y="746"/>
                </a:cubicBezTo>
                <a:cubicBezTo>
                  <a:pt x="1312" y="769"/>
                  <a:pt x="1263" y="784"/>
                  <a:pt x="1143" y="792"/>
                </a:cubicBezTo>
                <a:cubicBezTo>
                  <a:pt x="1023" y="800"/>
                  <a:pt x="794" y="792"/>
                  <a:pt x="640" y="792"/>
                </a:cubicBezTo>
                <a:cubicBezTo>
                  <a:pt x="486" y="792"/>
                  <a:pt x="318" y="806"/>
                  <a:pt x="219" y="792"/>
                </a:cubicBezTo>
                <a:cubicBezTo>
                  <a:pt x="120" y="778"/>
                  <a:pt x="82" y="747"/>
                  <a:pt x="46" y="709"/>
                </a:cubicBezTo>
                <a:cubicBezTo>
                  <a:pt x="10" y="671"/>
                  <a:pt x="5" y="617"/>
                  <a:pt x="0" y="563"/>
                </a:cubicBezTo>
              </a:path>
            </a:pathLst>
          </a:custGeom>
          <a:noFill/>
          <a:ln w="28575" cap="flat" cmpd="sng">
            <a:solidFill>
              <a:schemeClr val="folHlink"/>
            </a:solidFill>
            <a:prstDash val="solid"/>
            <a:round/>
            <a:headEnd type="none" w="med" len="med"/>
            <a:tailEnd type="triangle" w="lg" len="lg"/>
          </a:ln>
        </p:spPr>
        <p:txBody>
          <a:bodyPr/>
          <a:p>
            <a:endParaRPr lang="zh-CN" altLang="en-US"/>
          </a:p>
        </p:txBody>
      </p:sp>
      <p:grpSp>
        <p:nvGrpSpPr>
          <p:cNvPr id="2" name="Group 160"/>
          <p:cNvGrpSpPr/>
          <p:nvPr/>
        </p:nvGrpSpPr>
        <p:grpSpPr>
          <a:xfrm>
            <a:off x="2414588" y="309563"/>
            <a:ext cx="4611687" cy="3403600"/>
            <a:chOff x="0" y="1162"/>
            <a:chExt cx="2905" cy="2144"/>
          </a:xfrm>
        </p:grpSpPr>
        <p:sp>
          <p:nvSpPr>
            <p:cNvPr id="46094" name="Rectangle 161"/>
            <p:cNvSpPr/>
            <p:nvPr/>
          </p:nvSpPr>
          <p:spPr>
            <a:xfrm>
              <a:off x="827" y="2903"/>
              <a:ext cx="500" cy="403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30Ω</a:t>
              </a:r>
              <a:endParaRPr lang="en-US" altLang="zh-CN" sz="24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46095" name="Group 162"/>
            <p:cNvGrpSpPr/>
            <p:nvPr/>
          </p:nvGrpSpPr>
          <p:grpSpPr>
            <a:xfrm>
              <a:off x="0" y="1162"/>
              <a:ext cx="2905" cy="2114"/>
              <a:chOff x="1097" y="129"/>
              <a:chExt cx="2905" cy="2114"/>
            </a:xfrm>
          </p:grpSpPr>
          <p:sp>
            <p:nvSpPr>
              <p:cNvPr id="46096" name="Rectangle 163"/>
              <p:cNvSpPr/>
              <p:nvPr/>
            </p:nvSpPr>
            <p:spPr>
              <a:xfrm>
                <a:off x="2379" y="129"/>
                <a:ext cx="500" cy="2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rIns="0" anchor="t" anchorCtr="0">
                <a:spAutoFit/>
              </a:bodyPr>
              <a:p>
                <a:pPr eaLnBrk="0" hangingPunct="0"/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20Ω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097" name="Rectangle 164"/>
              <p:cNvSpPr/>
              <p:nvPr/>
            </p:nvSpPr>
            <p:spPr>
              <a:xfrm>
                <a:off x="1923" y="579"/>
                <a:ext cx="500" cy="40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t" anchorCtr="0">
                <a:spAutoFit/>
              </a:bodyPr>
              <a:p>
                <a:pPr eaLnBrk="0" hangingPunct="0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10Ω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098" name="Rectangle 165"/>
              <p:cNvSpPr/>
              <p:nvPr/>
            </p:nvSpPr>
            <p:spPr>
              <a:xfrm>
                <a:off x="2884" y="563"/>
                <a:ext cx="601" cy="40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t" anchorCtr="0">
                <a:spAutoFit/>
              </a:bodyPr>
              <a:p>
                <a:pPr eaLnBrk="0" hangingPunct="0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15Ω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8886" name="Oval 166"/>
              <p:cNvSpPr>
                <a:spLocks noChangeArrowheads="1"/>
              </p:cNvSpPr>
              <p:nvPr/>
            </p:nvSpPr>
            <p:spPr bwMode="auto">
              <a:xfrm>
                <a:off x="1518" y="1250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8887" name="Oval 167"/>
              <p:cNvSpPr>
                <a:spLocks noChangeArrowheads="1"/>
              </p:cNvSpPr>
              <p:nvPr/>
            </p:nvSpPr>
            <p:spPr bwMode="auto">
              <a:xfrm>
                <a:off x="3350" y="1236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6101" name="Rectangle 168"/>
              <p:cNvSpPr/>
              <p:nvPr/>
            </p:nvSpPr>
            <p:spPr>
              <a:xfrm>
                <a:off x="2883" y="1840"/>
                <a:ext cx="500" cy="40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t" anchorCtr="0">
                <a:spAutoFit/>
              </a:bodyPr>
              <a:p>
                <a:pPr eaLnBrk="0" hangingPunct="0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40Ω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102" name="Rectangle 169"/>
              <p:cNvSpPr/>
              <p:nvPr/>
            </p:nvSpPr>
            <p:spPr>
              <a:xfrm>
                <a:off x="2251" y="883"/>
                <a:ext cx="406" cy="40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t" anchorCtr="0">
                <a:spAutoFit/>
              </a:bodyPr>
              <a:p>
                <a:pPr eaLnBrk="0" hangingPunct="0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1A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103" name="Rectangle 170"/>
              <p:cNvSpPr/>
              <p:nvPr/>
            </p:nvSpPr>
            <p:spPr>
              <a:xfrm>
                <a:off x="1639" y="435"/>
                <a:ext cx="1829" cy="1490"/>
              </a:xfrm>
              <a:prstGeom prst="rect">
                <a:avLst/>
              </a:prstGeom>
              <a:noFill/>
              <a:ln w="28575" cap="flat" cmpd="sng">
                <a:solidFill>
                  <a:srgbClr val="FFCC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>
                <a:spAutoFit/>
              </a:bodyPr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104" name="Line 171"/>
              <p:cNvSpPr/>
              <p:nvPr/>
            </p:nvSpPr>
            <p:spPr>
              <a:xfrm>
                <a:off x="1630" y="965"/>
                <a:ext cx="1837" cy="0"/>
              </a:xfrm>
              <a:prstGeom prst="line">
                <a:avLst/>
              </a:prstGeom>
              <a:ln w="28575" cap="flat" cmpd="sng">
                <a:solidFill>
                  <a:srgbClr val="FFCC99"/>
                </a:solidFill>
                <a:prstDash val="solid"/>
                <a:round/>
                <a:headEnd type="oval" w="sm" len="sm"/>
                <a:tailEnd type="oval" w="sm" len="sm"/>
              </a:ln>
            </p:spPr>
          </p:sp>
          <p:sp>
            <p:nvSpPr>
              <p:cNvPr id="46105" name="Line 172"/>
              <p:cNvSpPr/>
              <p:nvPr/>
            </p:nvSpPr>
            <p:spPr>
              <a:xfrm flipH="1">
                <a:off x="2573" y="966"/>
                <a:ext cx="9" cy="960"/>
              </a:xfrm>
              <a:prstGeom prst="line">
                <a:avLst/>
              </a:prstGeom>
              <a:ln w="28575" cap="flat" cmpd="sng">
                <a:solidFill>
                  <a:srgbClr val="FFCC99"/>
                </a:solidFill>
                <a:prstDash val="solid"/>
                <a:round/>
                <a:headEnd type="oval" w="sm" len="sm"/>
                <a:tailEnd type="oval" w="sm" len="sm"/>
              </a:ln>
            </p:spPr>
          </p:sp>
          <p:grpSp>
            <p:nvGrpSpPr>
              <p:cNvPr id="46106" name="Group 173"/>
              <p:cNvGrpSpPr/>
              <p:nvPr/>
            </p:nvGrpSpPr>
            <p:grpSpPr>
              <a:xfrm rot="5400000">
                <a:off x="2441" y="1342"/>
                <a:ext cx="227" cy="228"/>
                <a:chOff x="471" y="414"/>
                <a:chExt cx="227" cy="228"/>
              </a:xfrm>
            </p:grpSpPr>
            <p:sp>
              <p:nvSpPr>
                <p:cNvPr id="158894" name="Oval 174"/>
                <p:cNvSpPr>
                  <a:spLocks noChangeArrowheads="1"/>
                </p:cNvSpPr>
                <p:nvPr/>
              </p:nvSpPr>
              <p:spPr bwMode="auto">
                <a:xfrm>
                  <a:off x="467" y="419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18900000" scaled="1"/>
                </a:gradFill>
                <a:ln w="38100">
                  <a:solidFill>
                    <a:srgbClr val="FFCC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6108" name="Line 175"/>
                <p:cNvSpPr/>
                <p:nvPr/>
              </p:nvSpPr>
              <p:spPr>
                <a:xfrm>
                  <a:off x="582" y="414"/>
                  <a:ext cx="0" cy="227"/>
                </a:xfrm>
                <a:prstGeom prst="line">
                  <a:avLst/>
                </a:prstGeom>
                <a:ln w="38100" cap="flat" cmpd="sng">
                  <a:solidFill>
                    <a:srgbClr val="FFCC9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6109" name="Rectangle 176"/>
              <p:cNvSpPr/>
              <p:nvPr/>
            </p:nvSpPr>
            <p:spPr>
              <a:xfrm>
                <a:off x="2424" y="380"/>
                <a:ext cx="272" cy="125"/>
              </a:xfrm>
              <a:prstGeom prst="rect">
                <a:avLst/>
              </a:prstGeom>
              <a:gradFill rotWithShape="1">
                <a:gsLst>
                  <a:gs pos="0">
                    <a:srgbClr val="765E47"/>
                  </a:gs>
                  <a:gs pos="50000">
                    <a:srgbClr val="FFCC99"/>
                  </a:gs>
                  <a:gs pos="100000">
                    <a:srgbClr val="765E47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110" name="Rectangle 177"/>
              <p:cNvSpPr/>
              <p:nvPr/>
            </p:nvSpPr>
            <p:spPr>
              <a:xfrm>
                <a:off x="2966" y="905"/>
                <a:ext cx="272" cy="125"/>
              </a:xfrm>
              <a:prstGeom prst="rect">
                <a:avLst/>
              </a:prstGeom>
              <a:gradFill rotWithShape="1">
                <a:gsLst>
                  <a:gs pos="0">
                    <a:srgbClr val="765E47"/>
                  </a:gs>
                  <a:gs pos="50000">
                    <a:srgbClr val="FFCC99"/>
                  </a:gs>
                  <a:gs pos="100000">
                    <a:srgbClr val="765E47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111" name="Rectangle 178"/>
              <p:cNvSpPr/>
              <p:nvPr/>
            </p:nvSpPr>
            <p:spPr>
              <a:xfrm>
                <a:off x="2013" y="910"/>
                <a:ext cx="272" cy="125"/>
              </a:xfrm>
              <a:prstGeom prst="rect">
                <a:avLst/>
              </a:prstGeom>
              <a:gradFill rotWithShape="1">
                <a:gsLst>
                  <a:gs pos="0">
                    <a:srgbClr val="765E47"/>
                  </a:gs>
                  <a:gs pos="50000">
                    <a:srgbClr val="FFCC99"/>
                  </a:gs>
                  <a:gs pos="100000">
                    <a:srgbClr val="765E47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112" name="Rectangle 179"/>
              <p:cNvSpPr/>
              <p:nvPr/>
            </p:nvSpPr>
            <p:spPr>
              <a:xfrm>
                <a:off x="2953" y="1887"/>
                <a:ext cx="272" cy="125"/>
              </a:xfrm>
              <a:prstGeom prst="rect">
                <a:avLst/>
              </a:prstGeom>
              <a:gradFill rotWithShape="1">
                <a:gsLst>
                  <a:gs pos="0">
                    <a:srgbClr val="765E47"/>
                  </a:gs>
                  <a:gs pos="50000">
                    <a:srgbClr val="FFCC99"/>
                  </a:gs>
                  <a:gs pos="100000">
                    <a:srgbClr val="765E47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113" name="Rectangle 180"/>
              <p:cNvSpPr/>
              <p:nvPr/>
            </p:nvSpPr>
            <p:spPr>
              <a:xfrm>
                <a:off x="2026" y="1872"/>
                <a:ext cx="272" cy="125"/>
              </a:xfrm>
              <a:prstGeom prst="rect">
                <a:avLst/>
              </a:prstGeom>
              <a:gradFill rotWithShape="1">
                <a:gsLst>
                  <a:gs pos="0">
                    <a:srgbClr val="765E47"/>
                  </a:gs>
                  <a:gs pos="50000">
                    <a:srgbClr val="FFCC99"/>
                  </a:gs>
                  <a:gs pos="100000">
                    <a:srgbClr val="765E47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114" name="Text Box 181"/>
              <p:cNvSpPr txBox="1"/>
              <p:nvPr/>
            </p:nvSpPr>
            <p:spPr>
              <a:xfrm>
                <a:off x="3493" y="1084"/>
                <a:ext cx="275" cy="60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>
                  <a:lnSpc>
                    <a:spcPct val="8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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  <a:p>
                <a:pPr algn="just" eaLnBrk="0" hangingPunct="0">
                  <a:lnSpc>
                    <a:spcPct val="80000"/>
                  </a:lnSpc>
                </a:pP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 eaLnBrk="0" hangingPunct="0">
                  <a:lnSpc>
                    <a:spcPct val="8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46115" name="AutoShape 182"/>
              <p:cNvSpPr/>
              <p:nvPr/>
            </p:nvSpPr>
            <p:spPr>
              <a:xfrm flipH="1">
                <a:off x="2546" y="1162"/>
                <a:ext cx="57" cy="11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116" name="Rectangle 183"/>
              <p:cNvSpPr/>
              <p:nvPr/>
            </p:nvSpPr>
            <p:spPr>
              <a:xfrm>
                <a:off x="1097" y="1132"/>
                <a:ext cx="511" cy="40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t" anchorCtr="0">
                <a:spAutoFit/>
              </a:bodyPr>
              <a:p>
                <a:pPr eaLnBrk="0" hangingPunct="0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50V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117" name="Rectangle 184"/>
              <p:cNvSpPr/>
              <p:nvPr/>
            </p:nvSpPr>
            <p:spPr>
              <a:xfrm>
                <a:off x="3555" y="1104"/>
                <a:ext cx="447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 eaLnBrk="0" hangingPunct="0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20V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118" name="Text Box 185"/>
              <p:cNvSpPr txBox="1"/>
              <p:nvPr/>
            </p:nvSpPr>
            <p:spPr>
              <a:xfrm>
                <a:off x="1389" y="1093"/>
                <a:ext cx="275" cy="60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>
                  <a:lnSpc>
                    <a:spcPct val="8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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  <a:p>
                <a:pPr algn="just" eaLnBrk="0" hangingPunct="0">
                  <a:lnSpc>
                    <a:spcPct val="80000"/>
                  </a:lnSpc>
                </a:pP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 eaLnBrk="0" hangingPunct="0">
                  <a:lnSpc>
                    <a:spcPct val="80000"/>
                  </a:lnSpc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endPara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</p:grpSp>
      </p:grpSp>
      <p:sp>
        <p:nvSpPr>
          <p:cNvPr id="46119" name="矩形标注 3"/>
          <p:cNvSpPr/>
          <p:nvPr/>
        </p:nvSpPr>
        <p:spPr>
          <a:xfrm>
            <a:off x="6875463" y="3233738"/>
            <a:ext cx="1693862" cy="1300162"/>
          </a:xfrm>
          <a:prstGeom prst="wedgeRectCallout">
            <a:avLst>
              <a:gd name="adj1" fmla="val -99736"/>
              <a:gd name="adj2" fmla="val -96069"/>
            </a:avLst>
          </a:prstGeom>
          <a:solidFill>
            <a:srgbClr val="72BFC5"/>
          </a:solidFill>
          <a:ln w="28575" cap="flat" cmpd="sng">
            <a:solidFill>
              <a:srgbClr val="FFCC99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回路电流定义是关键，必须要跟方程对应</a:t>
            </a:r>
            <a:endParaRPr lang="zh-CN" altLang="en-US" sz="16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8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8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8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8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8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8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8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8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8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8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88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88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802" grpId="0" bldLvl="0" animBg="1"/>
      <p:bldP spid="158870" grpId="0" bldLvl="0" animBg="1"/>
      <p:bldP spid="158874" grpId="0"/>
      <p:bldP spid="158875" grpId="0"/>
      <p:bldP spid="15887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02995" name="Object 1267"/>
          <p:cNvGraphicFramePr>
            <a:graphicFrameLocks noChangeAspect="1"/>
          </p:cNvGraphicFramePr>
          <p:nvPr/>
        </p:nvGraphicFramePr>
        <p:xfrm>
          <a:off x="2014538" y="5180013"/>
          <a:ext cx="60928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1" imgW="2716530" imgH="215265" progId="Equation.3">
                  <p:embed/>
                </p:oleObj>
              </mc:Choice>
              <mc:Fallback>
                <p:oleObj name="" r:id="rId1" imgW="2716530" imgH="215265" progId="Equation.3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014538" y="5180013"/>
                        <a:ext cx="6092825" cy="473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958" name="Object 1230"/>
          <p:cNvGraphicFramePr>
            <a:graphicFrameLocks noChangeAspect="1"/>
          </p:cNvGraphicFramePr>
          <p:nvPr/>
        </p:nvGraphicFramePr>
        <p:xfrm>
          <a:off x="1944688" y="3817938"/>
          <a:ext cx="60928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3" imgW="2716530" imgH="215265" progId="Equation.3">
                  <p:embed/>
                </p:oleObj>
              </mc:Choice>
              <mc:Fallback>
                <p:oleObj name="" r:id="rId3" imgW="2716530" imgH="215265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44688" y="3817938"/>
                        <a:ext cx="6092825" cy="473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252"/>
          <p:cNvGrpSpPr/>
          <p:nvPr/>
        </p:nvGrpSpPr>
        <p:grpSpPr>
          <a:xfrm>
            <a:off x="3078163" y="3582988"/>
            <a:ext cx="619125" cy="1058862"/>
            <a:chOff x="1948" y="2239"/>
            <a:chExt cx="390" cy="667"/>
          </a:xfrm>
        </p:grpSpPr>
        <p:sp>
          <p:nvSpPr>
            <p:cNvPr id="47108" name="Oval 1244"/>
            <p:cNvSpPr/>
            <p:nvPr/>
          </p:nvSpPr>
          <p:spPr>
            <a:xfrm>
              <a:off x="1948" y="2239"/>
              <a:ext cx="344" cy="667"/>
            </a:xfrm>
            <a:prstGeom prst="ellipse">
              <a:avLst/>
            </a:prstGeom>
            <a:solidFill>
              <a:srgbClr val="008000"/>
            </a:solidFill>
            <a:ln w="28575">
              <a:noFill/>
            </a:ln>
          </p:spPr>
          <p:txBody>
            <a:bodyPr wrap="none" lIns="0" tIns="0" rIns="0" bIns="0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7109" name="Object 1247"/>
            <p:cNvGraphicFramePr>
              <a:graphicFrameLocks noChangeAspect="1"/>
            </p:cNvGraphicFramePr>
            <p:nvPr/>
          </p:nvGraphicFramePr>
          <p:xfrm>
            <a:off x="1964" y="2246"/>
            <a:ext cx="374" cy="6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5" name="" r:id="rId5" imgW="250825" imgH="421640" progId="Equation.3">
                    <p:embed/>
                  </p:oleObj>
                </mc:Choice>
                <mc:Fallback>
                  <p:oleObj name="" r:id="rId5" imgW="250825" imgH="421640" progId="Equation.3">
                    <p:embed/>
                    <p:pic>
                      <p:nvPicPr>
                        <p:cNvPr id="0" name="图片 3114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964" y="2246"/>
                          <a:ext cx="374" cy="6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186"/>
          <p:cNvGrpSpPr/>
          <p:nvPr/>
        </p:nvGrpSpPr>
        <p:grpSpPr>
          <a:xfrm>
            <a:off x="2360613" y="492125"/>
            <a:ext cx="4291012" cy="3194050"/>
            <a:chOff x="2642" y="1084"/>
            <a:chExt cx="2703" cy="2012"/>
          </a:xfrm>
        </p:grpSpPr>
        <p:grpSp>
          <p:nvGrpSpPr>
            <p:cNvPr id="47111" name="Group 1187"/>
            <p:cNvGrpSpPr/>
            <p:nvPr/>
          </p:nvGrpSpPr>
          <p:grpSpPr>
            <a:xfrm>
              <a:off x="2642" y="1084"/>
              <a:ext cx="2703" cy="2012"/>
              <a:chOff x="1490" y="1779"/>
              <a:chExt cx="2703" cy="2012"/>
            </a:xfrm>
          </p:grpSpPr>
          <p:sp>
            <p:nvSpPr>
              <p:cNvPr id="202916" name="Oval 1188"/>
              <p:cNvSpPr>
                <a:spLocks noChangeArrowheads="1"/>
              </p:cNvSpPr>
              <p:nvPr/>
            </p:nvSpPr>
            <p:spPr bwMode="auto">
              <a:xfrm>
                <a:off x="3671" y="3102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chemeClr val="tx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2917" name="Oval 1189"/>
              <p:cNvSpPr>
                <a:spLocks noChangeArrowheads="1"/>
              </p:cNvSpPr>
              <p:nvPr/>
            </p:nvSpPr>
            <p:spPr bwMode="auto">
              <a:xfrm>
                <a:off x="1753" y="3121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chemeClr val="tx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2918" name="Oval 1190"/>
              <p:cNvSpPr>
                <a:spLocks noChangeArrowheads="1"/>
              </p:cNvSpPr>
              <p:nvPr/>
            </p:nvSpPr>
            <p:spPr bwMode="auto">
              <a:xfrm>
                <a:off x="2517" y="2049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 algn="ctr">
                <a:solidFill>
                  <a:schemeClr val="tx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15" name="Text Box 1191"/>
              <p:cNvSpPr txBox="1"/>
              <p:nvPr/>
            </p:nvSpPr>
            <p:spPr>
              <a:xfrm>
                <a:off x="2389" y="1945"/>
                <a:ext cx="705" cy="21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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 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47116" name="Text Box 1192"/>
              <p:cNvSpPr txBox="1"/>
              <p:nvPr/>
            </p:nvSpPr>
            <p:spPr>
              <a:xfrm>
                <a:off x="2529" y="1779"/>
                <a:ext cx="274" cy="20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S4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17" name="Rectangle 1193"/>
              <p:cNvSpPr/>
              <p:nvPr/>
            </p:nvSpPr>
            <p:spPr>
              <a:xfrm>
                <a:off x="1873" y="2521"/>
                <a:ext cx="1917" cy="983"/>
              </a:xfrm>
              <a:prstGeom prst="rect">
                <a:avLst/>
              </a:prstGeom>
              <a:noFill/>
              <a:ln w="28575" cap="flat" cmpd="sng">
                <a:solidFill>
                  <a:schemeClr val="tx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18" name="Rectangle 1194"/>
              <p:cNvSpPr/>
              <p:nvPr/>
            </p:nvSpPr>
            <p:spPr>
              <a:xfrm>
                <a:off x="2351" y="2174"/>
                <a:ext cx="1000" cy="347"/>
              </a:xfrm>
              <a:prstGeom prst="rect">
                <a:avLst/>
              </a:prstGeom>
              <a:noFill/>
              <a:ln w="28575" cap="flat" cmpd="sng">
                <a:solidFill>
                  <a:schemeClr val="tx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>
                <a:spAutoFit/>
              </a:bodyPr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19" name="Line 1195"/>
              <p:cNvSpPr/>
              <p:nvPr/>
            </p:nvSpPr>
            <p:spPr>
              <a:xfrm>
                <a:off x="2349" y="2521"/>
                <a:ext cx="0" cy="983"/>
              </a:xfrm>
              <a:prstGeom prst="line">
                <a:avLst/>
              </a:prstGeom>
              <a:ln w="28575" cap="flat" cmpd="sng">
                <a:solidFill>
                  <a:schemeClr val="tx2"/>
                </a:solidFill>
                <a:prstDash val="solid"/>
                <a:round/>
                <a:headEnd type="oval" w="sm" len="sm"/>
                <a:tailEnd type="oval" w="sm" len="sm"/>
              </a:ln>
            </p:spPr>
          </p:sp>
          <p:sp>
            <p:nvSpPr>
              <p:cNvPr id="47120" name="Line 1196"/>
              <p:cNvSpPr/>
              <p:nvPr/>
            </p:nvSpPr>
            <p:spPr>
              <a:xfrm>
                <a:off x="3351" y="2518"/>
                <a:ext cx="0" cy="983"/>
              </a:xfrm>
              <a:prstGeom prst="line">
                <a:avLst/>
              </a:prstGeom>
              <a:ln w="28575" cap="flat" cmpd="sng">
                <a:solidFill>
                  <a:schemeClr val="tx2"/>
                </a:solidFill>
                <a:prstDash val="solid"/>
                <a:round/>
                <a:headEnd type="oval" w="sm" len="sm"/>
                <a:tailEnd type="oval" w="sm" len="sm"/>
              </a:ln>
            </p:spPr>
          </p:sp>
          <p:sp>
            <p:nvSpPr>
              <p:cNvPr id="47121" name="Rectangle 1197"/>
              <p:cNvSpPr/>
              <p:nvPr/>
            </p:nvSpPr>
            <p:spPr>
              <a:xfrm>
                <a:off x="2968" y="2111"/>
                <a:ext cx="272" cy="113"/>
              </a:xfrm>
              <a:prstGeom prst="rect">
                <a:avLst/>
              </a:prstGeom>
              <a:gradFill rotWithShape="1">
                <a:gsLst>
                  <a:gs pos="0">
                    <a:srgbClr val="765E2F"/>
                  </a:gs>
                  <a:gs pos="50000">
                    <a:srgbClr val="FFCC66"/>
                  </a:gs>
                  <a:gs pos="100000">
                    <a:srgbClr val="765E2F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22" name="Rectangle 1198"/>
              <p:cNvSpPr/>
              <p:nvPr/>
            </p:nvSpPr>
            <p:spPr>
              <a:xfrm rot="5400000">
                <a:off x="1714" y="2755"/>
                <a:ext cx="272" cy="113"/>
              </a:xfrm>
              <a:prstGeom prst="rect">
                <a:avLst/>
              </a:prstGeom>
              <a:gradFill rotWithShape="1">
                <a:gsLst>
                  <a:gs pos="0">
                    <a:srgbClr val="765E2F"/>
                  </a:gs>
                  <a:gs pos="50000">
                    <a:srgbClr val="FFCC66"/>
                  </a:gs>
                  <a:gs pos="100000">
                    <a:srgbClr val="765E2F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23" name="Rectangle 1199"/>
              <p:cNvSpPr/>
              <p:nvPr/>
            </p:nvSpPr>
            <p:spPr>
              <a:xfrm rot="5400000">
                <a:off x="3628" y="2776"/>
                <a:ext cx="272" cy="113"/>
              </a:xfrm>
              <a:prstGeom prst="rect">
                <a:avLst/>
              </a:prstGeom>
              <a:gradFill rotWithShape="1">
                <a:gsLst>
                  <a:gs pos="0">
                    <a:srgbClr val="765E2F"/>
                  </a:gs>
                  <a:gs pos="50000">
                    <a:srgbClr val="FFCC66"/>
                  </a:gs>
                  <a:gs pos="100000">
                    <a:srgbClr val="765E2F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24" name="Rectangle 1200"/>
              <p:cNvSpPr/>
              <p:nvPr/>
            </p:nvSpPr>
            <p:spPr>
              <a:xfrm rot="5400000">
                <a:off x="3191" y="2932"/>
                <a:ext cx="272" cy="113"/>
              </a:xfrm>
              <a:prstGeom prst="rect">
                <a:avLst/>
              </a:prstGeom>
              <a:gradFill rotWithShape="1">
                <a:gsLst>
                  <a:gs pos="0">
                    <a:srgbClr val="765E2F"/>
                  </a:gs>
                  <a:gs pos="50000">
                    <a:srgbClr val="FFCC66"/>
                  </a:gs>
                  <a:gs pos="100000">
                    <a:srgbClr val="765E2F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25" name="Rectangle 1201"/>
              <p:cNvSpPr/>
              <p:nvPr/>
            </p:nvSpPr>
            <p:spPr>
              <a:xfrm rot="5400000">
                <a:off x="2187" y="2932"/>
                <a:ext cx="272" cy="113"/>
              </a:xfrm>
              <a:prstGeom prst="rect">
                <a:avLst/>
              </a:prstGeom>
              <a:gradFill rotWithShape="1">
                <a:gsLst>
                  <a:gs pos="0">
                    <a:srgbClr val="765E2F"/>
                  </a:gs>
                  <a:gs pos="50000">
                    <a:srgbClr val="FFCC66"/>
                  </a:gs>
                  <a:gs pos="100000">
                    <a:srgbClr val="765E2F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26" name="Rectangle 1202"/>
              <p:cNvSpPr/>
              <p:nvPr/>
            </p:nvSpPr>
            <p:spPr>
              <a:xfrm>
                <a:off x="2754" y="2466"/>
                <a:ext cx="272" cy="113"/>
              </a:xfrm>
              <a:prstGeom prst="rect">
                <a:avLst/>
              </a:prstGeom>
              <a:gradFill rotWithShape="1">
                <a:gsLst>
                  <a:gs pos="0">
                    <a:srgbClr val="765E2F"/>
                  </a:gs>
                  <a:gs pos="50000">
                    <a:srgbClr val="FFCC66"/>
                  </a:gs>
                  <a:gs pos="100000">
                    <a:srgbClr val="765E2F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27" name="Rectangle 1203"/>
              <p:cNvSpPr/>
              <p:nvPr/>
            </p:nvSpPr>
            <p:spPr>
              <a:xfrm>
                <a:off x="2061" y="2229"/>
                <a:ext cx="309" cy="2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t" anchorCtr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2400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①</a:t>
                </a:r>
                <a:endParaRPr lang="en-US" altLang="zh-CN" sz="24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28" name="Rectangle 1204"/>
              <p:cNvSpPr/>
              <p:nvPr/>
            </p:nvSpPr>
            <p:spPr>
              <a:xfrm>
                <a:off x="3327" y="2275"/>
                <a:ext cx="309" cy="2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t" anchorCtr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2400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②</a:t>
                </a:r>
                <a:endParaRPr lang="en-US" altLang="zh-CN" sz="24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29" name="Rectangle 1205"/>
              <p:cNvSpPr/>
              <p:nvPr/>
            </p:nvSpPr>
            <p:spPr>
              <a:xfrm>
                <a:off x="3209" y="3503"/>
                <a:ext cx="212" cy="2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t" anchorCtr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2400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en-US" altLang="zh-CN" sz="24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30" name="Text Box 1206"/>
              <p:cNvSpPr txBox="1"/>
              <p:nvPr/>
            </p:nvSpPr>
            <p:spPr>
              <a:xfrm>
                <a:off x="2794" y="2548"/>
                <a:ext cx="304" cy="17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31" name="Text Box 1207"/>
              <p:cNvSpPr txBox="1"/>
              <p:nvPr/>
            </p:nvSpPr>
            <p:spPr>
              <a:xfrm>
                <a:off x="2420" y="2909"/>
                <a:ext cx="305" cy="17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32" name="Text Box 1208"/>
              <p:cNvSpPr txBox="1"/>
              <p:nvPr/>
            </p:nvSpPr>
            <p:spPr>
              <a:xfrm>
                <a:off x="1590" y="2661"/>
                <a:ext cx="305" cy="17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33" name="Text Box 1209"/>
              <p:cNvSpPr txBox="1"/>
              <p:nvPr/>
            </p:nvSpPr>
            <p:spPr>
              <a:xfrm>
                <a:off x="3877" y="2703"/>
                <a:ext cx="295" cy="23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6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34" name="Text Box 1210"/>
              <p:cNvSpPr txBox="1"/>
              <p:nvPr/>
            </p:nvSpPr>
            <p:spPr>
              <a:xfrm>
                <a:off x="3094" y="2876"/>
                <a:ext cx="304" cy="17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35" name="Text Box 1211"/>
              <p:cNvSpPr txBox="1"/>
              <p:nvPr/>
            </p:nvSpPr>
            <p:spPr>
              <a:xfrm>
                <a:off x="3021" y="1862"/>
                <a:ext cx="305" cy="17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4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36" name="Text Box 1212"/>
              <p:cNvSpPr txBox="1"/>
              <p:nvPr/>
            </p:nvSpPr>
            <p:spPr>
              <a:xfrm>
                <a:off x="3829" y="2970"/>
                <a:ext cx="186" cy="49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>
                  <a:lnSpc>
                    <a:spcPct val="7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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  <a:p>
                <a:pPr algn="just" eaLnBrk="0" hangingPunct="0">
                  <a:lnSpc>
                    <a:spcPct val="70000"/>
                  </a:lnSpc>
                </a:pP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 eaLnBrk="0" hangingPunct="0">
                  <a:lnSpc>
                    <a:spcPct val="7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47137" name="Text Box 1213"/>
              <p:cNvSpPr txBox="1"/>
              <p:nvPr/>
            </p:nvSpPr>
            <p:spPr>
              <a:xfrm>
                <a:off x="1683" y="2964"/>
                <a:ext cx="186" cy="49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>
                  <a:lnSpc>
                    <a:spcPct val="8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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  <a:p>
                <a:pPr algn="just" eaLnBrk="0" hangingPunct="0">
                  <a:lnSpc>
                    <a:spcPct val="80000"/>
                  </a:lnSpc>
                </a:pP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 eaLnBrk="0" hangingPunct="0">
                  <a:lnSpc>
                    <a:spcPct val="8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47138" name="Text Box 1214"/>
              <p:cNvSpPr txBox="1"/>
              <p:nvPr/>
            </p:nvSpPr>
            <p:spPr>
              <a:xfrm>
                <a:off x="1490" y="3088"/>
                <a:ext cx="275" cy="20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S1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39" name="Text Box 1215"/>
              <p:cNvSpPr txBox="1"/>
              <p:nvPr/>
            </p:nvSpPr>
            <p:spPr>
              <a:xfrm>
                <a:off x="3918" y="3093"/>
                <a:ext cx="275" cy="20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S6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7140" name="Group 1216"/>
            <p:cNvGrpSpPr/>
            <p:nvPr/>
          </p:nvGrpSpPr>
          <p:grpSpPr>
            <a:xfrm>
              <a:off x="3049" y="1324"/>
              <a:ext cx="2252" cy="810"/>
              <a:chOff x="1892" y="2019"/>
              <a:chExt cx="2252" cy="810"/>
            </a:xfrm>
          </p:grpSpPr>
          <p:sp>
            <p:nvSpPr>
              <p:cNvPr id="47141" name="AutoShape 1217"/>
              <p:cNvSpPr/>
              <p:nvPr/>
            </p:nvSpPr>
            <p:spPr>
              <a:xfrm rot="-5400000">
                <a:off x="1953" y="2439"/>
                <a:ext cx="57" cy="11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42" name="AutoShape 1218"/>
              <p:cNvSpPr/>
              <p:nvPr/>
            </p:nvSpPr>
            <p:spPr>
              <a:xfrm rot="5400000" flipH="1">
                <a:off x="2524" y="2446"/>
                <a:ext cx="57" cy="11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43" name="AutoShape 1219"/>
              <p:cNvSpPr/>
              <p:nvPr/>
            </p:nvSpPr>
            <p:spPr>
              <a:xfrm rot="-10800000" flipH="1">
                <a:off x="3759" y="2554"/>
                <a:ext cx="57" cy="11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44" name="AutoShape 1220"/>
              <p:cNvSpPr/>
              <p:nvPr/>
            </p:nvSpPr>
            <p:spPr>
              <a:xfrm rot="-10800000" flipH="1">
                <a:off x="2312" y="2683"/>
                <a:ext cx="57" cy="11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45" name="AutoShape 1221"/>
              <p:cNvSpPr/>
              <p:nvPr/>
            </p:nvSpPr>
            <p:spPr>
              <a:xfrm rot="-10800000" flipH="1">
                <a:off x="3315" y="2680"/>
                <a:ext cx="57" cy="11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46" name="AutoShape 1222"/>
              <p:cNvSpPr/>
              <p:nvPr/>
            </p:nvSpPr>
            <p:spPr>
              <a:xfrm rot="-10800000" flipH="1">
                <a:off x="3320" y="2211"/>
                <a:ext cx="57" cy="11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47" name="Text Box 1223"/>
              <p:cNvSpPr txBox="1"/>
              <p:nvPr/>
            </p:nvSpPr>
            <p:spPr>
              <a:xfrm>
                <a:off x="1892" y="2238"/>
                <a:ext cx="275" cy="20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48" name="Text Box 1224"/>
              <p:cNvSpPr txBox="1"/>
              <p:nvPr/>
            </p:nvSpPr>
            <p:spPr>
              <a:xfrm>
                <a:off x="2432" y="2607"/>
                <a:ext cx="274" cy="20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49" name="Text Box 1225"/>
              <p:cNvSpPr txBox="1"/>
              <p:nvPr/>
            </p:nvSpPr>
            <p:spPr>
              <a:xfrm>
                <a:off x="2473" y="2236"/>
                <a:ext cx="275" cy="20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50" name="Text Box 1226"/>
              <p:cNvSpPr txBox="1"/>
              <p:nvPr/>
            </p:nvSpPr>
            <p:spPr>
              <a:xfrm>
                <a:off x="3426" y="2019"/>
                <a:ext cx="275" cy="20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4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51" name="Text Box 1227"/>
              <p:cNvSpPr txBox="1"/>
              <p:nvPr/>
            </p:nvSpPr>
            <p:spPr>
              <a:xfrm>
                <a:off x="3395" y="2625"/>
                <a:ext cx="275" cy="20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52" name="Text Box 1228"/>
              <p:cNvSpPr txBox="1"/>
              <p:nvPr/>
            </p:nvSpPr>
            <p:spPr>
              <a:xfrm>
                <a:off x="3870" y="2421"/>
                <a:ext cx="274" cy="20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6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7153" name="Oval 1229"/>
            <p:cNvSpPr/>
            <p:nvPr/>
          </p:nvSpPr>
          <p:spPr>
            <a:xfrm>
              <a:off x="4362" y="2853"/>
              <a:ext cx="201" cy="201"/>
            </a:xfrm>
            <a:prstGeom prst="ellipse">
              <a:avLst/>
            </a:prstGeom>
            <a:noFill/>
            <a:ln w="25400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0" tIns="0" rIns="0" bIns="0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Group 1246"/>
          <p:cNvGrpSpPr/>
          <p:nvPr/>
        </p:nvGrpSpPr>
        <p:grpSpPr>
          <a:xfrm>
            <a:off x="1365250" y="3556000"/>
            <a:ext cx="1438275" cy="987425"/>
            <a:chOff x="941" y="2240"/>
            <a:chExt cx="906" cy="622"/>
          </a:xfrm>
        </p:grpSpPr>
        <p:sp>
          <p:nvSpPr>
            <p:cNvPr id="47155" name="Oval 1240"/>
            <p:cNvSpPr/>
            <p:nvPr/>
          </p:nvSpPr>
          <p:spPr>
            <a:xfrm>
              <a:off x="941" y="2240"/>
              <a:ext cx="906" cy="603"/>
            </a:xfrm>
            <a:prstGeom prst="ellipse">
              <a:avLst/>
            </a:prstGeom>
            <a:solidFill>
              <a:srgbClr val="008000"/>
            </a:solidFill>
            <a:ln w="28575">
              <a:noFill/>
            </a:ln>
          </p:spPr>
          <p:txBody>
            <a:bodyPr wrap="none" lIns="0" tIns="0" rIns="0" bIns="0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156" name="Oval 1241"/>
            <p:cNvSpPr/>
            <p:nvPr/>
          </p:nvSpPr>
          <p:spPr>
            <a:xfrm>
              <a:off x="941" y="2240"/>
              <a:ext cx="906" cy="603"/>
            </a:xfrm>
            <a:prstGeom prst="ellipse">
              <a:avLst/>
            </a:prstGeom>
            <a:solidFill>
              <a:srgbClr val="008000"/>
            </a:solidFill>
            <a:ln w="28575">
              <a:noFill/>
            </a:ln>
          </p:spPr>
          <p:txBody>
            <a:bodyPr wrap="none" lIns="0" tIns="0" rIns="0" bIns="0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7157" name="Object 1245"/>
            <p:cNvGraphicFramePr>
              <a:graphicFrameLocks noChangeAspect="1"/>
            </p:cNvGraphicFramePr>
            <p:nvPr/>
          </p:nvGraphicFramePr>
          <p:xfrm>
            <a:off x="986" y="2283"/>
            <a:ext cx="812" cy="5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3" name="" r:id="rId7" imgW="574040" imgH="421640" progId="Equation.3">
                    <p:embed/>
                  </p:oleObj>
                </mc:Choice>
                <mc:Fallback>
                  <p:oleObj name="" r:id="rId7" imgW="574040" imgH="421640" progId="Equation.3">
                    <p:embed/>
                    <p:pic>
                      <p:nvPicPr>
                        <p:cNvPr id="0" name="图片 3102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86" y="2283"/>
                          <a:ext cx="812" cy="57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1251"/>
          <p:cNvGrpSpPr/>
          <p:nvPr/>
        </p:nvGrpSpPr>
        <p:grpSpPr>
          <a:xfrm>
            <a:off x="3944938" y="3524250"/>
            <a:ext cx="1293812" cy="1009650"/>
            <a:chOff x="2431" y="2202"/>
            <a:chExt cx="815" cy="636"/>
          </a:xfrm>
        </p:grpSpPr>
        <p:sp>
          <p:nvSpPr>
            <p:cNvPr id="47159" name="Oval 1242"/>
            <p:cNvSpPr/>
            <p:nvPr/>
          </p:nvSpPr>
          <p:spPr>
            <a:xfrm>
              <a:off x="2431" y="2202"/>
              <a:ext cx="815" cy="603"/>
            </a:xfrm>
            <a:prstGeom prst="ellipse">
              <a:avLst/>
            </a:prstGeom>
            <a:solidFill>
              <a:srgbClr val="008000"/>
            </a:solidFill>
            <a:ln w="28575">
              <a:noFill/>
            </a:ln>
          </p:spPr>
          <p:txBody>
            <a:bodyPr wrap="none" lIns="0" tIns="0" rIns="0" bIns="0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7160" name="Object 1248"/>
            <p:cNvGraphicFramePr>
              <a:graphicFrameLocks noChangeAspect="1"/>
            </p:cNvGraphicFramePr>
            <p:nvPr/>
          </p:nvGraphicFramePr>
          <p:xfrm>
            <a:off x="2433" y="2259"/>
            <a:ext cx="812" cy="5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4" name="" r:id="rId9" imgW="574040" imgH="421640" progId="Equation.3">
                    <p:embed/>
                  </p:oleObj>
                </mc:Choice>
                <mc:Fallback>
                  <p:oleObj name="" r:id="rId9" imgW="574040" imgH="421640" progId="Equation.3">
                    <p:embed/>
                    <p:pic>
                      <p:nvPicPr>
                        <p:cNvPr id="0" name="图片 3103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33" y="2259"/>
                          <a:ext cx="812" cy="57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1250"/>
          <p:cNvGrpSpPr/>
          <p:nvPr/>
        </p:nvGrpSpPr>
        <p:grpSpPr>
          <a:xfrm>
            <a:off x="5556250" y="3454400"/>
            <a:ext cx="2012950" cy="1079500"/>
            <a:chOff x="3356" y="2167"/>
            <a:chExt cx="1268" cy="680"/>
          </a:xfrm>
        </p:grpSpPr>
        <p:sp>
          <p:nvSpPr>
            <p:cNvPr id="47162" name="Oval 1243"/>
            <p:cNvSpPr/>
            <p:nvPr/>
          </p:nvSpPr>
          <p:spPr>
            <a:xfrm>
              <a:off x="3363" y="2167"/>
              <a:ext cx="1245" cy="658"/>
            </a:xfrm>
            <a:prstGeom prst="ellipse">
              <a:avLst/>
            </a:prstGeom>
            <a:solidFill>
              <a:srgbClr val="008000"/>
            </a:solidFill>
            <a:ln w="28575">
              <a:noFill/>
            </a:ln>
          </p:spPr>
          <p:txBody>
            <a:bodyPr wrap="none" lIns="0" tIns="0" rIns="0" bIns="0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7163" name="Object 1249"/>
            <p:cNvGraphicFramePr>
              <a:graphicFrameLocks noChangeAspect="1"/>
            </p:cNvGraphicFramePr>
            <p:nvPr/>
          </p:nvGraphicFramePr>
          <p:xfrm>
            <a:off x="3356" y="2268"/>
            <a:ext cx="1268" cy="5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7" name="" r:id="rId11" imgW="896620" imgH="421640" progId="Equation.3">
                    <p:embed/>
                  </p:oleObj>
                </mc:Choice>
                <mc:Fallback>
                  <p:oleObj name="" r:id="rId11" imgW="896620" imgH="421640" progId="Equation.3">
                    <p:embed/>
                    <p:pic>
                      <p:nvPicPr>
                        <p:cNvPr id="0" name="图片 3106"/>
                        <p:cNvPicPr/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356" y="2268"/>
                          <a:ext cx="1268" cy="57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1254"/>
          <p:cNvGrpSpPr/>
          <p:nvPr/>
        </p:nvGrpSpPr>
        <p:grpSpPr>
          <a:xfrm>
            <a:off x="3978275" y="4906963"/>
            <a:ext cx="1333500" cy="987425"/>
            <a:chOff x="2441" y="3071"/>
            <a:chExt cx="840" cy="622"/>
          </a:xfrm>
        </p:grpSpPr>
        <p:sp>
          <p:nvSpPr>
            <p:cNvPr id="4" name="Oval 1237"/>
            <p:cNvSpPr>
              <a:spLocks noChangeArrowheads="1"/>
            </p:cNvSpPr>
            <p:nvPr/>
          </p:nvSpPr>
          <p:spPr bwMode="auto">
            <a:xfrm>
              <a:off x="2441" y="3071"/>
              <a:ext cx="815" cy="603"/>
            </a:xfrm>
            <a:prstGeom prst="ellipse">
              <a:avLst/>
            </a:prstGeom>
            <a:solidFill>
              <a:srgbClr val="6600FF"/>
            </a:solidFill>
            <a:ln w="28575" algn="ctr">
              <a:noFill/>
              <a:prstDash val="lgDash"/>
              <a:rou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47166" name="Object 1231"/>
            <p:cNvGraphicFramePr>
              <a:graphicFrameLocks noChangeAspect="1"/>
            </p:cNvGraphicFramePr>
            <p:nvPr/>
          </p:nvGraphicFramePr>
          <p:xfrm>
            <a:off x="2469" y="3115"/>
            <a:ext cx="812" cy="5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6" name="" r:id="rId13" imgW="574040" imgH="421640" progId="Equation.3">
                    <p:embed/>
                  </p:oleObj>
                </mc:Choice>
                <mc:Fallback>
                  <p:oleObj name="" r:id="rId13" imgW="574040" imgH="421640" progId="Equation.3">
                    <p:embed/>
                    <p:pic>
                      <p:nvPicPr>
                        <p:cNvPr id="0" name="图片 3105"/>
                        <p:cNvPicPr/>
                        <p:nvPr/>
                      </p:nvPicPr>
                      <p:blipFill>
                        <a:blip r:embed="rId14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69" y="3115"/>
                          <a:ext cx="812" cy="5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1257"/>
          <p:cNvGrpSpPr/>
          <p:nvPr/>
        </p:nvGrpSpPr>
        <p:grpSpPr>
          <a:xfrm>
            <a:off x="5605463" y="4830763"/>
            <a:ext cx="2017712" cy="1063625"/>
            <a:chOff x="3400" y="3035"/>
            <a:chExt cx="1271" cy="670"/>
          </a:xfrm>
        </p:grpSpPr>
        <p:sp>
          <p:nvSpPr>
            <p:cNvPr id="5" name="Oval 1238"/>
            <p:cNvSpPr>
              <a:spLocks noChangeArrowheads="1"/>
            </p:cNvSpPr>
            <p:nvPr/>
          </p:nvSpPr>
          <p:spPr bwMode="auto">
            <a:xfrm>
              <a:off x="3400" y="3035"/>
              <a:ext cx="1245" cy="658"/>
            </a:xfrm>
            <a:prstGeom prst="ellipse">
              <a:avLst/>
            </a:prstGeom>
            <a:solidFill>
              <a:srgbClr val="6600FF"/>
            </a:solidFill>
            <a:ln w="28575" algn="ctr">
              <a:noFill/>
              <a:prstDash val="lgDash"/>
              <a:rou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47169" name="Object 1256"/>
            <p:cNvGraphicFramePr>
              <a:graphicFrameLocks noChangeAspect="1"/>
            </p:cNvGraphicFramePr>
            <p:nvPr/>
          </p:nvGraphicFramePr>
          <p:xfrm>
            <a:off x="3402" y="3127"/>
            <a:ext cx="1269" cy="5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5" name="" r:id="rId15" imgW="896620" imgH="421640" progId="Equation.3">
                    <p:embed/>
                  </p:oleObj>
                </mc:Choice>
                <mc:Fallback>
                  <p:oleObj name="" r:id="rId15" imgW="896620" imgH="421640" progId="Equation.3">
                    <p:embed/>
                    <p:pic>
                      <p:nvPicPr>
                        <p:cNvPr id="0" name="图片 3104"/>
                        <p:cNvPicPr/>
                        <p:nvPr/>
                      </p:nvPicPr>
                      <p:blipFill>
                        <a:blip r:embed="rId16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402" y="3127"/>
                          <a:ext cx="1269" cy="5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1261"/>
          <p:cNvGrpSpPr/>
          <p:nvPr/>
        </p:nvGrpSpPr>
        <p:grpSpPr>
          <a:xfrm>
            <a:off x="3121025" y="4903788"/>
            <a:ext cx="608013" cy="1030287"/>
            <a:chOff x="1966" y="3089"/>
            <a:chExt cx="383" cy="649"/>
          </a:xfrm>
        </p:grpSpPr>
        <p:sp>
          <p:nvSpPr>
            <p:cNvPr id="12" name="Oval 1239"/>
            <p:cNvSpPr>
              <a:spLocks noChangeArrowheads="1"/>
            </p:cNvSpPr>
            <p:nvPr/>
          </p:nvSpPr>
          <p:spPr bwMode="auto">
            <a:xfrm>
              <a:off x="1966" y="3089"/>
              <a:ext cx="362" cy="649"/>
            </a:xfrm>
            <a:prstGeom prst="ellipse">
              <a:avLst/>
            </a:prstGeom>
            <a:solidFill>
              <a:srgbClr val="6600FF"/>
            </a:solidFill>
            <a:ln w="28575" algn="ctr">
              <a:noFill/>
              <a:prstDash val="lgDash"/>
              <a:rou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47172" name="Object 1260"/>
            <p:cNvGraphicFramePr>
              <a:graphicFrameLocks noChangeAspect="1"/>
            </p:cNvGraphicFramePr>
            <p:nvPr/>
          </p:nvGraphicFramePr>
          <p:xfrm>
            <a:off x="1975" y="3132"/>
            <a:ext cx="374" cy="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8" name="" r:id="rId17" imgW="250825" imgH="385445" progId="Equation.3">
                    <p:embed/>
                  </p:oleObj>
                </mc:Choice>
                <mc:Fallback>
                  <p:oleObj name="" r:id="rId17" imgW="250825" imgH="385445" progId="Equation.3">
                    <p:embed/>
                    <p:pic>
                      <p:nvPicPr>
                        <p:cNvPr id="0" name="图片 3107"/>
                        <p:cNvPicPr/>
                        <p:nvPr/>
                      </p:nvPicPr>
                      <p:blipFill>
                        <a:blip r:embed="rId1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975" y="3132"/>
                          <a:ext cx="374" cy="5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1266"/>
          <p:cNvGrpSpPr/>
          <p:nvPr/>
        </p:nvGrpSpPr>
        <p:grpSpPr>
          <a:xfrm>
            <a:off x="1363663" y="4891088"/>
            <a:ext cx="1438275" cy="960437"/>
            <a:chOff x="941" y="3081"/>
            <a:chExt cx="906" cy="605"/>
          </a:xfrm>
        </p:grpSpPr>
        <p:sp>
          <p:nvSpPr>
            <p:cNvPr id="14" name="Oval 1232"/>
            <p:cNvSpPr>
              <a:spLocks noChangeArrowheads="1"/>
            </p:cNvSpPr>
            <p:nvPr/>
          </p:nvSpPr>
          <p:spPr bwMode="auto">
            <a:xfrm>
              <a:off x="941" y="3081"/>
              <a:ext cx="906" cy="603"/>
            </a:xfrm>
            <a:prstGeom prst="ellipse">
              <a:avLst/>
            </a:prstGeom>
            <a:solidFill>
              <a:srgbClr val="6600FF"/>
            </a:solidFill>
            <a:ln w="28575" algn="ctr">
              <a:noFill/>
              <a:prstDash val="lgDash"/>
              <a:rou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47175" name="Object 1265"/>
            <p:cNvGraphicFramePr>
              <a:graphicFrameLocks noChangeAspect="1"/>
            </p:cNvGraphicFramePr>
            <p:nvPr/>
          </p:nvGraphicFramePr>
          <p:xfrm>
            <a:off x="1014" y="3157"/>
            <a:ext cx="795" cy="5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9" name="" r:id="rId19" imgW="564515" imgH="385445" progId="Equation.3">
                    <p:embed/>
                  </p:oleObj>
                </mc:Choice>
                <mc:Fallback>
                  <p:oleObj name="" r:id="rId19" imgW="564515" imgH="385445" progId="Equation.3">
                    <p:embed/>
                    <p:pic>
                      <p:nvPicPr>
                        <p:cNvPr id="0" name="图片 3108"/>
                        <p:cNvPicPr/>
                        <p:nvPr/>
                      </p:nvPicPr>
                      <p:blipFill>
                        <a:blip r:embed="rId20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14" y="3157"/>
                          <a:ext cx="795" cy="5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2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2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6100" name="AutoShape 212"/>
          <p:cNvSpPr>
            <a:spLocks noChangeArrowheads="1"/>
          </p:cNvSpPr>
          <p:nvPr/>
        </p:nvSpPr>
        <p:spPr bwMode="auto">
          <a:xfrm>
            <a:off x="5848350" y="4049713"/>
            <a:ext cx="2133600" cy="869950"/>
          </a:xfrm>
          <a:prstGeom prst="roundRect">
            <a:avLst>
              <a:gd name="adj" fmla="val 16667"/>
            </a:avLst>
          </a:prstGeom>
          <a:solidFill>
            <a:srgbClr val="006600"/>
          </a:solidFill>
          <a:ln w="28575" algn="ctr">
            <a:noFill/>
            <a:rou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6097" name="AutoShape 209"/>
          <p:cNvSpPr>
            <a:spLocks noChangeArrowheads="1"/>
          </p:cNvSpPr>
          <p:nvPr/>
        </p:nvSpPr>
        <p:spPr bwMode="auto">
          <a:xfrm>
            <a:off x="5880100" y="5240338"/>
            <a:ext cx="2105025" cy="869950"/>
          </a:xfrm>
          <a:prstGeom prst="roundRect">
            <a:avLst>
              <a:gd name="adj" fmla="val 16667"/>
            </a:avLst>
          </a:prstGeom>
          <a:solidFill>
            <a:srgbClr val="006600"/>
          </a:solidFill>
          <a:ln w="28575" algn="ctr">
            <a:noFill/>
            <a:rou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Group 152"/>
          <p:cNvGrpSpPr/>
          <p:nvPr/>
        </p:nvGrpSpPr>
        <p:grpSpPr>
          <a:xfrm>
            <a:off x="190500" y="447675"/>
            <a:ext cx="4291013" cy="3194050"/>
            <a:chOff x="2642" y="1084"/>
            <a:chExt cx="2703" cy="2012"/>
          </a:xfrm>
        </p:grpSpPr>
        <p:grpSp>
          <p:nvGrpSpPr>
            <p:cNvPr id="48132" name="Group 153"/>
            <p:cNvGrpSpPr/>
            <p:nvPr/>
          </p:nvGrpSpPr>
          <p:grpSpPr>
            <a:xfrm>
              <a:off x="2642" y="1084"/>
              <a:ext cx="2703" cy="2012"/>
              <a:chOff x="1490" y="1779"/>
              <a:chExt cx="2703" cy="2012"/>
            </a:xfrm>
          </p:grpSpPr>
          <p:sp>
            <p:nvSpPr>
              <p:cNvPr id="166042" name="Oval 154"/>
              <p:cNvSpPr>
                <a:spLocks noChangeArrowheads="1"/>
              </p:cNvSpPr>
              <p:nvPr/>
            </p:nvSpPr>
            <p:spPr bwMode="auto">
              <a:xfrm>
                <a:off x="3671" y="3102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chemeClr val="tx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6043" name="Oval 155"/>
              <p:cNvSpPr>
                <a:spLocks noChangeArrowheads="1"/>
              </p:cNvSpPr>
              <p:nvPr/>
            </p:nvSpPr>
            <p:spPr bwMode="auto">
              <a:xfrm>
                <a:off x="1753" y="3121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chemeClr val="tx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6044" name="Oval 156"/>
              <p:cNvSpPr>
                <a:spLocks noChangeArrowheads="1"/>
              </p:cNvSpPr>
              <p:nvPr/>
            </p:nvSpPr>
            <p:spPr bwMode="auto">
              <a:xfrm>
                <a:off x="2517" y="2049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 algn="ctr">
                <a:solidFill>
                  <a:schemeClr val="tx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8136" name="Text Box 157"/>
              <p:cNvSpPr txBox="1"/>
              <p:nvPr/>
            </p:nvSpPr>
            <p:spPr>
              <a:xfrm>
                <a:off x="2389" y="1945"/>
                <a:ext cx="705" cy="21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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 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48137" name="Text Box 158"/>
              <p:cNvSpPr txBox="1"/>
              <p:nvPr/>
            </p:nvSpPr>
            <p:spPr>
              <a:xfrm>
                <a:off x="2529" y="1779"/>
                <a:ext cx="274" cy="20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S4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38" name="Rectangle 159"/>
              <p:cNvSpPr/>
              <p:nvPr/>
            </p:nvSpPr>
            <p:spPr>
              <a:xfrm>
                <a:off x="1873" y="2521"/>
                <a:ext cx="1917" cy="983"/>
              </a:xfrm>
              <a:prstGeom prst="rect">
                <a:avLst/>
              </a:prstGeom>
              <a:noFill/>
              <a:ln w="28575" cap="flat" cmpd="sng">
                <a:solidFill>
                  <a:schemeClr val="tx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39" name="Rectangle 160"/>
              <p:cNvSpPr/>
              <p:nvPr/>
            </p:nvSpPr>
            <p:spPr>
              <a:xfrm>
                <a:off x="2351" y="2174"/>
                <a:ext cx="1000" cy="347"/>
              </a:xfrm>
              <a:prstGeom prst="rect">
                <a:avLst/>
              </a:prstGeom>
              <a:noFill/>
              <a:ln w="28575" cap="flat" cmpd="sng">
                <a:solidFill>
                  <a:schemeClr val="tx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>
                <a:spAutoFit/>
              </a:bodyPr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40" name="Line 161"/>
              <p:cNvSpPr/>
              <p:nvPr/>
            </p:nvSpPr>
            <p:spPr>
              <a:xfrm>
                <a:off x="2349" y="2521"/>
                <a:ext cx="0" cy="983"/>
              </a:xfrm>
              <a:prstGeom prst="line">
                <a:avLst/>
              </a:prstGeom>
              <a:ln w="28575" cap="flat" cmpd="sng">
                <a:solidFill>
                  <a:schemeClr val="tx2"/>
                </a:solidFill>
                <a:prstDash val="solid"/>
                <a:round/>
                <a:headEnd type="oval" w="sm" len="sm"/>
                <a:tailEnd type="oval" w="sm" len="sm"/>
              </a:ln>
            </p:spPr>
          </p:sp>
          <p:sp>
            <p:nvSpPr>
              <p:cNvPr id="48141" name="Line 162"/>
              <p:cNvSpPr/>
              <p:nvPr/>
            </p:nvSpPr>
            <p:spPr>
              <a:xfrm>
                <a:off x="3351" y="2518"/>
                <a:ext cx="0" cy="983"/>
              </a:xfrm>
              <a:prstGeom prst="line">
                <a:avLst/>
              </a:prstGeom>
              <a:ln w="28575" cap="flat" cmpd="sng">
                <a:solidFill>
                  <a:schemeClr val="tx2"/>
                </a:solidFill>
                <a:prstDash val="solid"/>
                <a:round/>
                <a:headEnd type="oval" w="sm" len="sm"/>
                <a:tailEnd type="oval" w="sm" len="sm"/>
              </a:ln>
            </p:spPr>
          </p:sp>
          <p:sp>
            <p:nvSpPr>
              <p:cNvPr id="48142" name="Rectangle 163"/>
              <p:cNvSpPr/>
              <p:nvPr/>
            </p:nvSpPr>
            <p:spPr>
              <a:xfrm>
                <a:off x="2968" y="2111"/>
                <a:ext cx="272" cy="113"/>
              </a:xfrm>
              <a:prstGeom prst="rect">
                <a:avLst/>
              </a:prstGeom>
              <a:gradFill rotWithShape="1">
                <a:gsLst>
                  <a:gs pos="0">
                    <a:srgbClr val="765E2F"/>
                  </a:gs>
                  <a:gs pos="50000">
                    <a:srgbClr val="FFCC66"/>
                  </a:gs>
                  <a:gs pos="100000">
                    <a:srgbClr val="765E2F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43" name="Rectangle 164"/>
              <p:cNvSpPr/>
              <p:nvPr/>
            </p:nvSpPr>
            <p:spPr>
              <a:xfrm rot="5400000">
                <a:off x="1714" y="2755"/>
                <a:ext cx="272" cy="113"/>
              </a:xfrm>
              <a:prstGeom prst="rect">
                <a:avLst/>
              </a:prstGeom>
              <a:gradFill rotWithShape="1">
                <a:gsLst>
                  <a:gs pos="0">
                    <a:srgbClr val="765E2F"/>
                  </a:gs>
                  <a:gs pos="50000">
                    <a:srgbClr val="FFCC66"/>
                  </a:gs>
                  <a:gs pos="100000">
                    <a:srgbClr val="765E2F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44" name="Rectangle 165"/>
              <p:cNvSpPr/>
              <p:nvPr/>
            </p:nvSpPr>
            <p:spPr>
              <a:xfrm rot="5400000">
                <a:off x="3628" y="2776"/>
                <a:ext cx="272" cy="113"/>
              </a:xfrm>
              <a:prstGeom prst="rect">
                <a:avLst/>
              </a:prstGeom>
              <a:gradFill rotWithShape="1">
                <a:gsLst>
                  <a:gs pos="0">
                    <a:srgbClr val="765E2F"/>
                  </a:gs>
                  <a:gs pos="50000">
                    <a:srgbClr val="FFCC66"/>
                  </a:gs>
                  <a:gs pos="100000">
                    <a:srgbClr val="765E2F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45" name="Rectangle 166"/>
              <p:cNvSpPr/>
              <p:nvPr/>
            </p:nvSpPr>
            <p:spPr>
              <a:xfrm rot="5400000">
                <a:off x="3191" y="2932"/>
                <a:ext cx="272" cy="113"/>
              </a:xfrm>
              <a:prstGeom prst="rect">
                <a:avLst/>
              </a:prstGeom>
              <a:gradFill rotWithShape="1">
                <a:gsLst>
                  <a:gs pos="0">
                    <a:srgbClr val="765E2F"/>
                  </a:gs>
                  <a:gs pos="50000">
                    <a:srgbClr val="FFCC66"/>
                  </a:gs>
                  <a:gs pos="100000">
                    <a:srgbClr val="765E2F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46" name="Rectangle 167"/>
              <p:cNvSpPr/>
              <p:nvPr/>
            </p:nvSpPr>
            <p:spPr>
              <a:xfrm rot="5400000">
                <a:off x="2187" y="2932"/>
                <a:ext cx="272" cy="113"/>
              </a:xfrm>
              <a:prstGeom prst="rect">
                <a:avLst/>
              </a:prstGeom>
              <a:gradFill rotWithShape="1">
                <a:gsLst>
                  <a:gs pos="0">
                    <a:srgbClr val="765E2F"/>
                  </a:gs>
                  <a:gs pos="50000">
                    <a:srgbClr val="FFCC66"/>
                  </a:gs>
                  <a:gs pos="100000">
                    <a:srgbClr val="765E2F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47" name="Rectangle 168"/>
              <p:cNvSpPr/>
              <p:nvPr/>
            </p:nvSpPr>
            <p:spPr>
              <a:xfrm>
                <a:off x="2754" y="2466"/>
                <a:ext cx="272" cy="113"/>
              </a:xfrm>
              <a:prstGeom prst="rect">
                <a:avLst/>
              </a:prstGeom>
              <a:gradFill rotWithShape="1">
                <a:gsLst>
                  <a:gs pos="0">
                    <a:srgbClr val="765E2F"/>
                  </a:gs>
                  <a:gs pos="50000">
                    <a:srgbClr val="FFCC66"/>
                  </a:gs>
                  <a:gs pos="100000">
                    <a:srgbClr val="765E2F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48" name="Rectangle 169"/>
              <p:cNvSpPr/>
              <p:nvPr/>
            </p:nvSpPr>
            <p:spPr>
              <a:xfrm>
                <a:off x="2061" y="2229"/>
                <a:ext cx="309" cy="2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t" anchorCtr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2400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①</a:t>
                </a:r>
                <a:endParaRPr lang="en-US" altLang="zh-CN" sz="24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49" name="Rectangle 170"/>
              <p:cNvSpPr/>
              <p:nvPr/>
            </p:nvSpPr>
            <p:spPr>
              <a:xfrm>
                <a:off x="3327" y="2275"/>
                <a:ext cx="309" cy="2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t" anchorCtr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2400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②</a:t>
                </a:r>
                <a:endParaRPr lang="en-US" altLang="zh-CN" sz="24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50" name="Rectangle 171"/>
              <p:cNvSpPr/>
              <p:nvPr/>
            </p:nvSpPr>
            <p:spPr>
              <a:xfrm>
                <a:off x="3209" y="3503"/>
                <a:ext cx="212" cy="2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t" anchorCtr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2400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en-US" altLang="zh-CN" sz="24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51" name="Text Box 172"/>
              <p:cNvSpPr txBox="1"/>
              <p:nvPr/>
            </p:nvSpPr>
            <p:spPr>
              <a:xfrm>
                <a:off x="2794" y="2548"/>
                <a:ext cx="304" cy="17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52" name="Text Box 173"/>
              <p:cNvSpPr txBox="1"/>
              <p:nvPr/>
            </p:nvSpPr>
            <p:spPr>
              <a:xfrm>
                <a:off x="2420" y="2909"/>
                <a:ext cx="305" cy="17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53" name="Text Box 174"/>
              <p:cNvSpPr txBox="1"/>
              <p:nvPr/>
            </p:nvSpPr>
            <p:spPr>
              <a:xfrm>
                <a:off x="1590" y="2661"/>
                <a:ext cx="305" cy="17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54" name="Text Box 175"/>
              <p:cNvSpPr txBox="1"/>
              <p:nvPr/>
            </p:nvSpPr>
            <p:spPr>
              <a:xfrm>
                <a:off x="3877" y="2703"/>
                <a:ext cx="295" cy="23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6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55" name="Text Box 176"/>
              <p:cNvSpPr txBox="1"/>
              <p:nvPr/>
            </p:nvSpPr>
            <p:spPr>
              <a:xfrm>
                <a:off x="3094" y="2876"/>
                <a:ext cx="304" cy="17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56" name="Text Box 177"/>
              <p:cNvSpPr txBox="1"/>
              <p:nvPr/>
            </p:nvSpPr>
            <p:spPr>
              <a:xfrm>
                <a:off x="3021" y="1862"/>
                <a:ext cx="305" cy="17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4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57" name="Text Box 178"/>
              <p:cNvSpPr txBox="1"/>
              <p:nvPr/>
            </p:nvSpPr>
            <p:spPr>
              <a:xfrm>
                <a:off x="3829" y="2970"/>
                <a:ext cx="186" cy="49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>
                  <a:lnSpc>
                    <a:spcPct val="7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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  <a:p>
                <a:pPr algn="just" eaLnBrk="0" hangingPunct="0">
                  <a:lnSpc>
                    <a:spcPct val="70000"/>
                  </a:lnSpc>
                </a:pP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 eaLnBrk="0" hangingPunct="0">
                  <a:lnSpc>
                    <a:spcPct val="7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48158" name="Text Box 179"/>
              <p:cNvSpPr txBox="1"/>
              <p:nvPr/>
            </p:nvSpPr>
            <p:spPr>
              <a:xfrm>
                <a:off x="1683" y="2964"/>
                <a:ext cx="186" cy="49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>
                  <a:lnSpc>
                    <a:spcPct val="8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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  <a:p>
                <a:pPr algn="just" eaLnBrk="0" hangingPunct="0">
                  <a:lnSpc>
                    <a:spcPct val="80000"/>
                  </a:lnSpc>
                </a:pP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 eaLnBrk="0" hangingPunct="0">
                  <a:lnSpc>
                    <a:spcPct val="8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48159" name="Text Box 180"/>
              <p:cNvSpPr txBox="1"/>
              <p:nvPr/>
            </p:nvSpPr>
            <p:spPr>
              <a:xfrm>
                <a:off x="1490" y="3088"/>
                <a:ext cx="275" cy="20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S1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60" name="Text Box 181"/>
              <p:cNvSpPr txBox="1"/>
              <p:nvPr/>
            </p:nvSpPr>
            <p:spPr>
              <a:xfrm>
                <a:off x="3918" y="3093"/>
                <a:ext cx="275" cy="20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S6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8161" name="Group 182"/>
            <p:cNvGrpSpPr/>
            <p:nvPr/>
          </p:nvGrpSpPr>
          <p:grpSpPr>
            <a:xfrm>
              <a:off x="3049" y="1324"/>
              <a:ext cx="2252" cy="810"/>
              <a:chOff x="1892" y="2019"/>
              <a:chExt cx="2252" cy="810"/>
            </a:xfrm>
          </p:grpSpPr>
          <p:sp>
            <p:nvSpPr>
              <p:cNvPr id="48162" name="AutoShape 183"/>
              <p:cNvSpPr/>
              <p:nvPr/>
            </p:nvSpPr>
            <p:spPr>
              <a:xfrm rot="-5400000">
                <a:off x="1953" y="2439"/>
                <a:ext cx="57" cy="11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63" name="AutoShape 184"/>
              <p:cNvSpPr/>
              <p:nvPr/>
            </p:nvSpPr>
            <p:spPr>
              <a:xfrm rot="5400000" flipH="1">
                <a:off x="2524" y="2446"/>
                <a:ext cx="57" cy="11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64" name="AutoShape 185"/>
              <p:cNvSpPr/>
              <p:nvPr/>
            </p:nvSpPr>
            <p:spPr>
              <a:xfrm rot="-10800000" flipH="1">
                <a:off x="3759" y="2554"/>
                <a:ext cx="57" cy="11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65" name="AutoShape 186"/>
              <p:cNvSpPr/>
              <p:nvPr/>
            </p:nvSpPr>
            <p:spPr>
              <a:xfrm rot="-10800000" flipH="1">
                <a:off x="2312" y="2683"/>
                <a:ext cx="57" cy="11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66" name="AutoShape 187"/>
              <p:cNvSpPr/>
              <p:nvPr/>
            </p:nvSpPr>
            <p:spPr>
              <a:xfrm rot="-10800000" flipH="1">
                <a:off x="3315" y="2680"/>
                <a:ext cx="57" cy="11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67" name="AutoShape 188"/>
              <p:cNvSpPr/>
              <p:nvPr/>
            </p:nvSpPr>
            <p:spPr>
              <a:xfrm rot="-10800000" flipH="1">
                <a:off x="3320" y="2211"/>
                <a:ext cx="57" cy="11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68" name="Text Box 189"/>
              <p:cNvSpPr txBox="1"/>
              <p:nvPr/>
            </p:nvSpPr>
            <p:spPr>
              <a:xfrm>
                <a:off x="1892" y="2238"/>
                <a:ext cx="275" cy="20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69" name="Text Box 190"/>
              <p:cNvSpPr txBox="1"/>
              <p:nvPr/>
            </p:nvSpPr>
            <p:spPr>
              <a:xfrm>
                <a:off x="2432" y="2607"/>
                <a:ext cx="274" cy="20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70" name="Text Box 191"/>
              <p:cNvSpPr txBox="1"/>
              <p:nvPr/>
            </p:nvSpPr>
            <p:spPr>
              <a:xfrm>
                <a:off x="2473" y="2236"/>
                <a:ext cx="275" cy="20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71" name="Text Box 192"/>
              <p:cNvSpPr txBox="1"/>
              <p:nvPr/>
            </p:nvSpPr>
            <p:spPr>
              <a:xfrm>
                <a:off x="3426" y="2019"/>
                <a:ext cx="275" cy="20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4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72" name="Text Box 193"/>
              <p:cNvSpPr txBox="1"/>
              <p:nvPr/>
            </p:nvSpPr>
            <p:spPr>
              <a:xfrm>
                <a:off x="3395" y="2625"/>
                <a:ext cx="275" cy="20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73" name="Text Box 194"/>
              <p:cNvSpPr txBox="1"/>
              <p:nvPr/>
            </p:nvSpPr>
            <p:spPr>
              <a:xfrm>
                <a:off x="3870" y="2421"/>
                <a:ext cx="274" cy="20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6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8174" name="Oval 195"/>
            <p:cNvSpPr/>
            <p:nvPr/>
          </p:nvSpPr>
          <p:spPr>
            <a:xfrm>
              <a:off x="4362" y="2853"/>
              <a:ext cx="201" cy="201"/>
            </a:xfrm>
            <a:prstGeom prst="ellipse">
              <a:avLst/>
            </a:prstGeom>
            <a:noFill/>
            <a:ln w="25400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0" tIns="0" rIns="0" bIns="0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66084" name="Object 196"/>
          <p:cNvGraphicFramePr>
            <a:graphicFrameLocks noChangeAspect="1"/>
          </p:cNvGraphicFramePr>
          <p:nvPr/>
        </p:nvGraphicFramePr>
        <p:xfrm>
          <a:off x="363538" y="4029075"/>
          <a:ext cx="681355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1" imgW="3155315" imgH="457200" progId="Equation.3">
                  <p:embed/>
                </p:oleObj>
              </mc:Choice>
              <mc:Fallback>
                <p:oleObj name="" r:id="rId1" imgW="3155315" imgH="457200" progId="Equation.3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63538" y="4029075"/>
                        <a:ext cx="6813550" cy="911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085" name="Object 197"/>
          <p:cNvGraphicFramePr>
            <a:graphicFrameLocks noChangeAspect="1"/>
          </p:cNvGraphicFramePr>
          <p:nvPr/>
        </p:nvGraphicFramePr>
        <p:xfrm>
          <a:off x="122238" y="5203825"/>
          <a:ext cx="7070725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3" imgW="3272155" imgH="457200" progId="Equation.3">
                  <p:embed/>
                </p:oleObj>
              </mc:Choice>
              <mc:Fallback>
                <p:oleObj name="" r:id="rId3" imgW="3272155" imgH="457200" progId="Equation.3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22238" y="5203825"/>
                        <a:ext cx="7070725" cy="946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086" name="Object 198"/>
          <p:cNvGraphicFramePr>
            <a:graphicFrameLocks noChangeAspect="1"/>
          </p:cNvGraphicFramePr>
          <p:nvPr/>
        </p:nvGraphicFramePr>
        <p:xfrm>
          <a:off x="4667250" y="557213"/>
          <a:ext cx="32258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5" imgW="1497330" imgH="421640" progId="Equation.3">
                  <p:embed/>
                </p:oleObj>
              </mc:Choice>
              <mc:Fallback>
                <p:oleObj name="" r:id="rId5" imgW="1497330" imgH="421640" progId="Equation.3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667250" y="557213"/>
                        <a:ext cx="3225800" cy="882650"/>
                      </a:xfrm>
                      <a:prstGeom prst="rect">
                        <a:avLst/>
                      </a:prstGeom>
                      <a:noFill/>
                      <a:ln w="28575" cap="flat" cmpd="sng">
                        <a:solidFill>
                          <a:schemeClr val="hlink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087" name="Line 199"/>
          <p:cNvSpPr/>
          <p:nvPr/>
        </p:nvSpPr>
        <p:spPr>
          <a:xfrm>
            <a:off x="569913" y="4876800"/>
            <a:ext cx="2365375" cy="0"/>
          </a:xfrm>
          <a:prstGeom prst="line">
            <a:avLst/>
          </a:prstGeom>
          <a:ln w="76200" cap="flat" cmpd="tri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088" name="Line 200"/>
          <p:cNvSpPr/>
          <p:nvPr/>
        </p:nvSpPr>
        <p:spPr>
          <a:xfrm>
            <a:off x="2692400" y="6169025"/>
            <a:ext cx="2365375" cy="0"/>
          </a:xfrm>
          <a:prstGeom prst="line">
            <a:avLst/>
          </a:prstGeom>
          <a:ln w="76200" cap="flat" cmpd="tri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089" name="Line 201"/>
          <p:cNvSpPr/>
          <p:nvPr/>
        </p:nvSpPr>
        <p:spPr>
          <a:xfrm>
            <a:off x="3770313" y="4935538"/>
            <a:ext cx="1343025" cy="0"/>
          </a:xfrm>
          <a:prstGeom prst="line">
            <a:avLst/>
          </a:prstGeom>
          <a:ln w="57150" cap="flat" cmpd="thickThin">
            <a:solidFill>
              <a:srgbClr val="00FF9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090" name="Line 202"/>
          <p:cNvSpPr/>
          <p:nvPr/>
        </p:nvSpPr>
        <p:spPr>
          <a:xfrm>
            <a:off x="392113" y="6153150"/>
            <a:ext cx="1343025" cy="0"/>
          </a:xfrm>
          <a:prstGeom prst="line">
            <a:avLst/>
          </a:prstGeom>
          <a:ln w="57150" cap="flat" cmpd="thickThin">
            <a:solidFill>
              <a:srgbClr val="00FF99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166091" name="Object 203"/>
          <p:cNvGraphicFramePr>
            <a:graphicFrameLocks noChangeAspect="1"/>
          </p:cNvGraphicFramePr>
          <p:nvPr/>
        </p:nvGraphicFramePr>
        <p:xfrm>
          <a:off x="4667250" y="1565275"/>
          <a:ext cx="3252788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7" imgW="1506220" imgH="421640" progId="Equation.3">
                  <p:embed/>
                </p:oleObj>
              </mc:Choice>
              <mc:Fallback>
                <p:oleObj name="" r:id="rId7" imgW="1506220" imgH="421640" progId="Equation.3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667250" y="1565275"/>
                        <a:ext cx="3252788" cy="871538"/>
                      </a:xfrm>
                      <a:prstGeom prst="rect">
                        <a:avLst/>
                      </a:prstGeom>
                      <a:noFill/>
                      <a:ln w="28575" cap="flat" cmpd="sng">
                        <a:solidFill>
                          <a:schemeClr val="hlink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092" name="Object 204"/>
          <p:cNvGraphicFramePr>
            <a:graphicFrameLocks noChangeAspect="1"/>
          </p:cNvGraphicFramePr>
          <p:nvPr/>
        </p:nvGraphicFramePr>
        <p:xfrm>
          <a:off x="4667250" y="2613025"/>
          <a:ext cx="325120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9" imgW="1461135" imgH="457200" progId="Equation.3">
                  <p:embed/>
                </p:oleObj>
              </mc:Choice>
              <mc:Fallback>
                <p:oleObj name="" r:id="rId9" imgW="1461135" imgH="457200" progId="Equation.3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667250" y="2613025"/>
                        <a:ext cx="3251200" cy="946150"/>
                      </a:xfrm>
                      <a:prstGeom prst="rect">
                        <a:avLst/>
                      </a:prstGeom>
                      <a:noFill/>
                      <a:ln w="28575" cap="flat" cmpd="sng">
                        <a:solidFill>
                          <a:schemeClr val="accent1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093" name="Text Box 205"/>
          <p:cNvSpPr txBox="1"/>
          <p:nvPr/>
        </p:nvSpPr>
        <p:spPr>
          <a:xfrm>
            <a:off x="8201025" y="1189038"/>
            <a:ext cx="914400" cy="487362"/>
          </a:xfrm>
          <a:prstGeom prst="rect">
            <a:avLst/>
          </a:prstGeom>
          <a:noFill/>
          <a:ln w="28575">
            <a:noFill/>
          </a:ln>
        </p:spPr>
        <p:txBody>
          <a:bodyPr lIns="0" tIns="0" rIns="0" bIns="0" anchor="t" anchorCtr="0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自导</a:t>
            </a:r>
            <a:endParaRPr lang="zh-CN" altLang="en-US" sz="3200" dirty="0">
              <a:solidFill>
                <a:schemeClr val="tx2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66094" name="Text Box 206"/>
          <p:cNvSpPr txBox="1"/>
          <p:nvPr/>
        </p:nvSpPr>
        <p:spPr>
          <a:xfrm>
            <a:off x="8229600" y="2873375"/>
            <a:ext cx="914400" cy="487363"/>
          </a:xfrm>
          <a:prstGeom prst="rect">
            <a:avLst/>
          </a:prstGeom>
          <a:noFill/>
          <a:ln w="28575">
            <a:noFill/>
          </a:ln>
        </p:spPr>
        <p:txBody>
          <a:bodyPr lIns="0" tIns="0" rIns="0" bIns="0" anchor="t" anchorCtr="0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互导</a:t>
            </a:r>
            <a:endParaRPr lang="zh-CN" altLang="en-US" sz="3200" dirty="0">
              <a:solidFill>
                <a:schemeClr val="tx2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66095" name="AutoShape 207"/>
          <p:cNvSpPr/>
          <p:nvPr/>
        </p:nvSpPr>
        <p:spPr>
          <a:xfrm>
            <a:off x="7969250" y="812800"/>
            <a:ext cx="246063" cy="1436688"/>
          </a:xfrm>
          <a:prstGeom prst="rightBrace">
            <a:avLst>
              <a:gd name="adj1" fmla="val 48061"/>
              <a:gd name="adj2" fmla="val 50000"/>
            </a:avLst>
          </a:prstGeom>
          <a:noFill/>
          <a:ln w="38100" cap="flat" cmpd="sng">
            <a:solidFill>
              <a:srgbClr val="FFCC9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6102" name="Object 214"/>
          <p:cNvGraphicFramePr>
            <a:graphicFrameLocks noChangeAspect="1"/>
          </p:cNvGraphicFramePr>
          <p:nvPr/>
        </p:nvGraphicFramePr>
        <p:xfrm>
          <a:off x="7165975" y="4297363"/>
          <a:ext cx="6969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11" imgW="322580" imgH="215265" progId="Equation.3">
                  <p:embed/>
                </p:oleObj>
              </mc:Choice>
              <mc:Fallback>
                <p:oleObj name="" r:id="rId11" imgW="322580" imgH="215265" progId="Equation.3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165975" y="4297363"/>
                        <a:ext cx="696913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103" name="Object 215"/>
          <p:cNvGraphicFramePr>
            <a:graphicFrameLocks noChangeAspect="1"/>
          </p:cNvGraphicFramePr>
          <p:nvPr/>
        </p:nvGraphicFramePr>
        <p:xfrm>
          <a:off x="7181850" y="5500688"/>
          <a:ext cx="7223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13" imgW="331470" imgH="215265" progId="Equation.3">
                  <p:embed/>
                </p:oleObj>
              </mc:Choice>
              <mc:Fallback>
                <p:oleObj name="" r:id="rId13" imgW="331470" imgH="215265" progId="Equation.3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181850" y="5500688"/>
                        <a:ext cx="722313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104" name="Line 216"/>
          <p:cNvSpPr/>
          <p:nvPr/>
        </p:nvSpPr>
        <p:spPr>
          <a:xfrm>
            <a:off x="7867650" y="4673600"/>
            <a:ext cx="303213" cy="538163"/>
          </a:xfrm>
          <a:prstGeom prst="line">
            <a:avLst/>
          </a:prstGeom>
          <a:ln w="28575" cap="flat" cmpd="sng">
            <a:solidFill>
              <a:srgbClr val="FFCC99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66105" name="Line 217"/>
          <p:cNvSpPr/>
          <p:nvPr/>
        </p:nvSpPr>
        <p:spPr>
          <a:xfrm flipV="1">
            <a:off x="7851775" y="5268913"/>
            <a:ext cx="290513" cy="449262"/>
          </a:xfrm>
          <a:prstGeom prst="line">
            <a:avLst/>
          </a:prstGeom>
          <a:ln w="28575" cap="flat" cmpd="sng">
            <a:solidFill>
              <a:srgbClr val="FFCC99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66106" name="Text Box 218"/>
          <p:cNvSpPr txBox="1"/>
          <p:nvPr/>
        </p:nvSpPr>
        <p:spPr>
          <a:xfrm>
            <a:off x="8229600" y="4498975"/>
            <a:ext cx="914400" cy="1462088"/>
          </a:xfrm>
          <a:prstGeom prst="rect">
            <a:avLst/>
          </a:prstGeom>
          <a:noFill/>
          <a:ln w="28575">
            <a:noFill/>
          </a:ln>
        </p:spPr>
        <p:txBody>
          <a:bodyPr lIns="0" tIns="0" rIns="0" bIns="0" anchor="t" anchorCtr="0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等效电流源</a:t>
            </a:r>
            <a:endParaRPr lang="zh-CN" altLang="en-US" sz="3200" dirty="0">
              <a:solidFill>
                <a:schemeClr val="tx2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6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6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6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6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6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6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6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6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66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6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6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6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6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100" grpId="0" bldLvl="0" animBg="1"/>
      <p:bldP spid="166097" grpId="0" bldLvl="0" animBg="1"/>
      <p:bldP spid="166093" grpId="0"/>
      <p:bldP spid="166094" grpId="0"/>
      <p:bldP spid="166095" grpId="0" bldLvl="0" animBg="1"/>
      <p:bldP spid="16610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71012" name="Object 4"/>
          <p:cNvGraphicFramePr>
            <a:graphicFrameLocks noChangeAspect="1"/>
          </p:cNvGraphicFramePr>
          <p:nvPr/>
        </p:nvGraphicFramePr>
        <p:xfrm>
          <a:off x="971550" y="1476375"/>
          <a:ext cx="5599113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1" imgW="2339975" imgH="224155" progId="Equation.3">
                  <p:embed/>
                </p:oleObj>
              </mc:Choice>
              <mc:Fallback>
                <p:oleObj name="" r:id="rId1" imgW="2339975" imgH="224155" progId="Equation.3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971550" y="1476375"/>
                        <a:ext cx="5599113" cy="5222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3" name="Object 5"/>
          <p:cNvGraphicFramePr>
            <a:graphicFrameLocks noChangeAspect="1"/>
          </p:cNvGraphicFramePr>
          <p:nvPr/>
        </p:nvGraphicFramePr>
        <p:xfrm>
          <a:off x="993775" y="2098675"/>
          <a:ext cx="5656263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3" imgW="2366645" imgH="224155" progId="Equation.3">
                  <p:embed/>
                </p:oleObj>
              </mc:Choice>
              <mc:Fallback>
                <p:oleObj name="" r:id="rId3" imgW="2366645" imgH="224155" progId="Equation.3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993775" y="2098675"/>
                        <a:ext cx="5656263" cy="5222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4" name="Object 6"/>
          <p:cNvGraphicFramePr>
            <a:graphicFrameLocks noChangeAspect="1"/>
          </p:cNvGraphicFramePr>
          <p:nvPr/>
        </p:nvGraphicFramePr>
        <p:xfrm>
          <a:off x="1100138" y="2781300"/>
          <a:ext cx="49466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5" imgW="2124710" imgH="134620" progId="Equation.3">
                  <p:embed/>
                </p:oleObj>
              </mc:Choice>
              <mc:Fallback>
                <p:oleObj name="" r:id="rId5" imgW="2124710" imgH="134620" progId="Equation.3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100138" y="2781300"/>
                        <a:ext cx="494665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5" name="Object 7"/>
          <p:cNvGraphicFramePr>
            <a:graphicFrameLocks noChangeAspect="1"/>
          </p:cNvGraphicFramePr>
          <p:nvPr/>
        </p:nvGraphicFramePr>
        <p:xfrm>
          <a:off x="1009650" y="2998788"/>
          <a:ext cx="7627938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7" imgW="3191510" imgH="224155" progId="Equation.3">
                  <p:embed/>
                </p:oleObj>
              </mc:Choice>
              <mc:Fallback>
                <p:oleObj name="" r:id="rId7" imgW="3191510" imgH="224155" progId="Equation.3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009650" y="2998788"/>
                        <a:ext cx="7627938" cy="522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9" name="Rectangle 11"/>
          <p:cNvSpPr>
            <a:spLocks noChangeArrowheads="1"/>
          </p:cNvSpPr>
          <p:nvPr/>
        </p:nvSpPr>
        <p:spPr bwMode="auto">
          <a:xfrm>
            <a:off x="188913" y="469900"/>
            <a:ext cx="8662988" cy="70485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lIns="92075" tIns="46038" rIns="92075" bIns="4603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具有</a:t>
            </a:r>
            <a:r>
              <a:rPr kumimoji="1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n</a:t>
            </a: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个节点的电路的节点电压方程一般形式</a:t>
            </a: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71020" name="Text Box 12"/>
          <p:cNvSpPr txBox="1"/>
          <p:nvPr/>
        </p:nvSpPr>
        <p:spPr>
          <a:xfrm>
            <a:off x="1093788" y="3727450"/>
            <a:ext cx="4819650" cy="427038"/>
          </a:xfrm>
          <a:prstGeom prst="rect">
            <a:avLst/>
          </a:prstGeom>
          <a:noFill/>
          <a:ln w="28575">
            <a:noFill/>
          </a:ln>
        </p:spPr>
        <p:txBody>
          <a:bodyPr lIns="0" tIns="0" rIns="0" bIns="0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i="1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G</a:t>
            </a:r>
            <a:r>
              <a:rPr lang="en-US" altLang="zh-CN" i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kk</a:t>
            </a:r>
            <a:r>
              <a:rPr lang="zh-CN" altLang="en-US" dirty="0">
                <a:latin typeface="Times New Roman" panose="02020603050405020304" pitchFamily="18" charset="0"/>
                <a:ea typeface="幼圆" panose="02010509060101010101" pitchFamily="49" charset="-122"/>
              </a:rPr>
              <a:t>：节点 </a:t>
            </a:r>
            <a:r>
              <a:rPr lang="en-US" altLang="zh-CN" i="1" dirty="0">
                <a:latin typeface="Times New Roman" panose="02020603050405020304" pitchFamily="18" charset="0"/>
                <a:ea typeface="幼圆" panose="02010509060101010101" pitchFamily="49" charset="-122"/>
              </a:rPr>
              <a:t>k </a:t>
            </a:r>
            <a:r>
              <a:rPr lang="zh-CN" altLang="en-US" dirty="0">
                <a:latin typeface="Times New Roman" panose="02020603050405020304" pitchFamily="18" charset="0"/>
                <a:ea typeface="幼圆" panose="02010509060101010101" pitchFamily="49" charset="-122"/>
              </a:rPr>
              <a:t>的自导；</a:t>
            </a:r>
            <a:endParaRPr lang="zh-CN" altLang="en-US" dirty="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171021" name="Text Box 13"/>
          <p:cNvSpPr txBox="1"/>
          <p:nvPr/>
        </p:nvSpPr>
        <p:spPr>
          <a:xfrm>
            <a:off x="1065213" y="4514850"/>
            <a:ext cx="6284912" cy="427038"/>
          </a:xfrm>
          <a:prstGeom prst="rect">
            <a:avLst/>
          </a:prstGeom>
          <a:noFill/>
          <a:ln w="28575">
            <a:noFill/>
          </a:ln>
        </p:spPr>
        <p:txBody>
          <a:bodyPr lIns="0" tIns="0" rIns="0" bIns="0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i="1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G</a:t>
            </a:r>
            <a:r>
              <a:rPr lang="en-US" altLang="zh-CN" i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ij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：节点 </a:t>
            </a:r>
            <a:r>
              <a:rPr lang="en-US" altLang="zh-CN" i="1" u="sng" dirty="0">
                <a:latin typeface="Times New Roman" panose="02020603050405020304" pitchFamily="18" charset="0"/>
                <a:ea typeface="幼圆" panose="02010509060101010101" pitchFamily="49" charset="-122"/>
              </a:rPr>
              <a:t>i </a:t>
            </a:r>
            <a:r>
              <a:rPr lang="zh-CN" altLang="en-US" u="sng" dirty="0">
                <a:latin typeface="Times New Roman" panose="02020603050405020304" pitchFamily="18" charset="0"/>
                <a:ea typeface="幼圆" panose="02010509060101010101" pitchFamily="49" charset="-122"/>
              </a:rPr>
              <a:t>与节点  </a:t>
            </a:r>
            <a:r>
              <a:rPr lang="en-US" altLang="zh-CN" i="1" u="sng" dirty="0">
                <a:latin typeface="Times New Roman" panose="02020603050405020304" pitchFamily="18" charset="0"/>
                <a:ea typeface="幼圆" panose="02010509060101010101" pitchFamily="49" charset="-122"/>
              </a:rPr>
              <a:t>j </a:t>
            </a:r>
            <a:r>
              <a:rPr lang="zh-CN" altLang="en-US" u="sng" dirty="0">
                <a:latin typeface="Times New Roman" panose="02020603050405020304" pitchFamily="18" charset="0"/>
                <a:ea typeface="幼圆" panose="02010509060101010101" pitchFamily="49" charset="-122"/>
              </a:rPr>
              <a:t>关联支路电导之和</a:t>
            </a:r>
            <a:r>
              <a:rPr lang="en-US" altLang="zh-CN" dirty="0">
                <a:latin typeface="Times New Roman" panose="02020603050405020304" pitchFamily="18" charset="0"/>
                <a:ea typeface="幼圆" panose="02010509060101010101" pitchFamily="49" charset="-122"/>
              </a:rPr>
              <a:t>;</a:t>
            </a:r>
            <a:endParaRPr lang="en-US" altLang="zh-CN" dirty="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171022" name="Text Box 14"/>
          <p:cNvSpPr txBox="1"/>
          <p:nvPr/>
        </p:nvSpPr>
        <p:spPr>
          <a:xfrm>
            <a:off x="1038225" y="5241925"/>
            <a:ext cx="4760913" cy="854075"/>
          </a:xfrm>
          <a:prstGeom prst="rect">
            <a:avLst/>
          </a:prstGeom>
          <a:noFill/>
          <a:ln w="28575">
            <a:noFill/>
          </a:ln>
        </p:spPr>
        <p:txBody>
          <a:bodyPr lIns="0" tIns="0" rIns="0" bIns="0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i="1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i</a:t>
            </a:r>
            <a:r>
              <a:rPr lang="en-US" altLang="zh-CN" i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skk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ea typeface="幼圆" panose="02010509060101010101" pitchFamily="49" charset="-122"/>
              </a:rPr>
              <a:t>与节点 </a:t>
            </a:r>
            <a:r>
              <a:rPr lang="en-US" altLang="zh-CN" i="1" dirty="0">
                <a:latin typeface="Times New Roman" panose="02020603050405020304" pitchFamily="18" charset="0"/>
                <a:ea typeface="幼圆" panose="02010509060101010101" pitchFamily="49" charset="-122"/>
              </a:rPr>
              <a:t>k </a:t>
            </a:r>
            <a:r>
              <a:rPr lang="zh-CN" altLang="en-US" dirty="0">
                <a:latin typeface="Times New Roman" panose="02020603050405020304" pitchFamily="18" charset="0"/>
                <a:ea typeface="幼圆" panose="02010509060101010101" pitchFamily="49" charset="-122"/>
              </a:rPr>
              <a:t>关联的电流源及</a:t>
            </a:r>
            <a:endParaRPr lang="zh-CN" altLang="en-US" dirty="0"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幼圆" panose="02010509060101010101" pitchFamily="49" charset="-122"/>
              </a:rPr>
              <a:t>          等效电流源的代数和。</a:t>
            </a:r>
            <a:endParaRPr lang="zh-CN" altLang="en-US" dirty="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171026" name="AutoShape 18"/>
          <p:cNvSpPr>
            <a:spLocks noChangeArrowheads="1"/>
          </p:cNvSpPr>
          <p:nvPr/>
        </p:nvSpPr>
        <p:spPr bwMode="auto">
          <a:xfrm>
            <a:off x="4005263" y="2800350"/>
            <a:ext cx="1987550" cy="739775"/>
          </a:xfrm>
          <a:prstGeom prst="wedgeRoundRectCallout">
            <a:avLst>
              <a:gd name="adj1" fmla="val -54315"/>
              <a:gd name="adj2" fmla="val 79829"/>
              <a:gd name="adj3" fmla="val 16667"/>
            </a:avLst>
          </a:prstGeom>
          <a:solidFill>
            <a:srgbClr val="006600"/>
          </a:solidFill>
          <a:ln w="28575" algn="ctr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自导恒为正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171027" name="AutoShape 19"/>
          <p:cNvSpPr>
            <a:spLocks noChangeArrowheads="1"/>
          </p:cNvSpPr>
          <p:nvPr/>
        </p:nvSpPr>
        <p:spPr bwMode="auto">
          <a:xfrm>
            <a:off x="5575300" y="3627438"/>
            <a:ext cx="1987550" cy="739775"/>
          </a:xfrm>
          <a:prstGeom prst="wedgeRoundRectCallout">
            <a:avLst>
              <a:gd name="adj1" fmla="val -54315"/>
              <a:gd name="adj2" fmla="val 79829"/>
              <a:gd name="adj3" fmla="val 16667"/>
            </a:avLst>
          </a:prstGeom>
          <a:solidFill>
            <a:srgbClr val="006600"/>
          </a:solidFill>
          <a:ln w="28575" algn="ctr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互导恒为负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171028" name="AutoShape 20"/>
          <p:cNvSpPr>
            <a:spLocks noChangeArrowheads="1"/>
          </p:cNvSpPr>
          <p:nvPr/>
        </p:nvSpPr>
        <p:spPr bwMode="auto">
          <a:xfrm>
            <a:off x="6399213" y="4962525"/>
            <a:ext cx="2568575" cy="1058863"/>
          </a:xfrm>
          <a:prstGeom prst="wedgeRoundRectCallout">
            <a:avLst>
              <a:gd name="adj1" fmla="val -89556"/>
              <a:gd name="adj2" fmla="val 35306"/>
              <a:gd name="adj3" fmla="val 16667"/>
            </a:avLst>
          </a:prstGeom>
          <a:solidFill>
            <a:srgbClr val="006600"/>
          </a:solidFill>
          <a:ln w="28575" algn="ctr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流入节点为正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,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流出为负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幼圆" panose="020105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1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710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17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1021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710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1" fill="hold"/>
                                        <p:tgtEl>
                                          <p:spTgt spid="17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1020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710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17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1022"/>
                  </p:tgtEl>
                </p:cond>
              </p:nextCondLst>
            </p:seq>
          </p:childTnLst>
        </p:cTn>
      </p:par>
    </p:tnLst>
    <p:bldLst>
      <p:bldP spid="171019" grpId="0" bldLvl="0" animBg="1"/>
      <p:bldP spid="171020" grpId="0"/>
      <p:bldP spid="171021" grpId="0"/>
      <p:bldP spid="171022" grpId="0"/>
      <p:bldP spid="171026" grpId="0" bldLvl="0" animBg="1"/>
      <p:bldP spid="171027" grpId="0" bldLvl="0" animBg="1"/>
      <p:bldP spid="171028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73124" name="Object 68"/>
          <p:cNvGraphicFramePr>
            <a:graphicFrameLocks noChangeAspect="1"/>
          </p:cNvGraphicFramePr>
          <p:nvPr/>
        </p:nvGraphicFramePr>
        <p:xfrm>
          <a:off x="2743200" y="4070350"/>
          <a:ext cx="5211763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1" imgW="2510155" imgH="421640" progId="Equation.3">
                  <p:embed/>
                </p:oleObj>
              </mc:Choice>
              <mc:Fallback>
                <p:oleObj name="" r:id="rId1" imgW="2510155" imgH="421640" progId="Equation.3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743200" y="4070350"/>
                        <a:ext cx="5211763" cy="968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125" name="Object 69"/>
          <p:cNvGraphicFramePr>
            <a:graphicFrameLocks noChangeAspect="1"/>
          </p:cNvGraphicFramePr>
          <p:nvPr/>
        </p:nvGraphicFramePr>
        <p:xfrm>
          <a:off x="2692400" y="5162550"/>
          <a:ext cx="5467350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3" imgW="2608580" imgH="421640" progId="Equation.3">
                  <p:embed/>
                </p:oleObj>
              </mc:Choice>
              <mc:Fallback>
                <p:oleObj name="" r:id="rId3" imgW="2608580" imgH="421640" progId="Equation.3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692400" y="5162550"/>
                        <a:ext cx="5467350" cy="1027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130" name="Rectangle 74"/>
          <p:cNvSpPr>
            <a:spLocks noChangeArrowheads="1"/>
          </p:cNvSpPr>
          <p:nvPr/>
        </p:nvSpPr>
        <p:spPr bwMode="auto">
          <a:xfrm>
            <a:off x="565150" y="2960688"/>
            <a:ext cx="3756025" cy="817563"/>
          </a:xfrm>
          <a:prstGeom prst="rect">
            <a:avLst/>
          </a:prstGeom>
          <a:solidFill>
            <a:srgbClr val="0066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列节点电压方程：</a:t>
            </a: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50180" name="Group 108"/>
          <p:cNvGrpSpPr/>
          <p:nvPr/>
        </p:nvGrpSpPr>
        <p:grpSpPr>
          <a:xfrm>
            <a:off x="4470400" y="447675"/>
            <a:ext cx="4445000" cy="2917825"/>
            <a:chOff x="1478" y="1352"/>
            <a:chExt cx="2800" cy="1838"/>
          </a:xfrm>
        </p:grpSpPr>
        <p:sp>
          <p:nvSpPr>
            <p:cNvPr id="50181" name="Text Box 109"/>
            <p:cNvSpPr txBox="1">
              <a:spLocks noChangeAspect="1"/>
            </p:cNvSpPr>
            <p:nvPr/>
          </p:nvSpPr>
          <p:spPr>
            <a:xfrm>
              <a:off x="3050" y="2535"/>
              <a:ext cx="536" cy="19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10Ω</a:t>
              </a:r>
              <a:endParaRPr lang="en-US" altLang="zh-CN" sz="24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3166" name="Oval 110"/>
            <p:cNvSpPr>
              <a:spLocks noChangeAspect="1" noChangeArrowheads="1"/>
            </p:cNvSpPr>
            <p:nvPr/>
          </p:nvSpPr>
          <p:spPr bwMode="auto">
            <a:xfrm>
              <a:off x="2595" y="1603"/>
              <a:ext cx="250" cy="2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3167" name="Oval 111"/>
            <p:cNvSpPr>
              <a:spLocks noChangeAspect="1" noChangeArrowheads="1"/>
            </p:cNvSpPr>
            <p:nvPr/>
          </p:nvSpPr>
          <p:spPr bwMode="auto">
            <a:xfrm>
              <a:off x="1823" y="2755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184" name="Text Box 112"/>
            <p:cNvSpPr txBox="1">
              <a:spLocks noChangeAspect="1"/>
            </p:cNvSpPr>
            <p:nvPr/>
          </p:nvSpPr>
          <p:spPr>
            <a:xfrm>
              <a:off x="2611" y="1352"/>
              <a:ext cx="354" cy="219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20V</a:t>
              </a:r>
              <a:endParaRPr lang="en-US" altLang="zh-CN" sz="24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185" name="Rectangle 113"/>
            <p:cNvSpPr>
              <a:spLocks noChangeAspect="1"/>
            </p:cNvSpPr>
            <p:nvPr/>
          </p:nvSpPr>
          <p:spPr>
            <a:xfrm>
              <a:off x="1948" y="2110"/>
              <a:ext cx="1981" cy="1057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186" name="Rectangle 114"/>
            <p:cNvSpPr>
              <a:spLocks noChangeAspect="1"/>
            </p:cNvSpPr>
            <p:nvPr/>
          </p:nvSpPr>
          <p:spPr>
            <a:xfrm>
              <a:off x="2442" y="1737"/>
              <a:ext cx="1034" cy="373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187" name="Line 115"/>
            <p:cNvSpPr>
              <a:spLocks noChangeAspect="1"/>
            </p:cNvSpPr>
            <p:nvPr/>
          </p:nvSpPr>
          <p:spPr>
            <a:xfrm>
              <a:off x="2440" y="2110"/>
              <a:ext cx="0" cy="1057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sm" len="sm"/>
              <a:tailEnd type="oval" w="sm" len="sm"/>
            </a:ln>
          </p:spPr>
        </p:sp>
        <p:sp>
          <p:nvSpPr>
            <p:cNvPr id="50188" name="Line 116"/>
            <p:cNvSpPr>
              <a:spLocks noChangeAspect="1"/>
            </p:cNvSpPr>
            <p:nvPr/>
          </p:nvSpPr>
          <p:spPr>
            <a:xfrm>
              <a:off x="3476" y="2107"/>
              <a:ext cx="0" cy="1056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sm" len="sm"/>
              <a:tailEnd type="oval" w="sm" len="sm"/>
            </a:ln>
          </p:spPr>
        </p:sp>
        <p:sp>
          <p:nvSpPr>
            <p:cNvPr id="50189" name="Rectangle 117"/>
            <p:cNvSpPr/>
            <p:nvPr/>
          </p:nvSpPr>
          <p:spPr>
            <a:xfrm>
              <a:off x="3096" y="1678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190" name="Rectangle 118"/>
            <p:cNvSpPr/>
            <p:nvPr/>
          </p:nvSpPr>
          <p:spPr>
            <a:xfrm rot="5400000">
              <a:off x="1787" y="2317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191" name="Rectangle 119"/>
            <p:cNvSpPr/>
            <p:nvPr/>
          </p:nvSpPr>
          <p:spPr>
            <a:xfrm rot="5400000">
              <a:off x="3315" y="2566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192" name="Rectangle 120"/>
            <p:cNvSpPr/>
            <p:nvPr/>
          </p:nvSpPr>
          <p:spPr>
            <a:xfrm rot="5400000">
              <a:off x="2284" y="2571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193" name="Rectangle 121"/>
            <p:cNvSpPr/>
            <p:nvPr/>
          </p:nvSpPr>
          <p:spPr>
            <a:xfrm>
              <a:off x="2830" y="2051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194" name="Rectangle 122"/>
            <p:cNvSpPr>
              <a:spLocks noChangeAspect="1"/>
            </p:cNvSpPr>
            <p:nvPr/>
          </p:nvSpPr>
          <p:spPr>
            <a:xfrm>
              <a:off x="3423" y="1826"/>
              <a:ext cx="116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endParaRPr lang="zh-CN" altLang="zh-CN" sz="24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195" name="Text Box 123"/>
            <p:cNvSpPr txBox="1">
              <a:spLocks noChangeAspect="1"/>
            </p:cNvSpPr>
            <p:nvPr/>
          </p:nvSpPr>
          <p:spPr>
            <a:xfrm>
              <a:off x="2836" y="2148"/>
              <a:ext cx="315" cy="18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5Ω</a:t>
              </a:r>
              <a:endParaRPr lang="en-US" altLang="zh-CN" sz="24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196" name="Text Box 124"/>
            <p:cNvSpPr txBox="1">
              <a:spLocks noChangeAspect="1"/>
            </p:cNvSpPr>
            <p:nvPr/>
          </p:nvSpPr>
          <p:spPr>
            <a:xfrm>
              <a:off x="2522" y="2557"/>
              <a:ext cx="315" cy="18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5Ω</a:t>
              </a:r>
              <a:endParaRPr lang="en-US" altLang="zh-CN" sz="24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197" name="Text Box 125"/>
            <p:cNvSpPr txBox="1">
              <a:spLocks noChangeAspect="1"/>
            </p:cNvSpPr>
            <p:nvPr/>
          </p:nvSpPr>
          <p:spPr>
            <a:xfrm>
              <a:off x="1580" y="2261"/>
              <a:ext cx="315" cy="18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1Ω</a:t>
              </a:r>
              <a:endParaRPr lang="en-US" altLang="zh-CN" sz="24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198" name="Text Box 126"/>
            <p:cNvSpPr txBox="1">
              <a:spLocks noChangeAspect="1"/>
            </p:cNvSpPr>
            <p:nvPr/>
          </p:nvSpPr>
          <p:spPr>
            <a:xfrm>
              <a:off x="3118" y="1453"/>
              <a:ext cx="314" cy="18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5Ω</a:t>
              </a:r>
              <a:endParaRPr lang="en-US" altLang="zh-CN" sz="24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199" name="Text Box 127"/>
            <p:cNvSpPr txBox="1">
              <a:spLocks noChangeAspect="1"/>
            </p:cNvSpPr>
            <p:nvPr/>
          </p:nvSpPr>
          <p:spPr>
            <a:xfrm>
              <a:off x="1751" y="2537"/>
              <a:ext cx="192" cy="53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>
                <a:lnSpc>
                  <a:spcPct val="90000"/>
                </a:lnSpc>
              </a:pPr>
              <a:r>
                <a: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4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>
                <a:lnSpc>
                  <a:spcPct val="90000"/>
                </a:lnSpc>
              </a:pPr>
              <a:endParaRPr lang="en-US" altLang="zh-CN" sz="24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>
                <a:lnSpc>
                  <a:spcPct val="90000"/>
                </a:lnSpc>
              </a:pPr>
              <a:r>
                <a: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0200" name="Text Box 128"/>
            <p:cNvSpPr txBox="1">
              <a:spLocks noChangeAspect="1"/>
            </p:cNvSpPr>
            <p:nvPr/>
          </p:nvSpPr>
          <p:spPr>
            <a:xfrm>
              <a:off x="1478" y="2759"/>
              <a:ext cx="495" cy="219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  <a:endParaRPr lang="en-US" altLang="zh-CN" sz="24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01" name="Text Box 129"/>
            <p:cNvSpPr txBox="1">
              <a:spLocks noChangeAspect="1"/>
            </p:cNvSpPr>
            <p:nvPr/>
          </p:nvSpPr>
          <p:spPr>
            <a:xfrm>
              <a:off x="2453" y="1511"/>
              <a:ext cx="606" cy="229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</a:t>
              </a:r>
              <a:r>
                <a: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4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0202" name="AutoShape 130"/>
            <p:cNvSpPr>
              <a:spLocks noChangeAspect="1"/>
            </p:cNvSpPr>
            <p:nvPr/>
          </p:nvSpPr>
          <p:spPr>
            <a:xfrm flipH="1">
              <a:off x="3906" y="2328"/>
              <a:ext cx="50" cy="100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03" name="Text Box 131"/>
            <p:cNvSpPr txBox="1">
              <a:spLocks noChangeAspect="1"/>
            </p:cNvSpPr>
            <p:nvPr/>
          </p:nvSpPr>
          <p:spPr>
            <a:xfrm>
              <a:off x="3994" y="2273"/>
              <a:ext cx="284" cy="219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  <a:endParaRPr lang="en-US" altLang="zh-CN" sz="24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50204" name="Group 132"/>
            <p:cNvGrpSpPr>
              <a:grpSpLocks noChangeAspect="1"/>
            </p:cNvGrpSpPr>
            <p:nvPr/>
          </p:nvGrpSpPr>
          <p:grpSpPr>
            <a:xfrm rot="5400000">
              <a:off x="3795" y="2489"/>
              <a:ext cx="227" cy="228"/>
              <a:chOff x="471" y="414"/>
              <a:chExt cx="227" cy="228"/>
            </a:xfrm>
          </p:grpSpPr>
          <p:sp>
            <p:nvSpPr>
              <p:cNvPr id="173189" name="Oval 133"/>
              <p:cNvSpPr>
                <a:spLocks noChangeAspect="1" noChangeArrowheads="1"/>
              </p:cNvSpPr>
              <p:nvPr/>
            </p:nvSpPr>
            <p:spPr bwMode="auto">
              <a:xfrm>
                <a:off x="471" y="421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206" name="Line 134"/>
              <p:cNvSpPr>
                <a:spLocks noChangeAspect="1"/>
              </p:cNvSpPr>
              <p:nvPr/>
            </p:nvSpPr>
            <p:spPr>
              <a:xfrm>
                <a:off x="582" y="414"/>
                <a:ext cx="0" cy="227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50207" name="Oval 135"/>
            <p:cNvSpPr/>
            <p:nvPr/>
          </p:nvSpPr>
          <p:spPr>
            <a:xfrm>
              <a:off x="2414" y="2084"/>
              <a:ext cx="45" cy="45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0" tIns="0" rIns="0" bIns="0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08" name="Oval 136"/>
            <p:cNvSpPr/>
            <p:nvPr/>
          </p:nvSpPr>
          <p:spPr>
            <a:xfrm>
              <a:off x="3447" y="2084"/>
              <a:ext cx="45" cy="45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0" tIns="0" rIns="0" bIns="0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09" name="Oval 137"/>
            <p:cNvSpPr/>
            <p:nvPr/>
          </p:nvSpPr>
          <p:spPr>
            <a:xfrm>
              <a:off x="3456" y="3136"/>
              <a:ext cx="45" cy="45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0" tIns="0" rIns="0" bIns="0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10" name="Oval 138"/>
            <p:cNvSpPr/>
            <p:nvPr/>
          </p:nvSpPr>
          <p:spPr>
            <a:xfrm>
              <a:off x="2414" y="3145"/>
              <a:ext cx="45" cy="45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0" tIns="0" rIns="0" bIns="0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150"/>
          <p:cNvGrpSpPr/>
          <p:nvPr/>
        </p:nvGrpSpPr>
        <p:grpSpPr>
          <a:xfrm>
            <a:off x="5578475" y="1220788"/>
            <a:ext cx="2463800" cy="2536825"/>
            <a:chOff x="3658" y="769"/>
            <a:chExt cx="1552" cy="1598"/>
          </a:xfrm>
        </p:grpSpPr>
        <p:grpSp>
          <p:nvGrpSpPr>
            <p:cNvPr id="50212" name="Group 142"/>
            <p:cNvGrpSpPr/>
            <p:nvPr/>
          </p:nvGrpSpPr>
          <p:grpSpPr>
            <a:xfrm>
              <a:off x="3658" y="769"/>
              <a:ext cx="227" cy="235"/>
              <a:chOff x="4718" y="3109"/>
              <a:chExt cx="227" cy="235"/>
            </a:xfrm>
          </p:grpSpPr>
          <p:sp>
            <p:nvSpPr>
              <p:cNvPr id="50213" name="Rectangle 140"/>
              <p:cNvSpPr/>
              <p:nvPr/>
            </p:nvSpPr>
            <p:spPr>
              <a:xfrm>
                <a:off x="4782" y="3109"/>
                <a:ext cx="96" cy="2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 eaLnBrk="0" hangingPunct="0"/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214" name="Oval 141"/>
              <p:cNvSpPr/>
              <p:nvPr/>
            </p:nvSpPr>
            <p:spPr>
              <a:xfrm>
                <a:off x="4718" y="3117"/>
                <a:ext cx="227" cy="227"/>
              </a:xfrm>
              <a:prstGeom prst="ellipse">
                <a:avLst/>
              </a:prstGeom>
              <a:noFill/>
              <a:ln w="22225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0215" name="Group 143"/>
            <p:cNvGrpSpPr/>
            <p:nvPr/>
          </p:nvGrpSpPr>
          <p:grpSpPr>
            <a:xfrm>
              <a:off x="4983" y="779"/>
              <a:ext cx="227" cy="235"/>
              <a:chOff x="4718" y="3109"/>
              <a:chExt cx="227" cy="235"/>
            </a:xfrm>
          </p:grpSpPr>
          <p:sp>
            <p:nvSpPr>
              <p:cNvPr id="50216" name="Rectangle 144"/>
              <p:cNvSpPr/>
              <p:nvPr/>
            </p:nvSpPr>
            <p:spPr>
              <a:xfrm>
                <a:off x="4782" y="3109"/>
                <a:ext cx="96" cy="2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 eaLnBrk="0" hangingPunct="0"/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217" name="Oval 145"/>
              <p:cNvSpPr/>
              <p:nvPr/>
            </p:nvSpPr>
            <p:spPr>
              <a:xfrm>
                <a:off x="4718" y="3117"/>
                <a:ext cx="227" cy="227"/>
              </a:xfrm>
              <a:prstGeom prst="ellipse">
                <a:avLst/>
              </a:prstGeom>
              <a:noFill/>
              <a:ln w="22225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0218" name="Group 146"/>
            <p:cNvGrpSpPr/>
            <p:nvPr/>
          </p:nvGrpSpPr>
          <p:grpSpPr>
            <a:xfrm>
              <a:off x="4846" y="2132"/>
              <a:ext cx="227" cy="235"/>
              <a:chOff x="4718" y="3109"/>
              <a:chExt cx="227" cy="235"/>
            </a:xfrm>
          </p:grpSpPr>
          <p:sp>
            <p:nvSpPr>
              <p:cNvPr id="50219" name="Rectangle 147"/>
              <p:cNvSpPr/>
              <p:nvPr/>
            </p:nvSpPr>
            <p:spPr>
              <a:xfrm>
                <a:off x="4782" y="3109"/>
                <a:ext cx="96" cy="2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 eaLnBrk="0" hangingPunct="0"/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220" name="Oval 148"/>
              <p:cNvSpPr/>
              <p:nvPr/>
            </p:nvSpPr>
            <p:spPr>
              <a:xfrm>
                <a:off x="4718" y="3117"/>
                <a:ext cx="227" cy="227"/>
              </a:xfrm>
              <a:prstGeom prst="ellipse">
                <a:avLst/>
              </a:prstGeom>
              <a:noFill/>
              <a:ln w="22225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73207" name="Text Box 151"/>
          <p:cNvSpPr txBox="1"/>
          <p:nvPr/>
        </p:nvSpPr>
        <p:spPr>
          <a:xfrm>
            <a:off x="825500" y="4310063"/>
            <a:ext cx="1365250" cy="427037"/>
          </a:xfrm>
          <a:prstGeom prst="rect">
            <a:avLst/>
          </a:prstGeom>
          <a:noFill/>
          <a:ln w="28575">
            <a:noFill/>
          </a:ln>
        </p:spPr>
        <p:txBody>
          <a:bodyPr lIns="0" tIns="0" rIns="0" bIns="0" anchor="t" anchorCtr="0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节点①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173208" name="Text Box 152"/>
          <p:cNvSpPr txBox="1"/>
          <p:nvPr/>
        </p:nvSpPr>
        <p:spPr>
          <a:xfrm>
            <a:off x="812800" y="5399088"/>
            <a:ext cx="1365250" cy="427037"/>
          </a:xfrm>
          <a:prstGeom prst="rect">
            <a:avLst/>
          </a:prstGeom>
          <a:noFill/>
          <a:ln w="28575">
            <a:noFill/>
          </a:ln>
        </p:spPr>
        <p:txBody>
          <a:bodyPr lIns="0" tIns="0" rIns="0" bIns="0" anchor="t" anchorCtr="0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节点②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173209" name="Rectangle 153"/>
          <p:cNvSpPr>
            <a:spLocks noChangeArrowheads="1"/>
          </p:cNvSpPr>
          <p:nvPr/>
        </p:nvSpPr>
        <p:spPr bwMode="auto">
          <a:xfrm>
            <a:off x="365125" y="754063"/>
            <a:ext cx="3856038" cy="2035175"/>
          </a:xfrm>
          <a:prstGeom prst="rect">
            <a:avLst/>
          </a:prstGeom>
          <a:solidFill>
            <a:srgbClr val="006600"/>
          </a:solidFill>
          <a:ln w="9525" algn="ctr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选节点</a:t>
            </a:r>
            <a:r>
              <a: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0</a:t>
            </a: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为参考节点，节点</a:t>
            </a:r>
            <a:r>
              <a: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1 , 2 </a:t>
            </a: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的节点电压为 </a:t>
            </a:r>
            <a:r>
              <a:rPr kumimoji="1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u</a:t>
            </a:r>
            <a:r>
              <a:rPr kumimoji="1" lang="en-US" altLang="zh-CN" sz="3200" b="1" i="0" u="none" strike="noStrike" kern="1200" cap="none" spc="0" normalizeH="0" baseline="-25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n1</a:t>
            </a:r>
            <a:r>
              <a: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, </a:t>
            </a:r>
            <a:r>
              <a:rPr kumimoji="1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u</a:t>
            </a:r>
            <a:r>
              <a:rPr kumimoji="1" lang="en-US" altLang="zh-CN" sz="3200" b="1" i="0" u="none" strike="noStrike" kern="1200" cap="none" spc="0" normalizeH="0" baseline="-25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n2</a:t>
            </a: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列节点电压方程：</a:t>
            </a: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" name="Rectangle 154" descr="对角砖形"/>
          <p:cNvSpPr>
            <a:spLocks noChangeArrowheads="1"/>
          </p:cNvSpPr>
          <p:nvPr/>
        </p:nvSpPr>
        <p:spPr bwMode="auto">
          <a:xfrm>
            <a:off x="0" y="0"/>
            <a:ext cx="989013" cy="625475"/>
          </a:xfrm>
          <a:prstGeom prst="rect">
            <a:avLst/>
          </a:prstGeom>
          <a:pattFill prst="diagBrick">
            <a:fgClr>
              <a:srgbClr val="00CC00"/>
            </a:fgClr>
            <a:bgClr>
              <a:schemeClr val="tx1"/>
            </a:bgClr>
          </a:pattFill>
          <a:ln w="9525" algn="ctr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92075" tIns="46038" rIns="92075" bIns="4603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解</a:t>
            </a:r>
            <a:r>
              <a:rPr kumimoji="1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:</a:t>
            </a:r>
            <a:endParaRPr kumimoji="1" lang="en-US" altLang="zh-CN" sz="3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73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" dur="500"/>
                                        <p:tgtEl>
                                          <p:spTgt spid="17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173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17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130" grpId="0" bldLvl="0" animBg="1"/>
      <p:bldP spid="173207" grpId="0"/>
      <p:bldP spid="173208" grpId="0"/>
      <p:bldP spid="173209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01" name="Group 154"/>
          <p:cNvGrpSpPr/>
          <p:nvPr/>
        </p:nvGrpSpPr>
        <p:grpSpPr>
          <a:xfrm>
            <a:off x="5503863" y="852488"/>
            <a:ext cx="3640137" cy="2571750"/>
            <a:chOff x="1875" y="1142"/>
            <a:chExt cx="2293" cy="1620"/>
          </a:xfrm>
        </p:grpSpPr>
        <p:sp>
          <p:nvSpPr>
            <p:cNvPr id="51202" name="Text Box 155"/>
            <p:cNvSpPr txBox="1">
              <a:spLocks noChangeAspect="1"/>
            </p:cNvSpPr>
            <p:nvPr/>
          </p:nvSpPr>
          <p:spPr>
            <a:xfrm>
              <a:off x="2890" y="1144"/>
              <a:ext cx="296" cy="303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03" name="Text Box 156"/>
            <p:cNvSpPr txBox="1">
              <a:spLocks noChangeAspect="1"/>
            </p:cNvSpPr>
            <p:nvPr/>
          </p:nvSpPr>
          <p:spPr>
            <a:xfrm>
              <a:off x="1875" y="1511"/>
              <a:ext cx="251" cy="303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04" name="Text Box 157"/>
            <p:cNvSpPr txBox="1">
              <a:spLocks noChangeAspect="1"/>
            </p:cNvSpPr>
            <p:nvPr/>
          </p:nvSpPr>
          <p:spPr>
            <a:xfrm>
              <a:off x="2257" y="1512"/>
              <a:ext cx="259" cy="30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05" name="Text Box 158"/>
            <p:cNvSpPr txBox="1">
              <a:spLocks noChangeAspect="1"/>
            </p:cNvSpPr>
            <p:nvPr/>
          </p:nvSpPr>
          <p:spPr>
            <a:xfrm>
              <a:off x="2285" y="2072"/>
              <a:ext cx="269" cy="28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06" name="Text Box 159"/>
            <p:cNvSpPr txBox="1">
              <a:spLocks noChangeAspect="1"/>
            </p:cNvSpPr>
            <p:nvPr/>
          </p:nvSpPr>
          <p:spPr>
            <a:xfrm>
              <a:off x="3451" y="1769"/>
              <a:ext cx="251" cy="279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07" name="Text Box 160"/>
            <p:cNvSpPr txBox="1">
              <a:spLocks noChangeAspect="1"/>
            </p:cNvSpPr>
            <p:nvPr/>
          </p:nvSpPr>
          <p:spPr>
            <a:xfrm>
              <a:off x="2602" y="1853"/>
              <a:ext cx="238" cy="260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08" name="Text Box 161"/>
            <p:cNvSpPr txBox="1">
              <a:spLocks noChangeAspect="1"/>
            </p:cNvSpPr>
            <p:nvPr/>
          </p:nvSpPr>
          <p:spPr>
            <a:xfrm>
              <a:off x="3892" y="1549"/>
              <a:ext cx="276" cy="373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09" name="Text Box 162"/>
            <p:cNvSpPr txBox="1">
              <a:spLocks noChangeAspect="1"/>
            </p:cNvSpPr>
            <p:nvPr/>
          </p:nvSpPr>
          <p:spPr>
            <a:xfrm>
              <a:off x="1877" y="1769"/>
              <a:ext cx="222" cy="319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i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10" name="Line 163"/>
            <p:cNvSpPr>
              <a:spLocks noChangeAspect="1"/>
            </p:cNvSpPr>
            <p:nvPr/>
          </p:nvSpPr>
          <p:spPr>
            <a:xfrm>
              <a:off x="2572" y="1430"/>
              <a:ext cx="829" cy="104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1108" name="Oval 164"/>
            <p:cNvSpPr>
              <a:spLocks noChangeAspect="1" noChangeArrowheads="1"/>
            </p:cNvSpPr>
            <p:nvPr/>
          </p:nvSpPr>
          <p:spPr bwMode="auto">
            <a:xfrm rot="13674045">
              <a:off x="2834" y="1802"/>
              <a:ext cx="244" cy="24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12" name="Line 165"/>
            <p:cNvSpPr>
              <a:spLocks noChangeAspect="1"/>
            </p:cNvSpPr>
            <p:nvPr/>
          </p:nvSpPr>
          <p:spPr>
            <a:xfrm rot="-2525955">
              <a:off x="2837" y="1931"/>
              <a:ext cx="237" cy="0"/>
            </a:xfrm>
            <a:prstGeom prst="line">
              <a:avLst/>
            </a:prstGeom>
            <a:ln w="38100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13" name="Text Box 166"/>
            <p:cNvSpPr txBox="1">
              <a:spLocks noChangeAspect="1"/>
            </p:cNvSpPr>
            <p:nvPr/>
          </p:nvSpPr>
          <p:spPr>
            <a:xfrm>
              <a:off x="2911" y="2047"/>
              <a:ext cx="277" cy="29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i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14" name="Rectangle 167"/>
            <p:cNvSpPr>
              <a:spLocks noChangeAspect="1"/>
            </p:cNvSpPr>
            <p:nvPr/>
          </p:nvSpPr>
          <p:spPr>
            <a:xfrm>
              <a:off x="2568" y="1430"/>
              <a:ext cx="831" cy="1040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15" name="Rectangle 168"/>
            <p:cNvSpPr>
              <a:spLocks noChangeAspect="1"/>
            </p:cNvSpPr>
            <p:nvPr/>
          </p:nvSpPr>
          <p:spPr>
            <a:xfrm>
              <a:off x="2142" y="1430"/>
              <a:ext cx="1703" cy="1040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16" name="Rectangle 169"/>
            <p:cNvSpPr/>
            <p:nvPr/>
          </p:nvSpPr>
          <p:spPr>
            <a:xfrm rot="5400000">
              <a:off x="3248" y="1820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17" name="Rectangle 170"/>
            <p:cNvSpPr/>
            <p:nvPr/>
          </p:nvSpPr>
          <p:spPr>
            <a:xfrm rot="5400000">
              <a:off x="2416" y="2126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18" name="Rectangle 171"/>
            <p:cNvSpPr/>
            <p:nvPr/>
          </p:nvSpPr>
          <p:spPr>
            <a:xfrm rot="5400000">
              <a:off x="2416" y="1633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19" name="Rectangle 172"/>
            <p:cNvSpPr/>
            <p:nvPr/>
          </p:nvSpPr>
          <p:spPr>
            <a:xfrm rot="5400000">
              <a:off x="1992" y="1582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20" name="Rectangle 173"/>
            <p:cNvSpPr/>
            <p:nvPr/>
          </p:nvSpPr>
          <p:spPr>
            <a:xfrm>
              <a:off x="2855" y="1392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1118" name="AutoShape 174"/>
            <p:cNvSpPr>
              <a:spLocks noChangeAspect="1" noChangeArrowheads="1"/>
            </p:cNvSpPr>
            <p:nvPr/>
          </p:nvSpPr>
          <p:spPr bwMode="auto">
            <a:xfrm rot="5400000">
              <a:off x="3670" y="1831"/>
              <a:ext cx="354" cy="262"/>
            </a:xfrm>
            <a:prstGeom prst="diamond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miter lim="800000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22" name="Line 175"/>
            <p:cNvSpPr>
              <a:spLocks noChangeAspect="1"/>
            </p:cNvSpPr>
            <p:nvPr/>
          </p:nvSpPr>
          <p:spPr>
            <a:xfrm rot="5400000">
              <a:off x="3850" y="1839"/>
              <a:ext cx="0" cy="262"/>
            </a:xfrm>
            <a:prstGeom prst="line">
              <a:avLst/>
            </a:prstGeom>
            <a:ln w="38100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23" name="Oval 176"/>
            <p:cNvSpPr>
              <a:spLocks noChangeAspect="1"/>
            </p:cNvSpPr>
            <p:nvPr/>
          </p:nvSpPr>
          <p:spPr>
            <a:xfrm>
              <a:off x="3382" y="2452"/>
              <a:ext cx="29" cy="29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24" name="Oval 177"/>
            <p:cNvSpPr>
              <a:spLocks noChangeAspect="1"/>
            </p:cNvSpPr>
            <p:nvPr/>
          </p:nvSpPr>
          <p:spPr>
            <a:xfrm>
              <a:off x="2550" y="2452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25" name="Oval 178"/>
            <p:cNvSpPr>
              <a:spLocks noChangeAspect="1"/>
            </p:cNvSpPr>
            <p:nvPr/>
          </p:nvSpPr>
          <p:spPr>
            <a:xfrm>
              <a:off x="3382" y="1412"/>
              <a:ext cx="37" cy="38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26" name="Oval 179"/>
            <p:cNvSpPr>
              <a:spLocks noChangeAspect="1"/>
            </p:cNvSpPr>
            <p:nvPr/>
          </p:nvSpPr>
          <p:spPr>
            <a:xfrm>
              <a:off x="2550" y="1410"/>
              <a:ext cx="37" cy="38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1124" name="Oval 180"/>
            <p:cNvSpPr>
              <a:spLocks noChangeAspect="1" noChangeArrowheads="1"/>
            </p:cNvSpPr>
            <p:nvPr/>
          </p:nvSpPr>
          <p:spPr bwMode="auto">
            <a:xfrm rot="16200000">
              <a:off x="1995" y="2044"/>
              <a:ext cx="247" cy="24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28" name="Line 181"/>
            <p:cNvSpPr>
              <a:spLocks noChangeAspect="1"/>
            </p:cNvSpPr>
            <p:nvPr/>
          </p:nvSpPr>
          <p:spPr>
            <a:xfrm>
              <a:off x="2016" y="2189"/>
              <a:ext cx="251" cy="0"/>
            </a:xfrm>
            <a:prstGeom prst="line">
              <a:avLst/>
            </a:prstGeom>
            <a:ln w="38100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29" name="Oval 182"/>
            <p:cNvSpPr>
              <a:spLocks noChangeAspect="1"/>
            </p:cNvSpPr>
            <p:nvPr/>
          </p:nvSpPr>
          <p:spPr>
            <a:xfrm>
              <a:off x="2966" y="2440"/>
              <a:ext cx="57" cy="57"/>
            </a:xfrm>
            <a:prstGeom prst="ellipse">
              <a:avLst/>
            </a:prstGeom>
            <a:solidFill>
              <a:srgbClr val="FFCC99"/>
            </a:solidFill>
            <a:ln w="952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30" name="AutoShape 183"/>
            <p:cNvSpPr/>
            <p:nvPr/>
          </p:nvSpPr>
          <p:spPr>
            <a:xfrm>
              <a:off x="2112" y="1883"/>
              <a:ext cx="57" cy="113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tIns="0" rIns="0" bIns="0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31" name="AutoShape 184"/>
            <p:cNvSpPr/>
            <p:nvPr/>
          </p:nvSpPr>
          <p:spPr>
            <a:xfrm flipV="1">
              <a:off x="2542" y="1892"/>
              <a:ext cx="57" cy="113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tIns="0" rIns="0" bIns="0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32" name="AutoShape 185"/>
            <p:cNvSpPr/>
            <p:nvPr/>
          </p:nvSpPr>
          <p:spPr>
            <a:xfrm>
              <a:off x="3813" y="1591"/>
              <a:ext cx="57" cy="113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tIns="0" rIns="0" bIns="0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33" name="AutoShape 186"/>
            <p:cNvSpPr/>
            <p:nvPr/>
          </p:nvSpPr>
          <p:spPr>
            <a:xfrm rot="8277262">
              <a:off x="3103" y="2078"/>
              <a:ext cx="57" cy="113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tIns="0" rIns="0" bIns="0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51234" name="Group 187"/>
            <p:cNvGrpSpPr/>
            <p:nvPr/>
          </p:nvGrpSpPr>
          <p:grpSpPr>
            <a:xfrm>
              <a:off x="2843" y="2532"/>
              <a:ext cx="265" cy="230"/>
              <a:chOff x="4736" y="2258"/>
              <a:chExt cx="265" cy="230"/>
            </a:xfrm>
          </p:grpSpPr>
          <p:sp>
            <p:nvSpPr>
              <p:cNvPr id="51235" name="Text Box 188"/>
              <p:cNvSpPr txBox="1"/>
              <p:nvPr/>
            </p:nvSpPr>
            <p:spPr>
              <a:xfrm>
                <a:off x="4736" y="2258"/>
                <a:ext cx="265" cy="2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236" name="Oval 189"/>
              <p:cNvSpPr/>
              <p:nvPr/>
            </p:nvSpPr>
            <p:spPr>
              <a:xfrm>
                <a:off x="4764" y="2277"/>
                <a:ext cx="204" cy="204"/>
              </a:xfrm>
              <a:prstGeom prst="ellipse">
                <a:avLst/>
              </a:prstGeom>
              <a:noFill/>
              <a:ln w="22225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1237" name="Group 190"/>
            <p:cNvGrpSpPr/>
            <p:nvPr/>
          </p:nvGrpSpPr>
          <p:grpSpPr>
            <a:xfrm>
              <a:off x="2414" y="1151"/>
              <a:ext cx="265" cy="230"/>
              <a:chOff x="4736" y="2258"/>
              <a:chExt cx="265" cy="230"/>
            </a:xfrm>
          </p:grpSpPr>
          <p:sp>
            <p:nvSpPr>
              <p:cNvPr id="51238" name="Text Box 191"/>
              <p:cNvSpPr txBox="1"/>
              <p:nvPr/>
            </p:nvSpPr>
            <p:spPr>
              <a:xfrm>
                <a:off x="4736" y="2258"/>
                <a:ext cx="265" cy="2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239" name="Oval 192"/>
              <p:cNvSpPr/>
              <p:nvPr/>
            </p:nvSpPr>
            <p:spPr>
              <a:xfrm>
                <a:off x="4764" y="2277"/>
                <a:ext cx="204" cy="204"/>
              </a:xfrm>
              <a:prstGeom prst="ellipse">
                <a:avLst/>
              </a:prstGeom>
              <a:noFill/>
              <a:ln w="22225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1240" name="Group 193"/>
            <p:cNvGrpSpPr/>
            <p:nvPr/>
          </p:nvGrpSpPr>
          <p:grpSpPr>
            <a:xfrm>
              <a:off x="3292" y="1142"/>
              <a:ext cx="265" cy="230"/>
              <a:chOff x="4736" y="2258"/>
              <a:chExt cx="265" cy="230"/>
            </a:xfrm>
          </p:grpSpPr>
          <p:sp>
            <p:nvSpPr>
              <p:cNvPr id="51241" name="Text Box 194"/>
              <p:cNvSpPr txBox="1"/>
              <p:nvPr/>
            </p:nvSpPr>
            <p:spPr>
              <a:xfrm>
                <a:off x="4736" y="2258"/>
                <a:ext cx="265" cy="2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242" name="Oval 195"/>
              <p:cNvSpPr/>
              <p:nvPr/>
            </p:nvSpPr>
            <p:spPr>
              <a:xfrm>
                <a:off x="4764" y="2277"/>
                <a:ext cx="204" cy="204"/>
              </a:xfrm>
              <a:prstGeom prst="ellipse">
                <a:avLst/>
              </a:prstGeom>
              <a:noFill/>
              <a:ln w="22225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aphicFrame>
        <p:nvGraphicFramePr>
          <p:cNvPr id="210996" name="Object 52"/>
          <p:cNvGraphicFramePr>
            <a:graphicFrameLocks noChangeAspect="1"/>
          </p:cNvGraphicFramePr>
          <p:nvPr/>
        </p:nvGraphicFramePr>
        <p:xfrm>
          <a:off x="2233613" y="3186113"/>
          <a:ext cx="48006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1" imgW="2259330" imgH="457200" progId="Equation.3">
                  <p:embed/>
                </p:oleObj>
              </mc:Choice>
              <mc:Fallback>
                <p:oleObj name="" r:id="rId1" imgW="2259330" imgH="457200" progId="Equation.3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33613" y="3186113"/>
                        <a:ext cx="4800600" cy="965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97" name="Object 53"/>
          <p:cNvGraphicFramePr>
            <a:graphicFrameLocks noChangeAspect="1"/>
          </p:cNvGraphicFramePr>
          <p:nvPr/>
        </p:nvGraphicFramePr>
        <p:xfrm>
          <a:off x="2279650" y="4224338"/>
          <a:ext cx="38354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" r:id="rId3" imgW="1802130" imgH="457200" progId="Equation.3">
                  <p:embed/>
                </p:oleObj>
              </mc:Choice>
              <mc:Fallback>
                <p:oleObj name="" r:id="rId3" imgW="1802130" imgH="457200" progId="Equation.3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79650" y="4224338"/>
                        <a:ext cx="3835400" cy="965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000" name="Object 56"/>
          <p:cNvGraphicFramePr>
            <a:graphicFrameLocks noChangeAspect="1"/>
          </p:cNvGraphicFramePr>
          <p:nvPr/>
        </p:nvGraphicFramePr>
        <p:xfrm>
          <a:off x="2363788" y="5203825"/>
          <a:ext cx="15240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5" imgW="716915" imgH="421640" progId="Equation.3">
                  <p:embed/>
                </p:oleObj>
              </mc:Choice>
              <mc:Fallback>
                <p:oleObj name="" r:id="rId5" imgW="716915" imgH="421640" progId="Equation.3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363788" y="5203825"/>
                        <a:ext cx="1524000" cy="889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003" name="Text Box 59"/>
          <p:cNvSpPr txBox="1"/>
          <p:nvPr/>
        </p:nvSpPr>
        <p:spPr>
          <a:xfrm>
            <a:off x="4635500" y="5530850"/>
            <a:ext cx="31162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2400" dirty="0">
                <a:solidFill>
                  <a:schemeClr val="folHlin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 </a:t>
            </a:r>
            <a:r>
              <a:rPr lang="zh-CN" altLang="en-US" sz="2400" dirty="0">
                <a:solidFill>
                  <a:schemeClr val="folHlin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受控源约束方程</a:t>
            </a:r>
            <a:r>
              <a:rPr lang="en-US" altLang="zh-CN" sz="2400" dirty="0">
                <a:solidFill>
                  <a:schemeClr val="folHlin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  <a:endParaRPr lang="en-US" altLang="zh-CN" sz="2400" dirty="0">
              <a:solidFill>
                <a:schemeClr val="folHlin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11007" name="Rectangle 63"/>
          <p:cNvSpPr/>
          <p:nvPr/>
        </p:nvSpPr>
        <p:spPr>
          <a:xfrm>
            <a:off x="508000" y="782638"/>
            <a:ext cx="4643438" cy="4270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 anchorCtr="0">
            <a:spAutoFit/>
          </a:bodyPr>
          <a:p>
            <a:pPr eaLnBrk="0" hangingPunct="0"/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与电流源串联的电阻不予考虑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211096" name="AutoShape 152"/>
          <p:cNvSpPr/>
          <p:nvPr/>
        </p:nvSpPr>
        <p:spPr>
          <a:xfrm>
            <a:off x="5716588" y="1425575"/>
            <a:ext cx="463550" cy="495300"/>
          </a:xfrm>
          <a:prstGeom prst="flowChartSummingJunction">
            <a:avLst/>
          </a:prstGeom>
          <a:noFill/>
          <a:ln w="57150" cap="flat" cmpd="sng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11097" name="Object 153"/>
          <p:cNvGraphicFramePr>
            <a:graphicFrameLocks noChangeAspect="1"/>
          </p:cNvGraphicFramePr>
          <p:nvPr/>
        </p:nvGraphicFramePr>
        <p:xfrm>
          <a:off x="1473200" y="1549400"/>
          <a:ext cx="24892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7" imgW="1174115" imgH="421640" progId="Equation.3">
                  <p:embed/>
                </p:oleObj>
              </mc:Choice>
              <mc:Fallback>
                <p:oleObj name="" r:id="rId7" imgW="1174115" imgH="421640" progId="Equation.3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473200" y="1549400"/>
                        <a:ext cx="2489200" cy="889000"/>
                      </a:xfrm>
                      <a:prstGeom prst="rect">
                        <a:avLst/>
                      </a:prstGeom>
                      <a:solidFill>
                        <a:srgbClr val="0066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140" name="Text Box 196"/>
          <p:cNvSpPr txBox="1"/>
          <p:nvPr/>
        </p:nvSpPr>
        <p:spPr>
          <a:xfrm>
            <a:off x="769938" y="3438525"/>
            <a:ext cx="1365250" cy="427038"/>
          </a:xfrm>
          <a:prstGeom prst="rect">
            <a:avLst/>
          </a:prstGeom>
          <a:noFill/>
          <a:ln w="28575">
            <a:noFill/>
          </a:ln>
        </p:spPr>
        <p:txBody>
          <a:bodyPr lIns="0" tIns="0" rIns="0" bIns="0" anchor="t" anchorCtr="0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节点①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211141" name="Text Box 197"/>
          <p:cNvSpPr txBox="1"/>
          <p:nvPr/>
        </p:nvSpPr>
        <p:spPr>
          <a:xfrm>
            <a:off x="715963" y="4425950"/>
            <a:ext cx="1365250" cy="427038"/>
          </a:xfrm>
          <a:prstGeom prst="rect">
            <a:avLst/>
          </a:prstGeom>
          <a:noFill/>
          <a:ln w="28575">
            <a:noFill/>
          </a:ln>
        </p:spPr>
        <p:txBody>
          <a:bodyPr lIns="0" tIns="0" rIns="0" bIns="0" anchor="t" anchorCtr="0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节点②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51252" name="矩形标注 3"/>
          <p:cNvSpPr/>
          <p:nvPr/>
        </p:nvSpPr>
        <p:spPr>
          <a:xfrm>
            <a:off x="4283075" y="-26987"/>
            <a:ext cx="2578100" cy="795337"/>
          </a:xfrm>
          <a:prstGeom prst="wedgeRectCallout">
            <a:avLst>
              <a:gd name="adj1" fmla="val 4843"/>
              <a:gd name="adj2" fmla="val 143449"/>
            </a:avLst>
          </a:prstGeom>
          <a:solidFill>
            <a:srgbClr val="72BFC5"/>
          </a:solidFill>
          <a:ln w="28575" cap="flat" cmpd="sng">
            <a:solidFill>
              <a:srgbClr val="FFCC99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节点定义，与电流源串联的电阻不予考虑，同时若有受控源要有附加方程</a:t>
            </a:r>
            <a:endParaRPr lang="zh-CN" altLang="en-US" sz="16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21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1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0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21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0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1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21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003" grpId="0"/>
      <p:bldP spid="211007" grpId="0"/>
      <p:bldP spid="211096" grpId="0" bldLvl="0" animBg="1"/>
      <p:bldP spid="211140" grpId="0"/>
      <p:bldP spid="21114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2225" name="Group 113"/>
          <p:cNvGrpSpPr/>
          <p:nvPr/>
        </p:nvGrpSpPr>
        <p:grpSpPr>
          <a:xfrm>
            <a:off x="2735263" y="2768600"/>
            <a:ext cx="4310062" cy="2732088"/>
            <a:chOff x="2307" y="1648"/>
            <a:chExt cx="2715" cy="1721"/>
          </a:xfrm>
        </p:grpSpPr>
        <p:sp>
          <p:nvSpPr>
            <p:cNvPr id="52226" name="Text Box 114"/>
            <p:cNvSpPr txBox="1">
              <a:spLocks noChangeAspect="1"/>
            </p:cNvSpPr>
            <p:nvPr/>
          </p:nvSpPr>
          <p:spPr>
            <a:xfrm>
              <a:off x="3823" y="1648"/>
              <a:ext cx="431" cy="21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27" name="Text Box 115"/>
            <p:cNvSpPr txBox="1">
              <a:spLocks noChangeAspect="1"/>
            </p:cNvSpPr>
            <p:nvPr/>
          </p:nvSpPr>
          <p:spPr>
            <a:xfrm>
              <a:off x="3054" y="2530"/>
              <a:ext cx="648" cy="25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ctr" eaLnBrk="0" hangingPunct="0">
                <a:lnSpc>
                  <a:spcPct val="60000"/>
                </a:lnSpc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  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ctr" eaLnBrk="0" hangingPunct="0">
                <a:lnSpc>
                  <a:spcPct val="60000"/>
                </a:lnSpc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1V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28" name="Text Box 116"/>
            <p:cNvSpPr txBox="1">
              <a:spLocks noChangeAspect="1"/>
            </p:cNvSpPr>
            <p:nvPr/>
          </p:nvSpPr>
          <p:spPr>
            <a:xfrm>
              <a:off x="3795" y="1994"/>
              <a:ext cx="517" cy="26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0.5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2229" name="Text Box 117"/>
            <p:cNvSpPr txBox="1">
              <a:spLocks noChangeAspect="1"/>
            </p:cNvSpPr>
            <p:nvPr/>
          </p:nvSpPr>
          <p:spPr>
            <a:xfrm>
              <a:off x="2348" y="2568"/>
              <a:ext cx="311" cy="240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2230" name="Text Box 118"/>
            <p:cNvSpPr txBox="1">
              <a:spLocks noChangeAspect="1"/>
            </p:cNvSpPr>
            <p:nvPr/>
          </p:nvSpPr>
          <p:spPr>
            <a:xfrm>
              <a:off x="3084" y="2856"/>
              <a:ext cx="457" cy="26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0.2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2231" name="Text Box 119"/>
            <p:cNvSpPr txBox="1">
              <a:spLocks noChangeAspect="1"/>
            </p:cNvSpPr>
            <p:nvPr/>
          </p:nvSpPr>
          <p:spPr>
            <a:xfrm>
              <a:off x="3723" y="2848"/>
              <a:ext cx="438" cy="27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0.5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2232" name="Text Box 120"/>
            <p:cNvSpPr txBox="1">
              <a:spLocks noChangeAspect="1"/>
            </p:cNvSpPr>
            <p:nvPr/>
          </p:nvSpPr>
          <p:spPr>
            <a:xfrm>
              <a:off x="4315" y="2817"/>
              <a:ext cx="292" cy="22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2233" name="Text Box 121"/>
            <p:cNvSpPr txBox="1">
              <a:spLocks noChangeAspect="1"/>
            </p:cNvSpPr>
            <p:nvPr/>
          </p:nvSpPr>
          <p:spPr>
            <a:xfrm>
              <a:off x="3871" y="2503"/>
              <a:ext cx="310" cy="239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2234" name="Text Box 122"/>
            <p:cNvSpPr txBox="1">
              <a:spLocks noChangeAspect="1"/>
            </p:cNvSpPr>
            <p:nvPr/>
          </p:nvSpPr>
          <p:spPr>
            <a:xfrm>
              <a:off x="4703" y="2485"/>
              <a:ext cx="319" cy="26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3A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35" name="Text Box 123"/>
            <p:cNvSpPr txBox="1">
              <a:spLocks noChangeAspect="1"/>
            </p:cNvSpPr>
            <p:nvPr/>
          </p:nvSpPr>
          <p:spPr>
            <a:xfrm>
              <a:off x="2307" y="2803"/>
              <a:ext cx="337" cy="490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2V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2236" name="Text Box 124"/>
            <p:cNvSpPr txBox="1">
              <a:spLocks noChangeAspect="1"/>
            </p:cNvSpPr>
            <p:nvPr/>
          </p:nvSpPr>
          <p:spPr>
            <a:xfrm>
              <a:off x="2706" y="2653"/>
              <a:ext cx="337" cy="490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/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2237" name="Rectangle 125"/>
            <p:cNvSpPr/>
            <p:nvPr/>
          </p:nvSpPr>
          <p:spPr>
            <a:xfrm>
              <a:off x="2820" y="2816"/>
              <a:ext cx="141" cy="19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0" tIns="0" rIns="0" bIns="0" anchor="t" anchorCtr="0">
              <a:spAutoFit/>
            </a:bodyPr>
            <a:p>
              <a:pPr eaLnBrk="0" hangingPunct="0"/>
              <a:r>
                <a:rPr lang="en-US" altLang="zh-CN" sz="2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2094" name="Oval 126"/>
            <p:cNvSpPr>
              <a:spLocks noChangeAspect="1" noChangeArrowheads="1"/>
            </p:cNvSpPr>
            <p:nvPr/>
          </p:nvSpPr>
          <p:spPr bwMode="auto">
            <a:xfrm rot="10800000">
              <a:off x="3273" y="2328"/>
              <a:ext cx="243" cy="24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2095" name="Oval 127"/>
            <p:cNvSpPr>
              <a:spLocks noChangeAspect="1" noChangeArrowheads="1"/>
            </p:cNvSpPr>
            <p:nvPr/>
          </p:nvSpPr>
          <p:spPr bwMode="auto">
            <a:xfrm rot="10800000">
              <a:off x="2549" y="2941"/>
              <a:ext cx="242" cy="24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 algn="ctr">
              <a:solidFill>
                <a:srgbClr val="FFCC99"/>
              </a:solidFill>
              <a:rou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240" name="Rectangle 128"/>
            <p:cNvSpPr>
              <a:spLocks noChangeAspect="1"/>
            </p:cNvSpPr>
            <p:nvPr/>
          </p:nvSpPr>
          <p:spPr>
            <a:xfrm>
              <a:off x="2675" y="2451"/>
              <a:ext cx="2027" cy="895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41" name="Rectangle 129"/>
            <p:cNvSpPr>
              <a:spLocks noChangeAspect="1"/>
            </p:cNvSpPr>
            <p:nvPr/>
          </p:nvSpPr>
          <p:spPr>
            <a:xfrm>
              <a:off x="3064" y="1896"/>
              <a:ext cx="1216" cy="1450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42" name="Line 130"/>
            <p:cNvSpPr>
              <a:spLocks noChangeAspect="1"/>
            </p:cNvSpPr>
            <p:nvPr/>
          </p:nvSpPr>
          <p:spPr>
            <a:xfrm>
              <a:off x="3074" y="2179"/>
              <a:ext cx="1204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243" name="Line 131"/>
            <p:cNvSpPr>
              <a:spLocks noChangeAspect="1"/>
            </p:cNvSpPr>
            <p:nvPr/>
          </p:nvSpPr>
          <p:spPr>
            <a:xfrm flipH="1">
              <a:off x="3685" y="2461"/>
              <a:ext cx="2" cy="885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244" name="Rectangle 132"/>
            <p:cNvSpPr/>
            <p:nvPr/>
          </p:nvSpPr>
          <p:spPr>
            <a:xfrm>
              <a:off x="3861" y="2395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45" name="Rectangle 133"/>
            <p:cNvSpPr/>
            <p:nvPr/>
          </p:nvSpPr>
          <p:spPr>
            <a:xfrm rot="5400000">
              <a:off x="3521" y="2872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46" name="Rectangle 134"/>
            <p:cNvSpPr/>
            <p:nvPr/>
          </p:nvSpPr>
          <p:spPr>
            <a:xfrm rot="5400000">
              <a:off x="2903" y="2864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47" name="Rectangle 135"/>
            <p:cNvSpPr/>
            <p:nvPr/>
          </p:nvSpPr>
          <p:spPr>
            <a:xfrm rot="5400000">
              <a:off x="4120" y="2837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48" name="Rectangle 136"/>
            <p:cNvSpPr/>
            <p:nvPr/>
          </p:nvSpPr>
          <p:spPr>
            <a:xfrm rot="5400000">
              <a:off x="2515" y="2591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2105" name="AutoShape 137"/>
            <p:cNvSpPr>
              <a:spLocks noChangeAspect="1" noChangeArrowheads="1"/>
            </p:cNvSpPr>
            <p:nvPr/>
          </p:nvSpPr>
          <p:spPr bwMode="auto">
            <a:xfrm>
              <a:off x="3507" y="1752"/>
              <a:ext cx="295" cy="295"/>
            </a:xfrm>
            <a:prstGeom prst="diamond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miter lim="800000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250" name="Line 138"/>
            <p:cNvSpPr>
              <a:spLocks noChangeAspect="1"/>
            </p:cNvSpPr>
            <p:nvPr/>
          </p:nvSpPr>
          <p:spPr>
            <a:xfrm>
              <a:off x="3655" y="1752"/>
              <a:ext cx="0" cy="295"/>
            </a:xfrm>
            <a:prstGeom prst="line">
              <a:avLst/>
            </a:prstGeom>
            <a:ln w="38100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251" name="Rectangle 139"/>
            <p:cNvSpPr/>
            <p:nvPr/>
          </p:nvSpPr>
          <p:spPr>
            <a:xfrm>
              <a:off x="3560" y="2127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2108" name="Oval 140"/>
            <p:cNvSpPr>
              <a:spLocks noChangeAspect="1" noChangeArrowheads="1"/>
            </p:cNvSpPr>
            <p:nvPr/>
          </p:nvSpPr>
          <p:spPr bwMode="auto">
            <a:xfrm rot="16200000">
              <a:off x="4554" y="2736"/>
              <a:ext cx="242" cy="24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253" name="Line 141"/>
            <p:cNvSpPr>
              <a:spLocks noChangeAspect="1"/>
            </p:cNvSpPr>
            <p:nvPr/>
          </p:nvSpPr>
          <p:spPr>
            <a:xfrm>
              <a:off x="4579" y="2876"/>
              <a:ext cx="246" cy="0"/>
            </a:xfrm>
            <a:prstGeom prst="line">
              <a:avLst/>
            </a:prstGeom>
            <a:ln w="38100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254" name="AutoShape 142"/>
            <p:cNvSpPr/>
            <p:nvPr/>
          </p:nvSpPr>
          <p:spPr>
            <a:xfrm>
              <a:off x="4668" y="2574"/>
              <a:ext cx="57" cy="102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55" name="AutoShape 143"/>
            <p:cNvSpPr>
              <a:spLocks noChangeAspect="1"/>
            </p:cNvSpPr>
            <p:nvPr/>
          </p:nvSpPr>
          <p:spPr>
            <a:xfrm rot="5400000">
              <a:off x="3868" y="1825"/>
              <a:ext cx="37" cy="92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56" name="Oval 144"/>
            <p:cNvSpPr>
              <a:spLocks noChangeAspect="1"/>
            </p:cNvSpPr>
            <p:nvPr/>
          </p:nvSpPr>
          <p:spPr>
            <a:xfrm>
              <a:off x="4258" y="2437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57" name="Oval 145"/>
            <p:cNvSpPr>
              <a:spLocks noChangeAspect="1"/>
            </p:cNvSpPr>
            <p:nvPr/>
          </p:nvSpPr>
          <p:spPr>
            <a:xfrm>
              <a:off x="4258" y="3328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58" name="Oval 146"/>
            <p:cNvSpPr>
              <a:spLocks noChangeAspect="1"/>
            </p:cNvSpPr>
            <p:nvPr/>
          </p:nvSpPr>
          <p:spPr>
            <a:xfrm>
              <a:off x="3665" y="3325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59" name="Oval 147"/>
            <p:cNvSpPr>
              <a:spLocks noChangeAspect="1"/>
            </p:cNvSpPr>
            <p:nvPr/>
          </p:nvSpPr>
          <p:spPr>
            <a:xfrm>
              <a:off x="3663" y="2437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60" name="Oval 148"/>
            <p:cNvSpPr>
              <a:spLocks noChangeAspect="1"/>
            </p:cNvSpPr>
            <p:nvPr/>
          </p:nvSpPr>
          <p:spPr>
            <a:xfrm>
              <a:off x="3041" y="3332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61" name="Oval 149"/>
            <p:cNvSpPr>
              <a:spLocks noChangeAspect="1"/>
            </p:cNvSpPr>
            <p:nvPr/>
          </p:nvSpPr>
          <p:spPr>
            <a:xfrm>
              <a:off x="4256" y="2161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62" name="Oval 150"/>
            <p:cNvSpPr>
              <a:spLocks noChangeAspect="1"/>
            </p:cNvSpPr>
            <p:nvPr/>
          </p:nvSpPr>
          <p:spPr>
            <a:xfrm>
              <a:off x="3050" y="2161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63" name="Oval 151"/>
            <p:cNvSpPr>
              <a:spLocks noChangeAspect="1"/>
            </p:cNvSpPr>
            <p:nvPr/>
          </p:nvSpPr>
          <p:spPr>
            <a:xfrm>
              <a:off x="3047" y="2431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2030" name="Text Box 62"/>
          <p:cNvSpPr txBox="1"/>
          <p:nvPr/>
        </p:nvSpPr>
        <p:spPr>
          <a:xfrm>
            <a:off x="1473200" y="1365250"/>
            <a:ext cx="4752975" cy="876300"/>
          </a:xfrm>
          <a:prstGeom prst="rect">
            <a:avLst/>
          </a:prstGeom>
          <a:solidFill>
            <a:srgbClr val="008000"/>
          </a:solidFill>
          <a:ln w="9525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 anchorCtr="0"/>
          <a:p>
            <a:pPr algn="ctr" eaLnBrk="0" hangingPunct="0">
              <a:spcBef>
                <a:spcPct val="50000"/>
              </a:spcBef>
              <a:buClrTx/>
              <a:buFontTx/>
            </a:pPr>
            <a:r>
              <a:rPr lang="zh-CN" altLang="en-US">
                <a:latin typeface="Times New Roman" panose="02020603050405020304" pitchFamily="18" charset="0"/>
                <a:ea typeface="幼圆" panose="02010509060101010101" pitchFamily="49" charset="-122"/>
              </a:rPr>
              <a:t>设无伴电压源支路电流为 </a:t>
            </a:r>
            <a:r>
              <a:rPr lang="en-US" altLang="zh-CN" i="1">
                <a:latin typeface="Times New Roman" panose="02020603050405020304" pitchFamily="18" charset="0"/>
                <a:ea typeface="幼圆" panose="02010509060101010101" pitchFamily="49" charset="-122"/>
              </a:rPr>
              <a:t>I</a:t>
            </a:r>
            <a:r>
              <a:rPr lang="en-US" altLang="zh-CN" i="1" baseline="-25000">
                <a:latin typeface="Times New Roman" panose="02020603050405020304" pitchFamily="18" charset="0"/>
                <a:ea typeface="幼圆" panose="02010509060101010101" pitchFamily="49" charset="-122"/>
              </a:rPr>
              <a:t>x</a:t>
            </a:r>
            <a:endParaRPr lang="en-US" altLang="zh-CN" i="1" baseline="-2500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212037" name="Rectangle 69" descr="轮廓式菱形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434975"/>
            <a:ext cx="1903413" cy="715963"/>
          </a:xfrm>
          <a:pattFill prst="openDmnd">
            <a:fgClr>
              <a:schemeClr val="accent1"/>
            </a:fgClr>
            <a:bgClr>
              <a:schemeClr val="tx1"/>
            </a:bgClr>
          </a:pattFill>
          <a:ln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j-cs"/>
              </a:rPr>
              <a:t>方法一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j-cs"/>
            </a:endParaRPr>
          </a:p>
        </p:txBody>
      </p:sp>
      <p:grpSp>
        <p:nvGrpSpPr>
          <p:cNvPr id="3" name="Group 152"/>
          <p:cNvGrpSpPr/>
          <p:nvPr/>
        </p:nvGrpSpPr>
        <p:grpSpPr>
          <a:xfrm>
            <a:off x="3952875" y="3579813"/>
            <a:ext cx="277813" cy="503237"/>
            <a:chOff x="972" y="1705"/>
            <a:chExt cx="175" cy="317"/>
          </a:xfrm>
        </p:grpSpPr>
        <p:sp>
          <p:nvSpPr>
            <p:cNvPr id="52267" name="AutoShape 27"/>
            <p:cNvSpPr/>
            <p:nvPr/>
          </p:nvSpPr>
          <p:spPr>
            <a:xfrm rot="5400000">
              <a:off x="1003" y="1920"/>
              <a:ext cx="57" cy="102"/>
            </a:xfrm>
            <a:prstGeom prst="triangle">
              <a:avLst>
                <a:gd name="adj" fmla="val 50000"/>
              </a:avLst>
            </a:prstGeom>
            <a:solidFill>
              <a:schemeClr val="hlink"/>
            </a:solidFill>
            <a:ln w="3175" cap="flat" cmpd="sng">
              <a:solidFill>
                <a:schemeClr val="hlink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68" name="Text Box 48"/>
            <p:cNvSpPr txBox="1">
              <a:spLocks noChangeAspect="1"/>
            </p:cNvSpPr>
            <p:nvPr/>
          </p:nvSpPr>
          <p:spPr>
            <a:xfrm>
              <a:off x="972" y="1705"/>
              <a:ext cx="175" cy="19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36000" tIns="0" rIns="0" bIns="0" anchor="t" anchorCtr="0"/>
            <a:p>
              <a:pPr algn="ctr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i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165"/>
          <p:cNvGrpSpPr/>
          <p:nvPr/>
        </p:nvGrpSpPr>
        <p:grpSpPr>
          <a:xfrm>
            <a:off x="3425825" y="3630613"/>
            <a:ext cx="2976563" cy="2251075"/>
            <a:chOff x="2158" y="2287"/>
            <a:chExt cx="1875" cy="1418"/>
          </a:xfrm>
        </p:grpSpPr>
        <p:grpSp>
          <p:nvGrpSpPr>
            <p:cNvPr id="52270" name="Group 155"/>
            <p:cNvGrpSpPr/>
            <p:nvPr/>
          </p:nvGrpSpPr>
          <p:grpSpPr>
            <a:xfrm>
              <a:off x="2935" y="3475"/>
              <a:ext cx="357" cy="230"/>
              <a:chOff x="841" y="3328"/>
              <a:chExt cx="357" cy="230"/>
            </a:xfrm>
          </p:grpSpPr>
          <p:sp>
            <p:nvSpPr>
              <p:cNvPr id="52271" name="Text Box 153"/>
              <p:cNvSpPr txBox="1"/>
              <p:nvPr/>
            </p:nvSpPr>
            <p:spPr>
              <a:xfrm>
                <a:off x="841" y="3328"/>
                <a:ext cx="357" cy="2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272" name="Oval 154"/>
              <p:cNvSpPr/>
              <p:nvPr/>
            </p:nvSpPr>
            <p:spPr>
              <a:xfrm>
                <a:off x="913" y="3346"/>
                <a:ext cx="204" cy="204"/>
              </a:xfrm>
              <a:prstGeom prst="ellipse">
                <a:avLst/>
              </a:prstGeom>
              <a:noFill/>
              <a:ln w="22225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2273" name="Group 156"/>
            <p:cNvGrpSpPr/>
            <p:nvPr/>
          </p:nvGrpSpPr>
          <p:grpSpPr>
            <a:xfrm>
              <a:off x="2158" y="2287"/>
              <a:ext cx="357" cy="230"/>
              <a:chOff x="841" y="3328"/>
              <a:chExt cx="357" cy="230"/>
            </a:xfrm>
          </p:grpSpPr>
          <p:sp>
            <p:nvSpPr>
              <p:cNvPr id="52274" name="Text Box 157"/>
              <p:cNvSpPr txBox="1"/>
              <p:nvPr/>
            </p:nvSpPr>
            <p:spPr>
              <a:xfrm>
                <a:off x="841" y="3328"/>
                <a:ext cx="357" cy="2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275" name="Oval 158"/>
              <p:cNvSpPr/>
              <p:nvPr/>
            </p:nvSpPr>
            <p:spPr>
              <a:xfrm>
                <a:off x="913" y="3346"/>
                <a:ext cx="204" cy="204"/>
              </a:xfrm>
              <a:prstGeom prst="ellipse">
                <a:avLst/>
              </a:prstGeom>
              <a:noFill/>
              <a:ln w="22225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2276" name="Group 159"/>
            <p:cNvGrpSpPr/>
            <p:nvPr/>
          </p:nvGrpSpPr>
          <p:grpSpPr>
            <a:xfrm>
              <a:off x="2934" y="2314"/>
              <a:ext cx="357" cy="230"/>
              <a:chOff x="841" y="3328"/>
              <a:chExt cx="357" cy="230"/>
            </a:xfrm>
          </p:grpSpPr>
          <p:sp>
            <p:nvSpPr>
              <p:cNvPr id="52277" name="Text Box 160"/>
              <p:cNvSpPr txBox="1"/>
              <p:nvPr/>
            </p:nvSpPr>
            <p:spPr>
              <a:xfrm>
                <a:off x="841" y="3328"/>
                <a:ext cx="357" cy="2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278" name="Oval 161"/>
              <p:cNvSpPr/>
              <p:nvPr/>
            </p:nvSpPr>
            <p:spPr>
              <a:xfrm>
                <a:off x="913" y="3346"/>
                <a:ext cx="204" cy="204"/>
              </a:xfrm>
              <a:prstGeom prst="ellipse">
                <a:avLst/>
              </a:prstGeom>
              <a:noFill/>
              <a:ln w="22225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2279" name="Group 162"/>
            <p:cNvGrpSpPr/>
            <p:nvPr/>
          </p:nvGrpSpPr>
          <p:grpSpPr>
            <a:xfrm>
              <a:off x="3676" y="2313"/>
              <a:ext cx="357" cy="230"/>
              <a:chOff x="841" y="3328"/>
              <a:chExt cx="357" cy="230"/>
            </a:xfrm>
          </p:grpSpPr>
          <p:sp>
            <p:nvSpPr>
              <p:cNvPr id="52280" name="Text Box 163"/>
              <p:cNvSpPr txBox="1"/>
              <p:nvPr/>
            </p:nvSpPr>
            <p:spPr>
              <a:xfrm>
                <a:off x="841" y="3328"/>
                <a:ext cx="357" cy="2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281" name="Oval 164"/>
              <p:cNvSpPr/>
              <p:nvPr/>
            </p:nvSpPr>
            <p:spPr>
              <a:xfrm>
                <a:off x="913" y="3346"/>
                <a:ext cx="204" cy="204"/>
              </a:xfrm>
              <a:prstGeom prst="ellipse">
                <a:avLst/>
              </a:prstGeom>
              <a:noFill/>
              <a:ln w="22225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2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2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"/>
                                        <p:tgtEl>
                                          <p:spTgt spid="212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030" grpId="0" bldLvl="0" animBg="1"/>
      <p:bldP spid="212037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Rectangle 55"/>
          <p:cNvSpPr/>
          <p:nvPr/>
        </p:nvSpPr>
        <p:spPr>
          <a:xfrm>
            <a:off x="817563" y="3767138"/>
            <a:ext cx="4848225" cy="2482850"/>
          </a:xfrm>
          <a:prstGeom prst="rect">
            <a:avLst/>
          </a:prstGeom>
          <a:noFill/>
          <a:ln w="9525">
            <a:noFill/>
          </a:ln>
          <a:effectLst>
            <a:prstShdw prst="shdw17" dist="17961" dir="2699999">
              <a:srgbClr val="7A7A99"/>
            </a:prstShdw>
          </a:effectLst>
        </p:spPr>
        <p:txBody>
          <a:bodyPr wrap="none" lIns="0" tIns="0" rIns="0" bIns="0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14067" name="Object 51"/>
          <p:cNvGraphicFramePr>
            <a:graphicFrameLocks noChangeAspect="1"/>
          </p:cNvGraphicFramePr>
          <p:nvPr/>
        </p:nvGraphicFramePr>
        <p:xfrm>
          <a:off x="558800" y="3521075"/>
          <a:ext cx="5046663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1" imgW="2501265" imgH="421640" progId="Equation.3">
                  <p:embed/>
                </p:oleObj>
              </mc:Choice>
              <mc:Fallback>
                <p:oleObj name="" r:id="rId1" imgW="2501265" imgH="421640" progId="Equation.3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58800" y="3521075"/>
                        <a:ext cx="5046663" cy="844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68" name="Object 52"/>
          <p:cNvGraphicFramePr>
            <a:graphicFrameLocks noChangeAspect="1"/>
          </p:cNvGraphicFramePr>
          <p:nvPr/>
        </p:nvGraphicFramePr>
        <p:xfrm>
          <a:off x="563563" y="4500563"/>
          <a:ext cx="3017837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3" imgW="1497330" imgH="421640" progId="Equation.3">
                  <p:embed/>
                </p:oleObj>
              </mc:Choice>
              <mc:Fallback>
                <p:oleObj name="" r:id="rId3" imgW="1497330" imgH="421640" progId="Equation.3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63563" y="4500563"/>
                        <a:ext cx="3017837" cy="846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69" name="Object 53"/>
          <p:cNvGraphicFramePr>
            <a:graphicFrameLocks noChangeAspect="1"/>
          </p:cNvGraphicFramePr>
          <p:nvPr/>
        </p:nvGraphicFramePr>
        <p:xfrm>
          <a:off x="460375" y="5402263"/>
          <a:ext cx="528796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5" imgW="2617470" imgH="421640" progId="Equation.3">
                  <p:embed/>
                </p:oleObj>
              </mc:Choice>
              <mc:Fallback>
                <p:oleObj name="" r:id="rId5" imgW="2617470" imgH="421640" progId="Equation.3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60375" y="5402263"/>
                        <a:ext cx="5287963" cy="846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79" name="Object 63"/>
          <p:cNvGraphicFramePr>
            <a:graphicFrameLocks noChangeAspect="1"/>
          </p:cNvGraphicFramePr>
          <p:nvPr/>
        </p:nvGraphicFramePr>
        <p:xfrm>
          <a:off x="6564313" y="5568950"/>
          <a:ext cx="1014412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" r:id="rId7" imgW="502285" imgH="215265" progId="Equation.3">
                  <p:embed/>
                </p:oleObj>
              </mc:Choice>
              <mc:Fallback>
                <p:oleObj name="" r:id="rId7" imgW="502285" imgH="215265" progId="Equation.3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564313" y="5568950"/>
                        <a:ext cx="1014412" cy="433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081" name="Text Box 65"/>
          <p:cNvSpPr txBox="1"/>
          <p:nvPr/>
        </p:nvSpPr>
        <p:spPr>
          <a:xfrm>
            <a:off x="6361113" y="5046663"/>
            <a:ext cx="2279650" cy="3651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华文细黑" panose="02010600040101010101" pitchFamily="2" charset="-122"/>
              </a:rPr>
              <a:t>受控源约束方程</a:t>
            </a:r>
            <a:endParaRPr lang="zh-CN" altLang="en-US" sz="2400" dirty="0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214082" name="Object 66"/>
          <p:cNvGraphicFramePr>
            <a:graphicFrameLocks noChangeAspect="1"/>
          </p:cNvGraphicFramePr>
          <p:nvPr/>
        </p:nvGraphicFramePr>
        <p:xfrm>
          <a:off x="6380163" y="4305300"/>
          <a:ext cx="152082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9" imgW="753110" imgH="215265" progId="Equation.3">
                  <p:embed/>
                </p:oleObj>
              </mc:Choice>
              <mc:Fallback>
                <p:oleObj name="" r:id="rId9" imgW="753110" imgH="215265" progId="Equation.3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380163" y="4305300"/>
                        <a:ext cx="1520825" cy="434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084" name="Text Box 68"/>
          <p:cNvSpPr txBox="1"/>
          <p:nvPr/>
        </p:nvSpPr>
        <p:spPr>
          <a:xfrm>
            <a:off x="6477000" y="3694113"/>
            <a:ext cx="1479550" cy="3651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华文细黑" panose="02010600040101010101" pitchFamily="2" charset="-122"/>
              </a:rPr>
              <a:t>附加方程</a:t>
            </a:r>
            <a:endParaRPr lang="zh-CN" altLang="en-US" sz="2400" dirty="0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pSp>
        <p:nvGrpSpPr>
          <p:cNvPr id="53257" name="Group 174"/>
          <p:cNvGrpSpPr/>
          <p:nvPr/>
        </p:nvGrpSpPr>
        <p:grpSpPr>
          <a:xfrm>
            <a:off x="2662238" y="460375"/>
            <a:ext cx="4310062" cy="2732088"/>
            <a:chOff x="2307" y="1648"/>
            <a:chExt cx="2715" cy="1721"/>
          </a:xfrm>
        </p:grpSpPr>
        <p:sp>
          <p:nvSpPr>
            <p:cNvPr id="53258" name="Text Box 175"/>
            <p:cNvSpPr txBox="1">
              <a:spLocks noChangeAspect="1"/>
            </p:cNvSpPr>
            <p:nvPr/>
          </p:nvSpPr>
          <p:spPr>
            <a:xfrm>
              <a:off x="3823" y="1648"/>
              <a:ext cx="431" cy="21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259" name="Text Box 176"/>
            <p:cNvSpPr txBox="1">
              <a:spLocks noChangeAspect="1"/>
            </p:cNvSpPr>
            <p:nvPr/>
          </p:nvSpPr>
          <p:spPr>
            <a:xfrm>
              <a:off x="3054" y="2530"/>
              <a:ext cx="648" cy="25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ctr" eaLnBrk="0" hangingPunct="0">
                <a:lnSpc>
                  <a:spcPct val="60000"/>
                </a:lnSpc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  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ctr" eaLnBrk="0" hangingPunct="0">
                <a:lnSpc>
                  <a:spcPct val="60000"/>
                </a:lnSpc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1V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260" name="Text Box 177"/>
            <p:cNvSpPr txBox="1">
              <a:spLocks noChangeAspect="1"/>
            </p:cNvSpPr>
            <p:nvPr/>
          </p:nvSpPr>
          <p:spPr>
            <a:xfrm>
              <a:off x="3795" y="1994"/>
              <a:ext cx="517" cy="26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0.5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3261" name="Text Box 178"/>
            <p:cNvSpPr txBox="1">
              <a:spLocks noChangeAspect="1"/>
            </p:cNvSpPr>
            <p:nvPr/>
          </p:nvSpPr>
          <p:spPr>
            <a:xfrm>
              <a:off x="2348" y="2568"/>
              <a:ext cx="311" cy="240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3262" name="Text Box 179"/>
            <p:cNvSpPr txBox="1">
              <a:spLocks noChangeAspect="1"/>
            </p:cNvSpPr>
            <p:nvPr/>
          </p:nvSpPr>
          <p:spPr>
            <a:xfrm>
              <a:off x="3084" y="2856"/>
              <a:ext cx="457" cy="26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0.2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3263" name="Text Box 180"/>
            <p:cNvSpPr txBox="1">
              <a:spLocks noChangeAspect="1"/>
            </p:cNvSpPr>
            <p:nvPr/>
          </p:nvSpPr>
          <p:spPr>
            <a:xfrm>
              <a:off x="3723" y="2848"/>
              <a:ext cx="438" cy="27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0.5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3264" name="Text Box 181"/>
            <p:cNvSpPr txBox="1">
              <a:spLocks noChangeAspect="1"/>
            </p:cNvSpPr>
            <p:nvPr/>
          </p:nvSpPr>
          <p:spPr>
            <a:xfrm>
              <a:off x="4315" y="2817"/>
              <a:ext cx="292" cy="22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3265" name="Text Box 182"/>
            <p:cNvSpPr txBox="1">
              <a:spLocks noChangeAspect="1"/>
            </p:cNvSpPr>
            <p:nvPr/>
          </p:nvSpPr>
          <p:spPr>
            <a:xfrm>
              <a:off x="3871" y="2503"/>
              <a:ext cx="310" cy="239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3266" name="Text Box 183"/>
            <p:cNvSpPr txBox="1">
              <a:spLocks noChangeAspect="1"/>
            </p:cNvSpPr>
            <p:nvPr/>
          </p:nvSpPr>
          <p:spPr>
            <a:xfrm>
              <a:off x="4703" y="2485"/>
              <a:ext cx="319" cy="26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3A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267" name="Text Box 184"/>
            <p:cNvSpPr txBox="1">
              <a:spLocks noChangeAspect="1"/>
            </p:cNvSpPr>
            <p:nvPr/>
          </p:nvSpPr>
          <p:spPr>
            <a:xfrm>
              <a:off x="2307" y="2803"/>
              <a:ext cx="337" cy="490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2V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3268" name="Text Box 185"/>
            <p:cNvSpPr txBox="1">
              <a:spLocks noChangeAspect="1"/>
            </p:cNvSpPr>
            <p:nvPr/>
          </p:nvSpPr>
          <p:spPr>
            <a:xfrm>
              <a:off x="2706" y="2653"/>
              <a:ext cx="337" cy="490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/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3269" name="Rectangle 186"/>
            <p:cNvSpPr/>
            <p:nvPr/>
          </p:nvSpPr>
          <p:spPr>
            <a:xfrm>
              <a:off x="2820" y="2816"/>
              <a:ext cx="141" cy="19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0" tIns="0" rIns="0" bIns="0" anchor="t" anchorCtr="0">
              <a:spAutoFit/>
            </a:bodyPr>
            <a:p>
              <a:pPr eaLnBrk="0" hangingPunct="0"/>
              <a:r>
                <a:rPr lang="en-US" altLang="zh-CN" sz="2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4203" name="Oval 187"/>
            <p:cNvSpPr>
              <a:spLocks noChangeAspect="1" noChangeArrowheads="1"/>
            </p:cNvSpPr>
            <p:nvPr/>
          </p:nvSpPr>
          <p:spPr bwMode="auto">
            <a:xfrm rot="10800000">
              <a:off x="3273" y="2328"/>
              <a:ext cx="243" cy="24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4204" name="Oval 188"/>
            <p:cNvSpPr>
              <a:spLocks noChangeAspect="1" noChangeArrowheads="1"/>
            </p:cNvSpPr>
            <p:nvPr/>
          </p:nvSpPr>
          <p:spPr bwMode="auto">
            <a:xfrm rot="10800000">
              <a:off x="2549" y="2941"/>
              <a:ext cx="242" cy="24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 algn="ctr">
              <a:solidFill>
                <a:srgbClr val="FFCC99"/>
              </a:solidFill>
              <a:rou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272" name="Rectangle 189"/>
            <p:cNvSpPr>
              <a:spLocks noChangeAspect="1"/>
            </p:cNvSpPr>
            <p:nvPr/>
          </p:nvSpPr>
          <p:spPr>
            <a:xfrm>
              <a:off x="2675" y="2451"/>
              <a:ext cx="2027" cy="895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273" name="Rectangle 190"/>
            <p:cNvSpPr>
              <a:spLocks noChangeAspect="1"/>
            </p:cNvSpPr>
            <p:nvPr/>
          </p:nvSpPr>
          <p:spPr>
            <a:xfrm>
              <a:off x="3064" y="1896"/>
              <a:ext cx="1216" cy="1450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274" name="Line 191"/>
            <p:cNvSpPr>
              <a:spLocks noChangeAspect="1"/>
            </p:cNvSpPr>
            <p:nvPr/>
          </p:nvSpPr>
          <p:spPr>
            <a:xfrm>
              <a:off x="3074" y="2179"/>
              <a:ext cx="1204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75" name="Line 192"/>
            <p:cNvSpPr>
              <a:spLocks noChangeAspect="1"/>
            </p:cNvSpPr>
            <p:nvPr/>
          </p:nvSpPr>
          <p:spPr>
            <a:xfrm flipH="1">
              <a:off x="3685" y="2461"/>
              <a:ext cx="2" cy="885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76" name="Rectangle 193"/>
            <p:cNvSpPr/>
            <p:nvPr/>
          </p:nvSpPr>
          <p:spPr>
            <a:xfrm>
              <a:off x="3861" y="2395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277" name="Rectangle 194"/>
            <p:cNvSpPr/>
            <p:nvPr/>
          </p:nvSpPr>
          <p:spPr>
            <a:xfrm rot="5400000">
              <a:off x="3521" y="2872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278" name="Rectangle 195"/>
            <p:cNvSpPr/>
            <p:nvPr/>
          </p:nvSpPr>
          <p:spPr>
            <a:xfrm rot="5400000">
              <a:off x="2903" y="2864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279" name="Rectangle 196"/>
            <p:cNvSpPr/>
            <p:nvPr/>
          </p:nvSpPr>
          <p:spPr>
            <a:xfrm rot="5400000">
              <a:off x="4120" y="2837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280" name="Rectangle 197"/>
            <p:cNvSpPr/>
            <p:nvPr/>
          </p:nvSpPr>
          <p:spPr>
            <a:xfrm rot="5400000">
              <a:off x="2515" y="2591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4214" name="AutoShape 198"/>
            <p:cNvSpPr>
              <a:spLocks noChangeAspect="1" noChangeArrowheads="1"/>
            </p:cNvSpPr>
            <p:nvPr/>
          </p:nvSpPr>
          <p:spPr bwMode="auto">
            <a:xfrm>
              <a:off x="3507" y="1752"/>
              <a:ext cx="295" cy="295"/>
            </a:xfrm>
            <a:prstGeom prst="diamond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miter lim="800000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282" name="Line 199"/>
            <p:cNvSpPr>
              <a:spLocks noChangeAspect="1"/>
            </p:cNvSpPr>
            <p:nvPr/>
          </p:nvSpPr>
          <p:spPr>
            <a:xfrm>
              <a:off x="3655" y="1752"/>
              <a:ext cx="0" cy="295"/>
            </a:xfrm>
            <a:prstGeom prst="line">
              <a:avLst/>
            </a:prstGeom>
            <a:ln w="38100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83" name="Rectangle 200"/>
            <p:cNvSpPr/>
            <p:nvPr/>
          </p:nvSpPr>
          <p:spPr>
            <a:xfrm>
              <a:off x="3560" y="2127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4217" name="Oval 201"/>
            <p:cNvSpPr>
              <a:spLocks noChangeAspect="1" noChangeArrowheads="1"/>
            </p:cNvSpPr>
            <p:nvPr/>
          </p:nvSpPr>
          <p:spPr bwMode="auto">
            <a:xfrm rot="16200000">
              <a:off x="4554" y="2736"/>
              <a:ext cx="242" cy="24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285" name="Line 202"/>
            <p:cNvSpPr>
              <a:spLocks noChangeAspect="1"/>
            </p:cNvSpPr>
            <p:nvPr/>
          </p:nvSpPr>
          <p:spPr>
            <a:xfrm>
              <a:off x="4579" y="2876"/>
              <a:ext cx="246" cy="0"/>
            </a:xfrm>
            <a:prstGeom prst="line">
              <a:avLst/>
            </a:prstGeom>
            <a:ln w="38100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86" name="AutoShape 203"/>
            <p:cNvSpPr/>
            <p:nvPr/>
          </p:nvSpPr>
          <p:spPr>
            <a:xfrm>
              <a:off x="4668" y="2574"/>
              <a:ext cx="57" cy="102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287" name="AutoShape 204"/>
            <p:cNvSpPr>
              <a:spLocks noChangeAspect="1"/>
            </p:cNvSpPr>
            <p:nvPr/>
          </p:nvSpPr>
          <p:spPr>
            <a:xfrm rot="5400000">
              <a:off x="3868" y="1825"/>
              <a:ext cx="37" cy="92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288" name="Oval 205"/>
            <p:cNvSpPr>
              <a:spLocks noChangeAspect="1"/>
            </p:cNvSpPr>
            <p:nvPr/>
          </p:nvSpPr>
          <p:spPr>
            <a:xfrm>
              <a:off x="4258" y="2437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289" name="Oval 206"/>
            <p:cNvSpPr>
              <a:spLocks noChangeAspect="1"/>
            </p:cNvSpPr>
            <p:nvPr/>
          </p:nvSpPr>
          <p:spPr>
            <a:xfrm>
              <a:off x="4258" y="3328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290" name="Oval 207"/>
            <p:cNvSpPr>
              <a:spLocks noChangeAspect="1"/>
            </p:cNvSpPr>
            <p:nvPr/>
          </p:nvSpPr>
          <p:spPr>
            <a:xfrm>
              <a:off x="3665" y="3325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291" name="Oval 208"/>
            <p:cNvSpPr>
              <a:spLocks noChangeAspect="1"/>
            </p:cNvSpPr>
            <p:nvPr/>
          </p:nvSpPr>
          <p:spPr>
            <a:xfrm>
              <a:off x="3663" y="2437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292" name="Oval 209"/>
            <p:cNvSpPr>
              <a:spLocks noChangeAspect="1"/>
            </p:cNvSpPr>
            <p:nvPr/>
          </p:nvSpPr>
          <p:spPr>
            <a:xfrm>
              <a:off x="3041" y="3332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293" name="Oval 210"/>
            <p:cNvSpPr>
              <a:spLocks noChangeAspect="1"/>
            </p:cNvSpPr>
            <p:nvPr/>
          </p:nvSpPr>
          <p:spPr>
            <a:xfrm>
              <a:off x="4256" y="2161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294" name="Oval 211"/>
            <p:cNvSpPr>
              <a:spLocks noChangeAspect="1"/>
            </p:cNvSpPr>
            <p:nvPr/>
          </p:nvSpPr>
          <p:spPr>
            <a:xfrm>
              <a:off x="3050" y="2161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295" name="Oval 212"/>
            <p:cNvSpPr>
              <a:spLocks noChangeAspect="1"/>
            </p:cNvSpPr>
            <p:nvPr/>
          </p:nvSpPr>
          <p:spPr>
            <a:xfrm>
              <a:off x="3047" y="2431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213"/>
          <p:cNvGrpSpPr/>
          <p:nvPr/>
        </p:nvGrpSpPr>
        <p:grpSpPr>
          <a:xfrm>
            <a:off x="3879850" y="1271588"/>
            <a:ext cx="277813" cy="503237"/>
            <a:chOff x="972" y="1705"/>
            <a:chExt cx="175" cy="317"/>
          </a:xfrm>
        </p:grpSpPr>
        <p:sp>
          <p:nvSpPr>
            <p:cNvPr id="53297" name="AutoShape 214"/>
            <p:cNvSpPr/>
            <p:nvPr/>
          </p:nvSpPr>
          <p:spPr>
            <a:xfrm rot="5400000">
              <a:off x="1003" y="1920"/>
              <a:ext cx="57" cy="102"/>
            </a:xfrm>
            <a:prstGeom prst="triangle">
              <a:avLst>
                <a:gd name="adj" fmla="val 50000"/>
              </a:avLst>
            </a:prstGeom>
            <a:solidFill>
              <a:schemeClr val="hlink"/>
            </a:solidFill>
            <a:ln w="3175" cap="flat" cmpd="sng">
              <a:solidFill>
                <a:schemeClr val="hlink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298" name="Text Box 215"/>
            <p:cNvSpPr txBox="1">
              <a:spLocks noChangeAspect="1"/>
            </p:cNvSpPr>
            <p:nvPr/>
          </p:nvSpPr>
          <p:spPr>
            <a:xfrm>
              <a:off x="972" y="1705"/>
              <a:ext cx="175" cy="19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36000" tIns="0" rIns="0" bIns="0" anchor="t" anchorCtr="0"/>
            <a:p>
              <a:pPr algn="ctr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i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216"/>
          <p:cNvGrpSpPr/>
          <p:nvPr/>
        </p:nvGrpSpPr>
        <p:grpSpPr>
          <a:xfrm>
            <a:off x="3352800" y="1322388"/>
            <a:ext cx="2976563" cy="2251075"/>
            <a:chOff x="2158" y="2287"/>
            <a:chExt cx="1875" cy="1418"/>
          </a:xfrm>
        </p:grpSpPr>
        <p:grpSp>
          <p:nvGrpSpPr>
            <p:cNvPr id="53300" name="Group 217"/>
            <p:cNvGrpSpPr/>
            <p:nvPr/>
          </p:nvGrpSpPr>
          <p:grpSpPr>
            <a:xfrm>
              <a:off x="2935" y="3475"/>
              <a:ext cx="357" cy="230"/>
              <a:chOff x="841" y="3328"/>
              <a:chExt cx="357" cy="230"/>
            </a:xfrm>
          </p:grpSpPr>
          <p:sp>
            <p:nvSpPr>
              <p:cNvPr id="53301" name="Text Box 218"/>
              <p:cNvSpPr txBox="1"/>
              <p:nvPr/>
            </p:nvSpPr>
            <p:spPr>
              <a:xfrm>
                <a:off x="841" y="3328"/>
                <a:ext cx="357" cy="2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302" name="Oval 219"/>
              <p:cNvSpPr/>
              <p:nvPr/>
            </p:nvSpPr>
            <p:spPr>
              <a:xfrm>
                <a:off x="913" y="3346"/>
                <a:ext cx="204" cy="204"/>
              </a:xfrm>
              <a:prstGeom prst="ellipse">
                <a:avLst/>
              </a:prstGeom>
              <a:noFill/>
              <a:ln w="22225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3303" name="Group 220"/>
            <p:cNvGrpSpPr/>
            <p:nvPr/>
          </p:nvGrpSpPr>
          <p:grpSpPr>
            <a:xfrm>
              <a:off x="2158" y="2287"/>
              <a:ext cx="357" cy="230"/>
              <a:chOff x="841" y="3328"/>
              <a:chExt cx="357" cy="230"/>
            </a:xfrm>
          </p:grpSpPr>
          <p:sp>
            <p:nvSpPr>
              <p:cNvPr id="53304" name="Text Box 221"/>
              <p:cNvSpPr txBox="1"/>
              <p:nvPr/>
            </p:nvSpPr>
            <p:spPr>
              <a:xfrm>
                <a:off x="841" y="3328"/>
                <a:ext cx="357" cy="2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305" name="Oval 222"/>
              <p:cNvSpPr/>
              <p:nvPr/>
            </p:nvSpPr>
            <p:spPr>
              <a:xfrm>
                <a:off x="913" y="3346"/>
                <a:ext cx="204" cy="204"/>
              </a:xfrm>
              <a:prstGeom prst="ellipse">
                <a:avLst/>
              </a:prstGeom>
              <a:noFill/>
              <a:ln w="22225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3306" name="Group 223"/>
            <p:cNvGrpSpPr/>
            <p:nvPr/>
          </p:nvGrpSpPr>
          <p:grpSpPr>
            <a:xfrm>
              <a:off x="2934" y="2314"/>
              <a:ext cx="357" cy="230"/>
              <a:chOff x="841" y="3328"/>
              <a:chExt cx="357" cy="230"/>
            </a:xfrm>
          </p:grpSpPr>
          <p:sp>
            <p:nvSpPr>
              <p:cNvPr id="53307" name="Text Box 224"/>
              <p:cNvSpPr txBox="1"/>
              <p:nvPr/>
            </p:nvSpPr>
            <p:spPr>
              <a:xfrm>
                <a:off x="841" y="3328"/>
                <a:ext cx="357" cy="2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308" name="Oval 225"/>
              <p:cNvSpPr/>
              <p:nvPr/>
            </p:nvSpPr>
            <p:spPr>
              <a:xfrm>
                <a:off x="913" y="3346"/>
                <a:ext cx="204" cy="204"/>
              </a:xfrm>
              <a:prstGeom prst="ellipse">
                <a:avLst/>
              </a:prstGeom>
              <a:noFill/>
              <a:ln w="22225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3309" name="Group 226"/>
            <p:cNvGrpSpPr/>
            <p:nvPr/>
          </p:nvGrpSpPr>
          <p:grpSpPr>
            <a:xfrm>
              <a:off x="3676" y="2313"/>
              <a:ext cx="357" cy="230"/>
              <a:chOff x="841" y="3328"/>
              <a:chExt cx="357" cy="230"/>
            </a:xfrm>
          </p:grpSpPr>
          <p:sp>
            <p:nvSpPr>
              <p:cNvPr id="53310" name="Text Box 227"/>
              <p:cNvSpPr txBox="1"/>
              <p:nvPr/>
            </p:nvSpPr>
            <p:spPr>
              <a:xfrm>
                <a:off x="841" y="3328"/>
                <a:ext cx="357" cy="2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311" name="Oval 228"/>
              <p:cNvSpPr/>
              <p:nvPr/>
            </p:nvSpPr>
            <p:spPr>
              <a:xfrm>
                <a:off x="913" y="3346"/>
                <a:ext cx="204" cy="204"/>
              </a:xfrm>
              <a:prstGeom prst="ellipse">
                <a:avLst/>
              </a:prstGeom>
              <a:noFill/>
              <a:ln w="22225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3312" name="矩形标注 1"/>
          <p:cNvSpPr/>
          <p:nvPr/>
        </p:nvSpPr>
        <p:spPr>
          <a:xfrm>
            <a:off x="4763" y="2765425"/>
            <a:ext cx="2578100" cy="795338"/>
          </a:xfrm>
          <a:prstGeom prst="wedgeRectCallout">
            <a:avLst>
              <a:gd name="adj1" fmla="val 158968"/>
              <a:gd name="adj2" fmla="val 78676"/>
            </a:avLst>
          </a:prstGeom>
          <a:solidFill>
            <a:srgbClr val="72BFC5"/>
          </a:solidFill>
          <a:ln w="28575" cap="flat" cmpd="sng">
            <a:solidFill>
              <a:srgbClr val="FFCC99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无伴电压源，这种办法必须加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Ix,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且有附加方程</a:t>
            </a:r>
            <a:endParaRPr lang="zh-CN" altLang="en-US" sz="1600" baseline="-250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4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4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4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4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4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4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4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81" grpId="0"/>
      <p:bldP spid="21408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6228" name="Oval 164"/>
          <p:cNvSpPr/>
          <p:nvPr/>
        </p:nvSpPr>
        <p:spPr>
          <a:xfrm>
            <a:off x="5110163" y="1123950"/>
            <a:ext cx="1538287" cy="666750"/>
          </a:xfrm>
          <a:prstGeom prst="ellipse">
            <a:avLst/>
          </a:prstGeom>
          <a:gradFill rotWithShape="1">
            <a:gsLst>
              <a:gs pos="0">
                <a:srgbClr val="FF00FF"/>
              </a:gs>
              <a:gs pos="100000">
                <a:srgbClr val="760076"/>
              </a:gs>
            </a:gsLst>
            <a:path path="shape">
              <a:fillToRect l="50000" t="50000" r="50000" b="50000"/>
            </a:path>
            <a:tileRect/>
          </a:gradFill>
          <a:ln w="38100" cap="flat" cmpd="sng">
            <a:solidFill>
              <a:schemeClr val="hlink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none" lIns="0" tIns="0" rIns="0" bIns="0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16119" name="Object 55"/>
          <p:cNvGraphicFramePr>
            <a:graphicFrameLocks noChangeAspect="1"/>
          </p:cNvGraphicFramePr>
          <p:nvPr/>
        </p:nvGraphicFramePr>
        <p:xfrm>
          <a:off x="1754188" y="3313113"/>
          <a:ext cx="7304087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1" imgW="3451225" imgH="421640" progId="Equation.3">
                  <p:embed/>
                </p:oleObj>
              </mc:Choice>
              <mc:Fallback>
                <p:oleObj name="" r:id="rId1" imgW="3451225" imgH="421640" progId="Equation.3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754188" y="3313113"/>
                        <a:ext cx="7304087" cy="885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121" name="Object 57"/>
          <p:cNvGraphicFramePr>
            <a:graphicFrameLocks noChangeAspect="1"/>
          </p:cNvGraphicFramePr>
          <p:nvPr/>
        </p:nvGraphicFramePr>
        <p:xfrm>
          <a:off x="1481138" y="4886325"/>
          <a:ext cx="5565775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" r:id="rId3" imgW="2617470" imgH="421640" progId="Equation.3">
                  <p:embed/>
                </p:oleObj>
              </mc:Choice>
              <mc:Fallback>
                <p:oleObj name="" r:id="rId3" imgW="2617470" imgH="421640" progId="Equation.3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481138" y="4886325"/>
                        <a:ext cx="5565775" cy="890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122" name="Object 58"/>
          <p:cNvGraphicFramePr>
            <a:graphicFrameLocks noChangeAspect="1"/>
          </p:cNvGraphicFramePr>
          <p:nvPr/>
        </p:nvGraphicFramePr>
        <p:xfrm>
          <a:off x="1839913" y="4275138"/>
          <a:ext cx="17748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" r:id="rId5" imgW="753110" imgH="215265" progId="Equation.3">
                  <p:embed/>
                </p:oleObj>
              </mc:Choice>
              <mc:Fallback>
                <p:oleObj name="" r:id="rId5" imgW="753110" imgH="215265" progId="Equation.3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839913" y="4275138"/>
                        <a:ext cx="1774825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123" name="Object 59"/>
          <p:cNvGraphicFramePr>
            <a:graphicFrameLocks noChangeAspect="1"/>
          </p:cNvGraphicFramePr>
          <p:nvPr/>
        </p:nvGraphicFramePr>
        <p:xfrm>
          <a:off x="1884363" y="5881688"/>
          <a:ext cx="11017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" r:id="rId7" imgW="502285" imgH="215265" progId="Equation.3">
                  <p:embed/>
                </p:oleObj>
              </mc:Choice>
              <mc:Fallback>
                <p:oleObj name="" r:id="rId7" imgW="502285" imgH="215265" progId="Equation.3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884363" y="5881688"/>
                        <a:ext cx="1101725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124" name="Text Box 60"/>
          <p:cNvSpPr txBox="1"/>
          <p:nvPr/>
        </p:nvSpPr>
        <p:spPr>
          <a:xfrm>
            <a:off x="4003675" y="5956300"/>
            <a:ext cx="2968625" cy="3651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solidFill>
                  <a:schemeClr val="folHlink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（受控源约束方程）</a:t>
            </a:r>
            <a:endParaRPr lang="zh-CN" altLang="en-US" sz="2400" dirty="0">
              <a:solidFill>
                <a:schemeClr val="folHlink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216131" name="Text Box 67"/>
          <p:cNvSpPr txBox="1"/>
          <p:nvPr/>
        </p:nvSpPr>
        <p:spPr>
          <a:xfrm>
            <a:off x="271463" y="3467100"/>
            <a:ext cx="1862137" cy="42703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闭合面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S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：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216132" name="Text Box 68"/>
          <p:cNvSpPr txBox="1"/>
          <p:nvPr/>
        </p:nvSpPr>
        <p:spPr>
          <a:xfrm>
            <a:off x="231775" y="5045075"/>
            <a:ext cx="1336675" cy="42703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节点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3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：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216134" name="Rectangle 70" descr="轮廓式菱形"/>
          <p:cNvSpPr>
            <a:spLocks noChangeArrowheads="1"/>
          </p:cNvSpPr>
          <p:nvPr/>
        </p:nvSpPr>
        <p:spPr bwMode="auto">
          <a:xfrm>
            <a:off x="217488" y="373063"/>
            <a:ext cx="1974850" cy="744538"/>
          </a:xfrm>
          <a:prstGeom prst="rect">
            <a:avLst/>
          </a:prstGeom>
          <a:pattFill prst="openDmnd">
            <a:fgClr>
              <a:schemeClr val="accent1"/>
            </a:fgClr>
            <a:bgClr>
              <a:schemeClr val="tx1"/>
            </a:bgClr>
          </a:pattFill>
          <a:ln w="9525" algn="ctr">
            <a:noFill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方法二</a:t>
            </a:r>
            <a:endParaRPr kumimoji="1" lang="zh-CN" altLang="en-US" sz="3600" b="1" i="0" u="none" strike="noStrike" kern="120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54282" name="Group 118"/>
          <p:cNvGrpSpPr/>
          <p:nvPr/>
        </p:nvGrpSpPr>
        <p:grpSpPr>
          <a:xfrm>
            <a:off x="4221163" y="150813"/>
            <a:ext cx="4310062" cy="2732087"/>
            <a:chOff x="2307" y="1648"/>
            <a:chExt cx="2715" cy="1721"/>
          </a:xfrm>
        </p:grpSpPr>
        <p:sp>
          <p:nvSpPr>
            <p:cNvPr id="54283" name="Text Box 119"/>
            <p:cNvSpPr txBox="1">
              <a:spLocks noChangeAspect="1"/>
            </p:cNvSpPr>
            <p:nvPr/>
          </p:nvSpPr>
          <p:spPr>
            <a:xfrm>
              <a:off x="3823" y="1648"/>
              <a:ext cx="431" cy="21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284" name="Text Box 120"/>
            <p:cNvSpPr txBox="1">
              <a:spLocks noChangeAspect="1"/>
            </p:cNvSpPr>
            <p:nvPr/>
          </p:nvSpPr>
          <p:spPr>
            <a:xfrm>
              <a:off x="3054" y="2530"/>
              <a:ext cx="648" cy="25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ctr" eaLnBrk="0" hangingPunct="0">
                <a:lnSpc>
                  <a:spcPct val="60000"/>
                </a:lnSpc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  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ctr" eaLnBrk="0" hangingPunct="0">
                <a:lnSpc>
                  <a:spcPct val="60000"/>
                </a:lnSpc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1V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285" name="Text Box 121"/>
            <p:cNvSpPr txBox="1">
              <a:spLocks noChangeAspect="1"/>
            </p:cNvSpPr>
            <p:nvPr/>
          </p:nvSpPr>
          <p:spPr>
            <a:xfrm>
              <a:off x="3795" y="1994"/>
              <a:ext cx="517" cy="26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0.5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4286" name="Text Box 122"/>
            <p:cNvSpPr txBox="1">
              <a:spLocks noChangeAspect="1"/>
            </p:cNvSpPr>
            <p:nvPr/>
          </p:nvSpPr>
          <p:spPr>
            <a:xfrm>
              <a:off x="2348" y="2568"/>
              <a:ext cx="311" cy="240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4287" name="Text Box 123"/>
            <p:cNvSpPr txBox="1">
              <a:spLocks noChangeAspect="1"/>
            </p:cNvSpPr>
            <p:nvPr/>
          </p:nvSpPr>
          <p:spPr>
            <a:xfrm>
              <a:off x="3084" y="2856"/>
              <a:ext cx="457" cy="26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0.2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4288" name="Text Box 124"/>
            <p:cNvSpPr txBox="1">
              <a:spLocks noChangeAspect="1"/>
            </p:cNvSpPr>
            <p:nvPr/>
          </p:nvSpPr>
          <p:spPr>
            <a:xfrm>
              <a:off x="3723" y="2848"/>
              <a:ext cx="438" cy="27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0.5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4289" name="Text Box 125"/>
            <p:cNvSpPr txBox="1">
              <a:spLocks noChangeAspect="1"/>
            </p:cNvSpPr>
            <p:nvPr/>
          </p:nvSpPr>
          <p:spPr>
            <a:xfrm>
              <a:off x="4315" y="2817"/>
              <a:ext cx="292" cy="22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4290" name="Text Box 126"/>
            <p:cNvSpPr txBox="1">
              <a:spLocks noChangeAspect="1"/>
            </p:cNvSpPr>
            <p:nvPr/>
          </p:nvSpPr>
          <p:spPr>
            <a:xfrm>
              <a:off x="3871" y="2503"/>
              <a:ext cx="310" cy="239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4291" name="Text Box 127"/>
            <p:cNvSpPr txBox="1">
              <a:spLocks noChangeAspect="1"/>
            </p:cNvSpPr>
            <p:nvPr/>
          </p:nvSpPr>
          <p:spPr>
            <a:xfrm>
              <a:off x="4703" y="2485"/>
              <a:ext cx="319" cy="26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3A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292" name="Text Box 128"/>
            <p:cNvSpPr txBox="1">
              <a:spLocks noChangeAspect="1"/>
            </p:cNvSpPr>
            <p:nvPr/>
          </p:nvSpPr>
          <p:spPr>
            <a:xfrm>
              <a:off x="2307" y="2803"/>
              <a:ext cx="337" cy="490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2V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4293" name="Text Box 129"/>
            <p:cNvSpPr txBox="1">
              <a:spLocks noChangeAspect="1"/>
            </p:cNvSpPr>
            <p:nvPr/>
          </p:nvSpPr>
          <p:spPr>
            <a:xfrm>
              <a:off x="2706" y="2653"/>
              <a:ext cx="337" cy="490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/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4294" name="Rectangle 130"/>
            <p:cNvSpPr/>
            <p:nvPr/>
          </p:nvSpPr>
          <p:spPr>
            <a:xfrm>
              <a:off x="2820" y="2816"/>
              <a:ext cx="141" cy="19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0" tIns="0" rIns="0" bIns="0" anchor="t" anchorCtr="0">
              <a:spAutoFit/>
            </a:bodyPr>
            <a:p>
              <a:pPr eaLnBrk="0" hangingPunct="0"/>
              <a:r>
                <a:rPr lang="en-US" altLang="zh-CN" sz="2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6195" name="Oval 131"/>
            <p:cNvSpPr>
              <a:spLocks noChangeAspect="1" noChangeArrowheads="1"/>
            </p:cNvSpPr>
            <p:nvPr/>
          </p:nvSpPr>
          <p:spPr bwMode="auto">
            <a:xfrm rot="10800000">
              <a:off x="3273" y="2328"/>
              <a:ext cx="243" cy="24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6196" name="Oval 132"/>
            <p:cNvSpPr>
              <a:spLocks noChangeAspect="1" noChangeArrowheads="1"/>
            </p:cNvSpPr>
            <p:nvPr/>
          </p:nvSpPr>
          <p:spPr bwMode="auto">
            <a:xfrm rot="10800000">
              <a:off x="2549" y="2941"/>
              <a:ext cx="242" cy="24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 algn="ctr">
              <a:solidFill>
                <a:srgbClr val="FFCC99"/>
              </a:solidFill>
              <a:rou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297" name="Rectangle 133"/>
            <p:cNvSpPr>
              <a:spLocks noChangeAspect="1"/>
            </p:cNvSpPr>
            <p:nvPr/>
          </p:nvSpPr>
          <p:spPr>
            <a:xfrm>
              <a:off x="2675" y="2451"/>
              <a:ext cx="2027" cy="895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298" name="Rectangle 134"/>
            <p:cNvSpPr>
              <a:spLocks noChangeAspect="1"/>
            </p:cNvSpPr>
            <p:nvPr/>
          </p:nvSpPr>
          <p:spPr>
            <a:xfrm>
              <a:off x="3064" y="1896"/>
              <a:ext cx="1216" cy="1450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299" name="Line 135"/>
            <p:cNvSpPr>
              <a:spLocks noChangeAspect="1"/>
            </p:cNvSpPr>
            <p:nvPr/>
          </p:nvSpPr>
          <p:spPr>
            <a:xfrm>
              <a:off x="3074" y="2179"/>
              <a:ext cx="1204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300" name="Line 136"/>
            <p:cNvSpPr>
              <a:spLocks noChangeAspect="1"/>
            </p:cNvSpPr>
            <p:nvPr/>
          </p:nvSpPr>
          <p:spPr>
            <a:xfrm flipH="1">
              <a:off x="3685" y="2461"/>
              <a:ext cx="2" cy="885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301" name="Rectangle 137"/>
            <p:cNvSpPr/>
            <p:nvPr/>
          </p:nvSpPr>
          <p:spPr>
            <a:xfrm>
              <a:off x="3861" y="2395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302" name="Rectangle 138"/>
            <p:cNvSpPr/>
            <p:nvPr/>
          </p:nvSpPr>
          <p:spPr>
            <a:xfrm rot="5400000">
              <a:off x="3521" y="2872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303" name="Rectangle 139"/>
            <p:cNvSpPr/>
            <p:nvPr/>
          </p:nvSpPr>
          <p:spPr>
            <a:xfrm rot="5400000">
              <a:off x="2903" y="2864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304" name="Rectangle 140"/>
            <p:cNvSpPr/>
            <p:nvPr/>
          </p:nvSpPr>
          <p:spPr>
            <a:xfrm rot="5400000">
              <a:off x="4120" y="2837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305" name="Rectangle 141"/>
            <p:cNvSpPr/>
            <p:nvPr/>
          </p:nvSpPr>
          <p:spPr>
            <a:xfrm rot="5400000">
              <a:off x="2515" y="2591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6206" name="AutoShape 142"/>
            <p:cNvSpPr>
              <a:spLocks noChangeAspect="1" noChangeArrowheads="1"/>
            </p:cNvSpPr>
            <p:nvPr/>
          </p:nvSpPr>
          <p:spPr bwMode="auto">
            <a:xfrm>
              <a:off x="3507" y="1752"/>
              <a:ext cx="295" cy="295"/>
            </a:xfrm>
            <a:prstGeom prst="diamond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miter lim="800000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307" name="Line 143"/>
            <p:cNvSpPr>
              <a:spLocks noChangeAspect="1"/>
            </p:cNvSpPr>
            <p:nvPr/>
          </p:nvSpPr>
          <p:spPr>
            <a:xfrm>
              <a:off x="3655" y="1752"/>
              <a:ext cx="0" cy="295"/>
            </a:xfrm>
            <a:prstGeom prst="line">
              <a:avLst/>
            </a:prstGeom>
            <a:ln w="38100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308" name="Rectangle 144"/>
            <p:cNvSpPr/>
            <p:nvPr/>
          </p:nvSpPr>
          <p:spPr>
            <a:xfrm>
              <a:off x="3560" y="2127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6209" name="Oval 145"/>
            <p:cNvSpPr>
              <a:spLocks noChangeAspect="1" noChangeArrowheads="1"/>
            </p:cNvSpPr>
            <p:nvPr/>
          </p:nvSpPr>
          <p:spPr bwMode="auto">
            <a:xfrm rot="16200000">
              <a:off x="4554" y="2736"/>
              <a:ext cx="242" cy="24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310" name="Line 146"/>
            <p:cNvSpPr>
              <a:spLocks noChangeAspect="1"/>
            </p:cNvSpPr>
            <p:nvPr/>
          </p:nvSpPr>
          <p:spPr>
            <a:xfrm>
              <a:off x="4579" y="2876"/>
              <a:ext cx="246" cy="0"/>
            </a:xfrm>
            <a:prstGeom prst="line">
              <a:avLst/>
            </a:prstGeom>
            <a:ln w="38100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311" name="AutoShape 147"/>
            <p:cNvSpPr/>
            <p:nvPr/>
          </p:nvSpPr>
          <p:spPr>
            <a:xfrm>
              <a:off x="4668" y="2574"/>
              <a:ext cx="57" cy="102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312" name="AutoShape 148"/>
            <p:cNvSpPr>
              <a:spLocks noChangeAspect="1"/>
            </p:cNvSpPr>
            <p:nvPr/>
          </p:nvSpPr>
          <p:spPr>
            <a:xfrm rot="5400000">
              <a:off x="3868" y="1825"/>
              <a:ext cx="37" cy="92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313" name="Oval 149"/>
            <p:cNvSpPr>
              <a:spLocks noChangeAspect="1"/>
            </p:cNvSpPr>
            <p:nvPr/>
          </p:nvSpPr>
          <p:spPr>
            <a:xfrm>
              <a:off x="4258" y="2437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314" name="Oval 150"/>
            <p:cNvSpPr>
              <a:spLocks noChangeAspect="1"/>
            </p:cNvSpPr>
            <p:nvPr/>
          </p:nvSpPr>
          <p:spPr>
            <a:xfrm>
              <a:off x="4258" y="3328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315" name="Oval 151"/>
            <p:cNvSpPr>
              <a:spLocks noChangeAspect="1"/>
            </p:cNvSpPr>
            <p:nvPr/>
          </p:nvSpPr>
          <p:spPr>
            <a:xfrm>
              <a:off x="3665" y="3325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316" name="Oval 152"/>
            <p:cNvSpPr>
              <a:spLocks noChangeAspect="1"/>
            </p:cNvSpPr>
            <p:nvPr/>
          </p:nvSpPr>
          <p:spPr>
            <a:xfrm>
              <a:off x="3663" y="2437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317" name="Oval 153"/>
            <p:cNvSpPr>
              <a:spLocks noChangeAspect="1"/>
            </p:cNvSpPr>
            <p:nvPr/>
          </p:nvSpPr>
          <p:spPr>
            <a:xfrm>
              <a:off x="3041" y="3332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318" name="Oval 154"/>
            <p:cNvSpPr>
              <a:spLocks noChangeAspect="1"/>
            </p:cNvSpPr>
            <p:nvPr/>
          </p:nvSpPr>
          <p:spPr>
            <a:xfrm>
              <a:off x="4256" y="2161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319" name="Oval 155"/>
            <p:cNvSpPr>
              <a:spLocks noChangeAspect="1"/>
            </p:cNvSpPr>
            <p:nvPr/>
          </p:nvSpPr>
          <p:spPr>
            <a:xfrm>
              <a:off x="3050" y="2161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320" name="Oval 156"/>
            <p:cNvSpPr>
              <a:spLocks noChangeAspect="1"/>
            </p:cNvSpPr>
            <p:nvPr/>
          </p:nvSpPr>
          <p:spPr>
            <a:xfrm>
              <a:off x="3047" y="2431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6229" name="Text Box 165"/>
          <p:cNvSpPr txBox="1"/>
          <p:nvPr/>
        </p:nvSpPr>
        <p:spPr>
          <a:xfrm>
            <a:off x="1308100" y="1355725"/>
            <a:ext cx="2241550" cy="963613"/>
          </a:xfrm>
          <a:prstGeom prst="rect">
            <a:avLst/>
          </a:prstGeom>
          <a:solidFill>
            <a:srgbClr val="006600"/>
          </a:solidFill>
          <a:ln w="9525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 anchorCtr="0"/>
          <a:p>
            <a:pPr algn="ctr" eaLnBrk="0" hangingPunct="0">
              <a:spcBef>
                <a:spcPct val="50000"/>
              </a:spcBef>
              <a:buClrTx/>
              <a:buFontTx/>
            </a:pPr>
            <a:r>
              <a:rPr lang="zh-CN" altLang="en-US">
                <a:latin typeface="Times New Roman" panose="02020603050405020304" pitchFamily="18" charset="0"/>
                <a:ea typeface="幼圆" panose="02010509060101010101" pitchFamily="49" charset="-122"/>
              </a:rPr>
              <a:t>闭合曲面</a:t>
            </a:r>
            <a:r>
              <a:rPr lang="en-US" altLang="zh-CN">
                <a:latin typeface="Times New Roman" panose="02020603050405020304" pitchFamily="18" charset="0"/>
                <a:ea typeface="幼圆" panose="02010509060101010101" pitchFamily="49" charset="-122"/>
              </a:rPr>
              <a:t>S</a:t>
            </a:r>
            <a:endParaRPr lang="en-US" altLang="zh-CN" i="1" baseline="-2500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pSp>
        <p:nvGrpSpPr>
          <p:cNvPr id="3" name="Group 166"/>
          <p:cNvGrpSpPr/>
          <p:nvPr/>
        </p:nvGrpSpPr>
        <p:grpSpPr>
          <a:xfrm>
            <a:off x="4924425" y="993775"/>
            <a:ext cx="2976563" cy="2251075"/>
            <a:chOff x="2158" y="2287"/>
            <a:chExt cx="1875" cy="1418"/>
          </a:xfrm>
        </p:grpSpPr>
        <p:grpSp>
          <p:nvGrpSpPr>
            <p:cNvPr id="54323" name="Group 167"/>
            <p:cNvGrpSpPr/>
            <p:nvPr/>
          </p:nvGrpSpPr>
          <p:grpSpPr>
            <a:xfrm>
              <a:off x="2935" y="3475"/>
              <a:ext cx="357" cy="230"/>
              <a:chOff x="841" y="3328"/>
              <a:chExt cx="357" cy="230"/>
            </a:xfrm>
          </p:grpSpPr>
          <p:sp>
            <p:nvSpPr>
              <p:cNvPr id="54324" name="Text Box 168"/>
              <p:cNvSpPr txBox="1"/>
              <p:nvPr/>
            </p:nvSpPr>
            <p:spPr>
              <a:xfrm>
                <a:off x="841" y="3328"/>
                <a:ext cx="357" cy="2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325" name="Oval 169"/>
              <p:cNvSpPr/>
              <p:nvPr/>
            </p:nvSpPr>
            <p:spPr>
              <a:xfrm>
                <a:off x="913" y="3346"/>
                <a:ext cx="204" cy="204"/>
              </a:xfrm>
              <a:prstGeom prst="ellipse">
                <a:avLst/>
              </a:prstGeom>
              <a:noFill/>
              <a:ln w="22225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4326" name="Group 170"/>
            <p:cNvGrpSpPr/>
            <p:nvPr/>
          </p:nvGrpSpPr>
          <p:grpSpPr>
            <a:xfrm>
              <a:off x="2158" y="2287"/>
              <a:ext cx="357" cy="230"/>
              <a:chOff x="841" y="3328"/>
              <a:chExt cx="357" cy="230"/>
            </a:xfrm>
          </p:grpSpPr>
          <p:sp>
            <p:nvSpPr>
              <p:cNvPr id="54327" name="Text Box 171"/>
              <p:cNvSpPr txBox="1"/>
              <p:nvPr/>
            </p:nvSpPr>
            <p:spPr>
              <a:xfrm>
                <a:off x="841" y="3328"/>
                <a:ext cx="357" cy="2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328" name="Oval 172"/>
              <p:cNvSpPr/>
              <p:nvPr/>
            </p:nvSpPr>
            <p:spPr>
              <a:xfrm>
                <a:off x="913" y="3346"/>
                <a:ext cx="204" cy="204"/>
              </a:xfrm>
              <a:prstGeom prst="ellipse">
                <a:avLst/>
              </a:prstGeom>
              <a:noFill/>
              <a:ln w="22225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4329" name="Group 173"/>
            <p:cNvGrpSpPr/>
            <p:nvPr/>
          </p:nvGrpSpPr>
          <p:grpSpPr>
            <a:xfrm>
              <a:off x="2934" y="2314"/>
              <a:ext cx="357" cy="230"/>
              <a:chOff x="841" y="3328"/>
              <a:chExt cx="357" cy="230"/>
            </a:xfrm>
          </p:grpSpPr>
          <p:sp>
            <p:nvSpPr>
              <p:cNvPr id="54330" name="Text Box 174"/>
              <p:cNvSpPr txBox="1"/>
              <p:nvPr/>
            </p:nvSpPr>
            <p:spPr>
              <a:xfrm>
                <a:off x="841" y="3328"/>
                <a:ext cx="357" cy="2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331" name="Oval 175"/>
              <p:cNvSpPr/>
              <p:nvPr/>
            </p:nvSpPr>
            <p:spPr>
              <a:xfrm>
                <a:off x="913" y="3346"/>
                <a:ext cx="204" cy="204"/>
              </a:xfrm>
              <a:prstGeom prst="ellipse">
                <a:avLst/>
              </a:prstGeom>
              <a:noFill/>
              <a:ln w="22225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4332" name="Group 176"/>
            <p:cNvGrpSpPr/>
            <p:nvPr/>
          </p:nvGrpSpPr>
          <p:grpSpPr>
            <a:xfrm>
              <a:off x="3676" y="2313"/>
              <a:ext cx="357" cy="230"/>
              <a:chOff x="841" y="3328"/>
              <a:chExt cx="357" cy="230"/>
            </a:xfrm>
          </p:grpSpPr>
          <p:sp>
            <p:nvSpPr>
              <p:cNvPr id="54333" name="Text Box 177"/>
              <p:cNvSpPr txBox="1"/>
              <p:nvPr/>
            </p:nvSpPr>
            <p:spPr>
              <a:xfrm>
                <a:off x="841" y="3328"/>
                <a:ext cx="357" cy="2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334" name="Oval 178"/>
              <p:cNvSpPr/>
              <p:nvPr/>
            </p:nvSpPr>
            <p:spPr>
              <a:xfrm>
                <a:off x="913" y="3346"/>
                <a:ext cx="204" cy="204"/>
              </a:xfrm>
              <a:prstGeom prst="ellipse">
                <a:avLst/>
              </a:prstGeom>
              <a:noFill/>
              <a:ln w="22225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16130" name="Line 66"/>
          <p:cNvSpPr/>
          <p:nvPr/>
        </p:nvSpPr>
        <p:spPr>
          <a:xfrm flipV="1">
            <a:off x="3535363" y="1611313"/>
            <a:ext cx="1633537" cy="146050"/>
          </a:xfrm>
          <a:prstGeom prst="line">
            <a:avLst/>
          </a:prstGeom>
          <a:ln w="28575" cap="flat" cmpd="sng">
            <a:solidFill>
              <a:schemeClr val="hlink"/>
            </a:solidFill>
            <a:prstDash val="dash"/>
            <a:round/>
            <a:headEnd type="none" w="med" len="med"/>
            <a:tailEnd type="arrow" w="lg" len="lg"/>
          </a:ln>
        </p:spPr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6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6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16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"/>
                                        <p:tgtEl>
                                          <p:spTgt spid="216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6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6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6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6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16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6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6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6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228" grpId="0" bldLvl="0" animBg="1"/>
      <p:bldP spid="216124" grpId="0"/>
      <p:bldP spid="216131" grpId="0"/>
      <p:bldP spid="216132" grpId="0"/>
      <p:bldP spid="216134" grpId="0" bldLvl="0" animBg="1"/>
      <p:bldP spid="216229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15094" name="Object 54"/>
          <p:cNvGraphicFramePr>
            <a:graphicFrameLocks noChangeAspect="1"/>
          </p:cNvGraphicFramePr>
          <p:nvPr/>
        </p:nvGraphicFramePr>
        <p:xfrm>
          <a:off x="1993900" y="3663950"/>
          <a:ext cx="616426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" r:id="rId1" imgW="2949575" imgH="421640" progId="Equation.3">
                  <p:embed/>
                </p:oleObj>
              </mc:Choice>
              <mc:Fallback>
                <p:oleObj name="" r:id="rId1" imgW="2949575" imgH="421640" progId="Equation.3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93900" y="3663950"/>
                        <a:ext cx="6164263" cy="874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5" name="Object 55"/>
          <p:cNvGraphicFramePr>
            <a:graphicFrameLocks noChangeAspect="1"/>
          </p:cNvGraphicFramePr>
          <p:nvPr/>
        </p:nvGraphicFramePr>
        <p:xfrm>
          <a:off x="2062163" y="4643438"/>
          <a:ext cx="556895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" r:id="rId3" imgW="2501265" imgH="421640" progId="Equation.3">
                  <p:embed/>
                </p:oleObj>
              </mc:Choice>
              <mc:Fallback>
                <p:oleObj name="" r:id="rId3" imgW="2501265" imgH="421640" progId="Equation.3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062163" y="4643438"/>
                        <a:ext cx="5568950" cy="933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6" name="Object 56"/>
          <p:cNvGraphicFramePr>
            <a:graphicFrameLocks noChangeAspect="1"/>
          </p:cNvGraphicFramePr>
          <p:nvPr/>
        </p:nvGraphicFramePr>
        <p:xfrm>
          <a:off x="2120900" y="3021013"/>
          <a:ext cx="985838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" r:id="rId5" imgW="430530" imgH="215265" progId="Equation.3">
                  <p:embed/>
                </p:oleObj>
              </mc:Choice>
              <mc:Fallback>
                <p:oleObj name="" r:id="rId5" imgW="430530" imgH="215265" progId="Equation.3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20900" y="3021013"/>
                        <a:ext cx="985838" cy="495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7" name="Object 57"/>
          <p:cNvGraphicFramePr>
            <a:graphicFrameLocks noChangeAspect="1"/>
          </p:cNvGraphicFramePr>
          <p:nvPr/>
        </p:nvGraphicFramePr>
        <p:xfrm>
          <a:off x="2190750" y="5767388"/>
          <a:ext cx="12922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" r:id="rId7" imgW="600710" imgH="215265" progId="Equation.3">
                  <p:embed/>
                </p:oleObj>
              </mc:Choice>
              <mc:Fallback>
                <p:oleObj name="" r:id="rId7" imgW="600710" imgH="215265" progId="Equation.3">
                  <p:embed/>
                  <p:pic>
                    <p:nvPicPr>
                      <p:cNvPr id="0" name="图片 3136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90750" y="5767388"/>
                        <a:ext cx="1292225" cy="463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8" name="Text Box 58"/>
          <p:cNvSpPr txBox="1"/>
          <p:nvPr/>
        </p:nvSpPr>
        <p:spPr>
          <a:xfrm>
            <a:off x="4406900" y="5830888"/>
            <a:ext cx="3724275" cy="427037"/>
          </a:xfrm>
          <a:prstGeom prst="rect">
            <a:avLst/>
          </a:prstGeom>
          <a:noFill/>
          <a:ln w="28575">
            <a:noFill/>
          </a:ln>
        </p:spPr>
        <p:txBody>
          <a:bodyPr lIns="0" tIns="0" rIns="0" bIns="0" anchor="t" anchorCtr="0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（受控源的约束方程）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215100" name="Rectangle 60" descr="轮廓式菱形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439738"/>
            <a:ext cx="1676400" cy="774700"/>
          </a:xfrm>
          <a:pattFill prst="openDmnd">
            <a:fgClr>
              <a:schemeClr val="accent1"/>
            </a:fgClr>
            <a:bgClr>
              <a:schemeClr val="tx1"/>
            </a:bgClr>
          </a:pattFill>
          <a:ln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j-cs"/>
              </a:rPr>
              <a:t>方法三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j-cs"/>
            </a:endParaRPr>
          </a:p>
        </p:txBody>
      </p:sp>
      <p:grpSp>
        <p:nvGrpSpPr>
          <p:cNvPr id="55303" name="Group 112"/>
          <p:cNvGrpSpPr/>
          <p:nvPr/>
        </p:nvGrpSpPr>
        <p:grpSpPr>
          <a:xfrm>
            <a:off x="4764088" y="365125"/>
            <a:ext cx="4310062" cy="2732088"/>
            <a:chOff x="2307" y="1648"/>
            <a:chExt cx="2715" cy="1721"/>
          </a:xfrm>
        </p:grpSpPr>
        <p:sp>
          <p:nvSpPr>
            <p:cNvPr id="55304" name="Text Box 113"/>
            <p:cNvSpPr txBox="1">
              <a:spLocks noChangeAspect="1"/>
            </p:cNvSpPr>
            <p:nvPr/>
          </p:nvSpPr>
          <p:spPr>
            <a:xfrm>
              <a:off x="3823" y="1648"/>
              <a:ext cx="431" cy="21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05" name="Text Box 114"/>
            <p:cNvSpPr txBox="1">
              <a:spLocks noChangeAspect="1"/>
            </p:cNvSpPr>
            <p:nvPr/>
          </p:nvSpPr>
          <p:spPr>
            <a:xfrm>
              <a:off x="3054" y="2530"/>
              <a:ext cx="648" cy="25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ctr" eaLnBrk="0" hangingPunct="0">
                <a:lnSpc>
                  <a:spcPct val="60000"/>
                </a:lnSpc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  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ctr" eaLnBrk="0" hangingPunct="0">
                <a:lnSpc>
                  <a:spcPct val="60000"/>
                </a:lnSpc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1V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06" name="Text Box 115"/>
            <p:cNvSpPr txBox="1">
              <a:spLocks noChangeAspect="1"/>
            </p:cNvSpPr>
            <p:nvPr/>
          </p:nvSpPr>
          <p:spPr>
            <a:xfrm>
              <a:off x="3795" y="1994"/>
              <a:ext cx="517" cy="26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0.5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5307" name="Text Box 116"/>
            <p:cNvSpPr txBox="1">
              <a:spLocks noChangeAspect="1"/>
            </p:cNvSpPr>
            <p:nvPr/>
          </p:nvSpPr>
          <p:spPr>
            <a:xfrm>
              <a:off x="2348" y="2568"/>
              <a:ext cx="311" cy="240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5308" name="Text Box 117"/>
            <p:cNvSpPr txBox="1">
              <a:spLocks noChangeAspect="1"/>
            </p:cNvSpPr>
            <p:nvPr/>
          </p:nvSpPr>
          <p:spPr>
            <a:xfrm>
              <a:off x="3084" y="2856"/>
              <a:ext cx="457" cy="26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0.2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5309" name="Text Box 118"/>
            <p:cNvSpPr txBox="1">
              <a:spLocks noChangeAspect="1"/>
            </p:cNvSpPr>
            <p:nvPr/>
          </p:nvSpPr>
          <p:spPr>
            <a:xfrm>
              <a:off x="3723" y="2848"/>
              <a:ext cx="438" cy="27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0.5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5310" name="Text Box 119"/>
            <p:cNvSpPr txBox="1">
              <a:spLocks noChangeAspect="1"/>
            </p:cNvSpPr>
            <p:nvPr/>
          </p:nvSpPr>
          <p:spPr>
            <a:xfrm>
              <a:off x="4315" y="2817"/>
              <a:ext cx="292" cy="22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5311" name="Text Box 120"/>
            <p:cNvSpPr txBox="1">
              <a:spLocks noChangeAspect="1"/>
            </p:cNvSpPr>
            <p:nvPr/>
          </p:nvSpPr>
          <p:spPr>
            <a:xfrm>
              <a:off x="3871" y="2503"/>
              <a:ext cx="310" cy="239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5312" name="Text Box 121"/>
            <p:cNvSpPr txBox="1">
              <a:spLocks noChangeAspect="1"/>
            </p:cNvSpPr>
            <p:nvPr/>
          </p:nvSpPr>
          <p:spPr>
            <a:xfrm>
              <a:off x="4703" y="2485"/>
              <a:ext cx="319" cy="26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ctr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3A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13" name="Text Box 122"/>
            <p:cNvSpPr txBox="1">
              <a:spLocks noChangeAspect="1"/>
            </p:cNvSpPr>
            <p:nvPr/>
          </p:nvSpPr>
          <p:spPr>
            <a:xfrm>
              <a:off x="2307" y="2803"/>
              <a:ext cx="337" cy="490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2V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5314" name="Text Box 123"/>
            <p:cNvSpPr txBox="1">
              <a:spLocks noChangeAspect="1"/>
            </p:cNvSpPr>
            <p:nvPr/>
          </p:nvSpPr>
          <p:spPr>
            <a:xfrm>
              <a:off x="2706" y="2653"/>
              <a:ext cx="337" cy="490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/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5315" name="Rectangle 124"/>
            <p:cNvSpPr/>
            <p:nvPr/>
          </p:nvSpPr>
          <p:spPr>
            <a:xfrm>
              <a:off x="2820" y="2816"/>
              <a:ext cx="141" cy="19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0" tIns="0" rIns="0" bIns="0" anchor="t" anchorCtr="0">
              <a:spAutoFit/>
            </a:bodyPr>
            <a:p>
              <a:pPr eaLnBrk="0" hangingPunct="0"/>
              <a:r>
                <a:rPr lang="en-US" altLang="zh-CN" sz="2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165" name="Oval 125"/>
            <p:cNvSpPr>
              <a:spLocks noChangeAspect="1" noChangeArrowheads="1"/>
            </p:cNvSpPr>
            <p:nvPr/>
          </p:nvSpPr>
          <p:spPr bwMode="auto">
            <a:xfrm rot="10800000">
              <a:off x="3273" y="2328"/>
              <a:ext cx="243" cy="24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5166" name="Oval 126"/>
            <p:cNvSpPr>
              <a:spLocks noChangeAspect="1" noChangeArrowheads="1"/>
            </p:cNvSpPr>
            <p:nvPr/>
          </p:nvSpPr>
          <p:spPr bwMode="auto">
            <a:xfrm rot="10800000">
              <a:off x="2549" y="2941"/>
              <a:ext cx="242" cy="24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 algn="ctr">
              <a:solidFill>
                <a:srgbClr val="FFCC99"/>
              </a:solidFill>
              <a:rou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318" name="Rectangle 127"/>
            <p:cNvSpPr>
              <a:spLocks noChangeAspect="1"/>
            </p:cNvSpPr>
            <p:nvPr/>
          </p:nvSpPr>
          <p:spPr>
            <a:xfrm>
              <a:off x="2675" y="2451"/>
              <a:ext cx="2027" cy="895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19" name="Rectangle 128"/>
            <p:cNvSpPr>
              <a:spLocks noChangeAspect="1"/>
            </p:cNvSpPr>
            <p:nvPr/>
          </p:nvSpPr>
          <p:spPr>
            <a:xfrm>
              <a:off x="3064" y="1896"/>
              <a:ext cx="1216" cy="1450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20" name="Line 129"/>
            <p:cNvSpPr>
              <a:spLocks noChangeAspect="1"/>
            </p:cNvSpPr>
            <p:nvPr/>
          </p:nvSpPr>
          <p:spPr>
            <a:xfrm>
              <a:off x="3074" y="2179"/>
              <a:ext cx="1204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5321" name="Line 130"/>
            <p:cNvSpPr>
              <a:spLocks noChangeAspect="1"/>
            </p:cNvSpPr>
            <p:nvPr/>
          </p:nvSpPr>
          <p:spPr>
            <a:xfrm flipH="1">
              <a:off x="3685" y="2461"/>
              <a:ext cx="2" cy="885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5322" name="Rectangle 131"/>
            <p:cNvSpPr/>
            <p:nvPr/>
          </p:nvSpPr>
          <p:spPr>
            <a:xfrm>
              <a:off x="3861" y="2395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23" name="Rectangle 132"/>
            <p:cNvSpPr/>
            <p:nvPr/>
          </p:nvSpPr>
          <p:spPr>
            <a:xfrm rot="5400000">
              <a:off x="3521" y="2872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24" name="Rectangle 133"/>
            <p:cNvSpPr/>
            <p:nvPr/>
          </p:nvSpPr>
          <p:spPr>
            <a:xfrm rot="5400000">
              <a:off x="2903" y="2864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25" name="Rectangle 134"/>
            <p:cNvSpPr/>
            <p:nvPr/>
          </p:nvSpPr>
          <p:spPr>
            <a:xfrm rot="5400000">
              <a:off x="4120" y="2837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26" name="Rectangle 135"/>
            <p:cNvSpPr/>
            <p:nvPr/>
          </p:nvSpPr>
          <p:spPr>
            <a:xfrm rot="5400000">
              <a:off x="2515" y="2591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176" name="AutoShape 136"/>
            <p:cNvSpPr>
              <a:spLocks noChangeAspect="1" noChangeArrowheads="1"/>
            </p:cNvSpPr>
            <p:nvPr/>
          </p:nvSpPr>
          <p:spPr bwMode="auto">
            <a:xfrm>
              <a:off x="3507" y="1752"/>
              <a:ext cx="295" cy="295"/>
            </a:xfrm>
            <a:prstGeom prst="diamond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miter lim="800000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328" name="Line 137"/>
            <p:cNvSpPr>
              <a:spLocks noChangeAspect="1"/>
            </p:cNvSpPr>
            <p:nvPr/>
          </p:nvSpPr>
          <p:spPr>
            <a:xfrm>
              <a:off x="3655" y="1752"/>
              <a:ext cx="0" cy="295"/>
            </a:xfrm>
            <a:prstGeom prst="line">
              <a:avLst/>
            </a:prstGeom>
            <a:ln w="38100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5329" name="Rectangle 138"/>
            <p:cNvSpPr/>
            <p:nvPr/>
          </p:nvSpPr>
          <p:spPr>
            <a:xfrm>
              <a:off x="3560" y="2127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179" name="Oval 139"/>
            <p:cNvSpPr>
              <a:spLocks noChangeAspect="1" noChangeArrowheads="1"/>
            </p:cNvSpPr>
            <p:nvPr/>
          </p:nvSpPr>
          <p:spPr bwMode="auto">
            <a:xfrm rot="16200000">
              <a:off x="4554" y="2736"/>
              <a:ext cx="242" cy="24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331" name="Line 140"/>
            <p:cNvSpPr>
              <a:spLocks noChangeAspect="1"/>
            </p:cNvSpPr>
            <p:nvPr/>
          </p:nvSpPr>
          <p:spPr>
            <a:xfrm>
              <a:off x="4579" y="2876"/>
              <a:ext cx="246" cy="0"/>
            </a:xfrm>
            <a:prstGeom prst="line">
              <a:avLst/>
            </a:prstGeom>
            <a:ln w="38100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5332" name="AutoShape 141"/>
            <p:cNvSpPr/>
            <p:nvPr/>
          </p:nvSpPr>
          <p:spPr>
            <a:xfrm>
              <a:off x="4668" y="2574"/>
              <a:ext cx="57" cy="102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33" name="AutoShape 142"/>
            <p:cNvSpPr>
              <a:spLocks noChangeAspect="1"/>
            </p:cNvSpPr>
            <p:nvPr/>
          </p:nvSpPr>
          <p:spPr>
            <a:xfrm rot="5400000">
              <a:off x="3868" y="1825"/>
              <a:ext cx="37" cy="92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34" name="Oval 143"/>
            <p:cNvSpPr>
              <a:spLocks noChangeAspect="1"/>
            </p:cNvSpPr>
            <p:nvPr/>
          </p:nvSpPr>
          <p:spPr>
            <a:xfrm>
              <a:off x="4258" y="2437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35" name="Oval 144"/>
            <p:cNvSpPr>
              <a:spLocks noChangeAspect="1"/>
            </p:cNvSpPr>
            <p:nvPr/>
          </p:nvSpPr>
          <p:spPr>
            <a:xfrm>
              <a:off x="4258" y="3328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36" name="Oval 145"/>
            <p:cNvSpPr>
              <a:spLocks noChangeAspect="1"/>
            </p:cNvSpPr>
            <p:nvPr/>
          </p:nvSpPr>
          <p:spPr>
            <a:xfrm>
              <a:off x="3665" y="3325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37" name="Oval 146"/>
            <p:cNvSpPr>
              <a:spLocks noChangeAspect="1"/>
            </p:cNvSpPr>
            <p:nvPr/>
          </p:nvSpPr>
          <p:spPr>
            <a:xfrm>
              <a:off x="3663" y="2437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38" name="Oval 147"/>
            <p:cNvSpPr>
              <a:spLocks noChangeAspect="1"/>
            </p:cNvSpPr>
            <p:nvPr/>
          </p:nvSpPr>
          <p:spPr>
            <a:xfrm>
              <a:off x="3041" y="3332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39" name="Oval 148"/>
            <p:cNvSpPr>
              <a:spLocks noChangeAspect="1"/>
            </p:cNvSpPr>
            <p:nvPr/>
          </p:nvSpPr>
          <p:spPr>
            <a:xfrm>
              <a:off x="4256" y="2161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40" name="Oval 149"/>
            <p:cNvSpPr>
              <a:spLocks noChangeAspect="1"/>
            </p:cNvSpPr>
            <p:nvPr/>
          </p:nvSpPr>
          <p:spPr>
            <a:xfrm>
              <a:off x="3050" y="2161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41" name="Oval 150"/>
            <p:cNvSpPr>
              <a:spLocks noChangeAspect="1"/>
            </p:cNvSpPr>
            <p:nvPr/>
          </p:nvSpPr>
          <p:spPr>
            <a:xfrm>
              <a:off x="3047" y="2431"/>
              <a:ext cx="37" cy="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151"/>
          <p:cNvGrpSpPr/>
          <p:nvPr/>
        </p:nvGrpSpPr>
        <p:grpSpPr>
          <a:xfrm>
            <a:off x="5410200" y="1236663"/>
            <a:ext cx="2976563" cy="2251075"/>
            <a:chOff x="2158" y="2287"/>
            <a:chExt cx="1875" cy="1418"/>
          </a:xfrm>
        </p:grpSpPr>
        <p:grpSp>
          <p:nvGrpSpPr>
            <p:cNvPr id="55343" name="Group 152"/>
            <p:cNvGrpSpPr/>
            <p:nvPr/>
          </p:nvGrpSpPr>
          <p:grpSpPr>
            <a:xfrm>
              <a:off x="2935" y="3475"/>
              <a:ext cx="357" cy="230"/>
              <a:chOff x="841" y="3328"/>
              <a:chExt cx="357" cy="230"/>
            </a:xfrm>
          </p:grpSpPr>
          <p:sp>
            <p:nvSpPr>
              <p:cNvPr id="55344" name="Text Box 153"/>
              <p:cNvSpPr txBox="1"/>
              <p:nvPr/>
            </p:nvSpPr>
            <p:spPr>
              <a:xfrm>
                <a:off x="841" y="3328"/>
                <a:ext cx="357" cy="2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345" name="Oval 154"/>
              <p:cNvSpPr/>
              <p:nvPr/>
            </p:nvSpPr>
            <p:spPr>
              <a:xfrm>
                <a:off x="913" y="3346"/>
                <a:ext cx="204" cy="204"/>
              </a:xfrm>
              <a:prstGeom prst="ellipse">
                <a:avLst/>
              </a:prstGeom>
              <a:noFill/>
              <a:ln w="22225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5346" name="Group 155"/>
            <p:cNvGrpSpPr/>
            <p:nvPr/>
          </p:nvGrpSpPr>
          <p:grpSpPr>
            <a:xfrm>
              <a:off x="2158" y="2287"/>
              <a:ext cx="357" cy="230"/>
              <a:chOff x="841" y="3328"/>
              <a:chExt cx="357" cy="230"/>
            </a:xfrm>
          </p:grpSpPr>
          <p:sp>
            <p:nvSpPr>
              <p:cNvPr id="55347" name="Text Box 156"/>
              <p:cNvSpPr txBox="1"/>
              <p:nvPr/>
            </p:nvSpPr>
            <p:spPr>
              <a:xfrm>
                <a:off x="841" y="3328"/>
                <a:ext cx="357" cy="2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348" name="Oval 157"/>
              <p:cNvSpPr/>
              <p:nvPr/>
            </p:nvSpPr>
            <p:spPr>
              <a:xfrm>
                <a:off x="913" y="3346"/>
                <a:ext cx="204" cy="204"/>
              </a:xfrm>
              <a:prstGeom prst="ellipse">
                <a:avLst/>
              </a:prstGeom>
              <a:noFill/>
              <a:ln w="22225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5349" name="Group 158"/>
            <p:cNvGrpSpPr/>
            <p:nvPr/>
          </p:nvGrpSpPr>
          <p:grpSpPr>
            <a:xfrm>
              <a:off x="2934" y="2314"/>
              <a:ext cx="357" cy="230"/>
              <a:chOff x="841" y="3328"/>
              <a:chExt cx="357" cy="230"/>
            </a:xfrm>
          </p:grpSpPr>
          <p:sp>
            <p:nvSpPr>
              <p:cNvPr id="55350" name="Text Box 159"/>
              <p:cNvSpPr txBox="1"/>
              <p:nvPr/>
            </p:nvSpPr>
            <p:spPr>
              <a:xfrm>
                <a:off x="841" y="3328"/>
                <a:ext cx="357" cy="2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351" name="Oval 160"/>
              <p:cNvSpPr/>
              <p:nvPr/>
            </p:nvSpPr>
            <p:spPr>
              <a:xfrm>
                <a:off x="913" y="3346"/>
                <a:ext cx="204" cy="204"/>
              </a:xfrm>
              <a:prstGeom prst="ellipse">
                <a:avLst/>
              </a:prstGeom>
              <a:noFill/>
              <a:ln w="22225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5352" name="Group 161"/>
            <p:cNvGrpSpPr/>
            <p:nvPr/>
          </p:nvGrpSpPr>
          <p:grpSpPr>
            <a:xfrm>
              <a:off x="3676" y="2313"/>
              <a:ext cx="357" cy="230"/>
              <a:chOff x="841" y="3328"/>
              <a:chExt cx="357" cy="230"/>
            </a:xfrm>
          </p:grpSpPr>
          <p:sp>
            <p:nvSpPr>
              <p:cNvPr id="55353" name="Text Box 162"/>
              <p:cNvSpPr txBox="1"/>
              <p:nvPr/>
            </p:nvSpPr>
            <p:spPr>
              <a:xfrm>
                <a:off x="841" y="3328"/>
                <a:ext cx="357" cy="2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354" name="Oval 163"/>
              <p:cNvSpPr/>
              <p:nvPr/>
            </p:nvSpPr>
            <p:spPr>
              <a:xfrm>
                <a:off x="913" y="3346"/>
                <a:ext cx="204" cy="204"/>
              </a:xfrm>
              <a:prstGeom prst="ellipse">
                <a:avLst/>
              </a:prstGeom>
              <a:noFill/>
              <a:ln w="22225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15204" name="Text Box 164"/>
          <p:cNvSpPr txBox="1"/>
          <p:nvPr/>
        </p:nvSpPr>
        <p:spPr>
          <a:xfrm>
            <a:off x="495300" y="3133725"/>
            <a:ext cx="1365250" cy="427038"/>
          </a:xfrm>
          <a:prstGeom prst="rect">
            <a:avLst/>
          </a:prstGeom>
          <a:noFill/>
          <a:ln w="28575">
            <a:noFill/>
          </a:ln>
        </p:spPr>
        <p:txBody>
          <a:bodyPr lIns="0" tIns="0" rIns="0" bIns="0" anchor="t" anchorCtr="0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节点①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215205" name="Text Box 165"/>
          <p:cNvSpPr txBox="1"/>
          <p:nvPr/>
        </p:nvSpPr>
        <p:spPr>
          <a:xfrm>
            <a:off x="541338" y="3846513"/>
            <a:ext cx="1365250" cy="427037"/>
          </a:xfrm>
          <a:prstGeom prst="rect">
            <a:avLst/>
          </a:prstGeom>
          <a:noFill/>
          <a:ln w="28575">
            <a:noFill/>
          </a:ln>
        </p:spPr>
        <p:txBody>
          <a:bodyPr lIns="0" tIns="0" rIns="0" bIns="0" anchor="t" anchorCtr="0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节点②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215206" name="Text Box 166"/>
          <p:cNvSpPr txBox="1"/>
          <p:nvPr/>
        </p:nvSpPr>
        <p:spPr>
          <a:xfrm>
            <a:off x="557213" y="4645025"/>
            <a:ext cx="1365250" cy="427038"/>
          </a:xfrm>
          <a:prstGeom prst="rect">
            <a:avLst/>
          </a:prstGeom>
          <a:noFill/>
          <a:ln w="28575">
            <a:noFill/>
          </a:ln>
        </p:spPr>
        <p:txBody>
          <a:bodyPr lIns="0" tIns="0" rIns="0" bIns="0" anchor="t" anchorCtr="0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节点③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215207" name="Text Box 167"/>
          <p:cNvSpPr txBox="1"/>
          <p:nvPr/>
        </p:nvSpPr>
        <p:spPr>
          <a:xfrm>
            <a:off x="741363" y="1498600"/>
            <a:ext cx="3113087" cy="1093788"/>
          </a:xfrm>
          <a:prstGeom prst="rect">
            <a:avLst/>
          </a:prstGeom>
          <a:solidFill>
            <a:srgbClr val="006600"/>
          </a:solidFill>
          <a:ln w="9525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 anchorCtr="0"/>
          <a:p>
            <a:pPr algn="ctr" eaLnBrk="0" hangingPunct="0">
              <a:spcBef>
                <a:spcPct val="50000"/>
              </a:spcBef>
              <a:buClrTx/>
              <a:buFontTx/>
            </a:pPr>
            <a:r>
              <a:rPr lang="zh-CN" altLang="en-US">
                <a:latin typeface="Times New Roman" panose="02020603050405020304" pitchFamily="18" charset="0"/>
                <a:ea typeface="幼圆" panose="02010509060101010101" pitchFamily="49" charset="-122"/>
              </a:rPr>
              <a:t>适当选择参考节点</a:t>
            </a:r>
            <a:endParaRPr lang="zh-CN" altLang="en-US" i="1" baseline="-2500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215208" name="Oval 168"/>
          <p:cNvSpPr/>
          <p:nvPr/>
        </p:nvSpPr>
        <p:spPr>
          <a:xfrm>
            <a:off x="5892800" y="1582738"/>
            <a:ext cx="144463" cy="130175"/>
          </a:xfrm>
          <a:prstGeom prst="ellipse">
            <a:avLst/>
          </a:prstGeom>
          <a:solidFill>
            <a:schemeClr val="hlink"/>
          </a:solidFill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5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"/>
                                        <p:tgtEl>
                                          <p:spTgt spid="215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5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5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9" dur="500"/>
                                        <p:tgtEl>
                                          <p:spTgt spid="215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5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8" dur="500"/>
                                        <p:tgtEl>
                                          <p:spTgt spid="215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5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215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5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5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5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8" grpId="0"/>
      <p:bldP spid="215100" grpId="0" bldLvl="0" animBg="1"/>
      <p:bldP spid="215204" grpId="0"/>
      <p:bldP spid="215205" grpId="0"/>
      <p:bldP spid="215206" grpId="0"/>
      <p:bldP spid="215207" grpId="0" bldLvl="0" animBg="1"/>
      <p:bldP spid="215208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受控源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5" name="Group 89"/>
          <p:cNvGrpSpPr/>
          <p:nvPr/>
        </p:nvGrpSpPr>
        <p:grpSpPr>
          <a:xfrm>
            <a:off x="203200" y="1462088"/>
            <a:ext cx="4665663" cy="4406900"/>
            <a:chOff x="420" y="1022"/>
            <a:chExt cx="2601" cy="2776"/>
          </a:xfrm>
        </p:grpSpPr>
        <p:grpSp>
          <p:nvGrpSpPr>
            <p:cNvPr id="21507" name="Group 77"/>
            <p:cNvGrpSpPr/>
            <p:nvPr/>
          </p:nvGrpSpPr>
          <p:grpSpPr>
            <a:xfrm>
              <a:off x="831" y="1863"/>
              <a:ext cx="1327" cy="1150"/>
              <a:chOff x="1123" y="970"/>
              <a:chExt cx="1327" cy="1150"/>
            </a:xfrm>
          </p:grpSpPr>
          <p:sp>
            <p:nvSpPr>
              <p:cNvPr id="21508" name="Oval 3"/>
              <p:cNvSpPr/>
              <p:nvPr/>
            </p:nvSpPr>
            <p:spPr>
              <a:xfrm>
                <a:off x="1262" y="978"/>
                <a:ext cx="45" cy="45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509" name="Oval 4"/>
              <p:cNvSpPr/>
              <p:nvPr/>
            </p:nvSpPr>
            <p:spPr>
              <a:xfrm>
                <a:off x="2250" y="976"/>
                <a:ext cx="45" cy="45"/>
              </a:xfrm>
              <a:prstGeom prst="ellipse">
                <a:avLst/>
              </a:prstGeom>
              <a:noFill/>
              <a:ln w="28575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510" name="Oval 6"/>
              <p:cNvSpPr/>
              <p:nvPr/>
            </p:nvSpPr>
            <p:spPr>
              <a:xfrm>
                <a:off x="1246" y="1662"/>
                <a:ext cx="45" cy="45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511" name="Text Box 8"/>
              <p:cNvSpPr txBox="1"/>
              <p:nvPr/>
            </p:nvSpPr>
            <p:spPr>
              <a:xfrm>
                <a:off x="1123" y="970"/>
                <a:ext cx="200" cy="67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+ 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21512" name="Text Box 9"/>
              <p:cNvSpPr txBox="1"/>
              <p:nvPr/>
            </p:nvSpPr>
            <p:spPr>
              <a:xfrm>
                <a:off x="1174" y="1243"/>
                <a:ext cx="192" cy="20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 anchorCtr="0"/>
              <a:p>
                <a:pPr algn="just"/>
                <a:r>
                  <a:rPr lang="en-US" altLang="zh-CN" sz="20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lang="en-US" altLang="zh-CN" sz="20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513" name="AutoShape 11"/>
              <p:cNvSpPr/>
              <p:nvPr/>
            </p:nvSpPr>
            <p:spPr>
              <a:xfrm rot="5400000">
                <a:off x="1688" y="1187"/>
                <a:ext cx="303" cy="304"/>
              </a:xfrm>
              <a:prstGeom prst="diamond">
                <a:avLst/>
              </a:prstGeom>
              <a:gradFill rotWithShape="1">
                <a:gsLst>
                  <a:gs pos="0">
                    <a:srgbClr val="00765E"/>
                  </a:gs>
                  <a:gs pos="50000">
                    <a:srgbClr val="00FFCC"/>
                  </a:gs>
                  <a:gs pos="100000">
                    <a:srgbClr val="00765E"/>
                  </a:gs>
                </a:gsLst>
                <a:lin ang="18900000" scaled="1"/>
                <a:tileRect/>
              </a:gradFill>
              <a:ln w="38100" cap="flat" cmpd="sng">
                <a:solidFill>
                  <a:srgbClr val="FFCC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514" name="Oval 13"/>
              <p:cNvSpPr/>
              <p:nvPr/>
            </p:nvSpPr>
            <p:spPr>
              <a:xfrm>
                <a:off x="2254" y="1646"/>
                <a:ext cx="45" cy="45"/>
              </a:xfrm>
              <a:prstGeom prst="ellipse">
                <a:avLst/>
              </a:prstGeom>
              <a:noFill/>
              <a:ln w="28575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515" name="Text Box 16"/>
              <p:cNvSpPr txBox="1"/>
              <p:nvPr/>
            </p:nvSpPr>
            <p:spPr>
              <a:xfrm>
                <a:off x="1918" y="1074"/>
                <a:ext cx="209" cy="6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21516" name="Text Box 17"/>
              <p:cNvSpPr txBox="1"/>
              <p:nvPr/>
            </p:nvSpPr>
            <p:spPr>
              <a:xfrm>
                <a:off x="1926" y="1230"/>
                <a:ext cx="524" cy="2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anchor="t" anchorCtr="0"/>
              <a:p>
                <a:pPr algn="just"/>
                <a:r>
                  <a:rPr lang="en-US" altLang="zh-CN" sz="2000" i="1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</a:t>
                </a:r>
                <a:r>
                  <a:rPr lang="en-US" altLang="zh-CN" sz="20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u</a:t>
                </a:r>
                <a:r>
                  <a:rPr lang="en-US" altLang="zh-CN" sz="20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517" name="Text Box 68"/>
              <p:cNvSpPr txBox="1"/>
              <p:nvPr/>
            </p:nvSpPr>
            <p:spPr>
              <a:xfrm>
                <a:off x="1543" y="1793"/>
                <a:ext cx="648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FFCC99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VCVS</a:t>
                </a:r>
                <a:endParaRPr lang="en-US" altLang="zh-CN" dirty="0">
                  <a:solidFill>
                    <a:srgbClr val="FFCC99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518" name="Line 72"/>
              <p:cNvSpPr/>
              <p:nvPr/>
            </p:nvSpPr>
            <p:spPr>
              <a:xfrm>
                <a:off x="1856" y="997"/>
                <a:ext cx="0" cy="674"/>
              </a:xfrm>
              <a:prstGeom prst="line">
                <a:avLst/>
              </a:prstGeom>
              <a:ln w="28575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519" name="Line 73"/>
              <p:cNvSpPr/>
              <p:nvPr/>
            </p:nvSpPr>
            <p:spPr>
              <a:xfrm>
                <a:off x="1856" y="997"/>
                <a:ext cx="393" cy="0"/>
              </a:xfrm>
              <a:prstGeom prst="line">
                <a:avLst/>
              </a:prstGeom>
              <a:ln w="28575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520" name="Line 74"/>
              <p:cNvSpPr/>
              <p:nvPr/>
            </p:nvSpPr>
            <p:spPr>
              <a:xfrm>
                <a:off x="1856" y="1671"/>
                <a:ext cx="402" cy="0"/>
              </a:xfrm>
              <a:prstGeom prst="line">
                <a:avLst/>
              </a:prstGeom>
              <a:ln w="28575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521" name="Line 75"/>
              <p:cNvSpPr/>
              <p:nvPr/>
            </p:nvSpPr>
            <p:spPr>
              <a:xfrm>
                <a:off x="1307" y="998"/>
                <a:ext cx="274" cy="0"/>
              </a:xfrm>
              <a:prstGeom prst="line">
                <a:avLst/>
              </a:prstGeom>
              <a:ln w="28575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522" name="Line 76"/>
              <p:cNvSpPr/>
              <p:nvPr/>
            </p:nvSpPr>
            <p:spPr>
              <a:xfrm>
                <a:off x="1293" y="1685"/>
                <a:ext cx="320" cy="0"/>
              </a:xfrm>
              <a:prstGeom prst="line">
                <a:avLst/>
              </a:prstGeom>
              <a:ln w="28575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1523" name="Rectangle 81"/>
            <p:cNvSpPr/>
            <p:nvPr/>
          </p:nvSpPr>
          <p:spPr>
            <a:xfrm>
              <a:off x="564" y="3050"/>
              <a:ext cx="2313" cy="74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μ —— 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控制系数   常量，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称为 电压放大系数 或 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转移电压比，无量纲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24" name="Text Box 86"/>
            <p:cNvSpPr txBox="1"/>
            <p:nvPr/>
          </p:nvSpPr>
          <p:spPr>
            <a:xfrm>
              <a:off x="420" y="1022"/>
              <a:ext cx="2601" cy="61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FFCC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电压控电压源</a:t>
              </a:r>
              <a:endParaRPr lang="zh-CN" altLang="en-US" dirty="0">
                <a:solidFill>
                  <a:srgbClr val="FFCC9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Voltage-controlled Voltage Source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6" name="Group 90"/>
          <p:cNvGrpSpPr/>
          <p:nvPr/>
        </p:nvGrpSpPr>
        <p:grpSpPr>
          <a:xfrm>
            <a:off x="4643438" y="1420813"/>
            <a:ext cx="4505325" cy="4518025"/>
            <a:chOff x="2949" y="1023"/>
            <a:chExt cx="2630" cy="2846"/>
          </a:xfrm>
        </p:grpSpPr>
        <p:grpSp>
          <p:nvGrpSpPr>
            <p:cNvPr id="21526" name="Group 88"/>
            <p:cNvGrpSpPr/>
            <p:nvPr/>
          </p:nvGrpSpPr>
          <p:grpSpPr>
            <a:xfrm>
              <a:off x="3378" y="1881"/>
              <a:ext cx="1340" cy="1097"/>
              <a:chOff x="3487" y="1678"/>
              <a:chExt cx="1340" cy="1097"/>
            </a:xfrm>
          </p:grpSpPr>
          <p:grpSp>
            <p:nvGrpSpPr>
              <p:cNvPr id="21527" name="Group 18"/>
              <p:cNvGrpSpPr/>
              <p:nvPr/>
            </p:nvGrpSpPr>
            <p:grpSpPr>
              <a:xfrm>
                <a:off x="3487" y="1678"/>
                <a:ext cx="1340" cy="710"/>
                <a:chOff x="848" y="2456"/>
                <a:chExt cx="1340" cy="710"/>
              </a:xfrm>
            </p:grpSpPr>
            <p:sp>
              <p:nvSpPr>
                <p:cNvPr id="21528" name="Oval 19"/>
                <p:cNvSpPr/>
                <p:nvPr/>
              </p:nvSpPr>
              <p:spPr>
                <a:xfrm>
                  <a:off x="960" y="2472"/>
                  <a:ext cx="45" cy="45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529" name="Oval 20"/>
                <p:cNvSpPr/>
                <p:nvPr/>
              </p:nvSpPr>
              <p:spPr>
                <a:xfrm>
                  <a:off x="1944" y="2456"/>
                  <a:ext cx="45" cy="45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cxnSp>
              <p:nvCxnSpPr>
                <p:cNvPr id="21530" name="AutoShape 21"/>
                <p:cNvCxnSpPr>
                  <a:stCxn id="21528" idx="7"/>
                </p:cNvCxnSpPr>
                <p:nvPr/>
              </p:nvCxnSpPr>
              <p:spPr>
                <a:xfrm>
                  <a:off x="998" y="2479"/>
                  <a:ext cx="330" cy="1"/>
                </a:xfrm>
                <a:prstGeom prst="straightConnector1">
                  <a:avLst/>
                </a:prstGeom>
                <a:ln w="28575" cap="flat" cmpd="sng">
                  <a:solidFill>
                    <a:srgbClr val="FFCC9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1531" name="Oval 22"/>
                <p:cNvSpPr/>
                <p:nvPr/>
              </p:nvSpPr>
              <p:spPr>
                <a:xfrm>
                  <a:off x="944" y="3120"/>
                  <a:ext cx="45" cy="45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cxnSp>
              <p:nvCxnSpPr>
                <p:cNvPr id="21532" name="AutoShape 23"/>
                <p:cNvCxnSpPr>
                  <a:stCxn id="21531" idx="7"/>
                </p:cNvCxnSpPr>
                <p:nvPr/>
              </p:nvCxnSpPr>
              <p:spPr>
                <a:xfrm>
                  <a:off x="982" y="3127"/>
                  <a:ext cx="330" cy="1"/>
                </a:xfrm>
                <a:prstGeom prst="straightConnector1">
                  <a:avLst/>
                </a:prstGeom>
                <a:ln w="28575" cap="flat" cmpd="sng">
                  <a:solidFill>
                    <a:srgbClr val="FFCC9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1533" name="Text Box 24"/>
                <p:cNvSpPr txBox="1"/>
                <p:nvPr/>
              </p:nvSpPr>
              <p:spPr>
                <a:xfrm>
                  <a:off x="848" y="2464"/>
                  <a:ext cx="200" cy="7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>
                  <a:spAutoFit/>
                </a:bodyPr>
                <a:p>
                  <a:pPr>
                    <a:lnSpc>
                      <a:spcPct val="130000"/>
                    </a:lnSpc>
                    <a:spcBef>
                      <a:spcPct val="50000"/>
                    </a:spcBef>
                  </a:pPr>
                  <a:r>
                    <a: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  <a:endPara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>
                    <a:spcBef>
                      <a:spcPct val="50000"/>
                    </a:spcBef>
                  </a:pPr>
                  <a:r>
                    <a: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  <a:sym typeface="Symbol" panose="05050102010706020507" pitchFamily="18" charset="2"/>
                    </a:rPr>
                    <a:t></a:t>
                  </a:r>
                  <a:endPara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endParaRPr>
                </a:p>
              </p:txBody>
            </p:sp>
            <p:sp>
              <p:nvSpPr>
                <p:cNvPr id="21534" name="Text Box 25"/>
                <p:cNvSpPr txBox="1"/>
                <p:nvPr/>
              </p:nvSpPr>
              <p:spPr>
                <a:xfrm>
                  <a:off x="872" y="2746"/>
                  <a:ext cx="192" cy="20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 anchorCtr="0"/>
                <a:p>
                  <a:pPr algn="just"/>
                  <a:r>
                    <a:rPr lang="en-US" altLang="zh-CN" sz="2000" i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u</a:t>
                  </a:r>
                  <a:r>
                    <a:rPr lang="en-US" altLang="zh-CN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</a:t>
                  </a:r>
                  <a:endPara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535" name="Oval 26"/>
                <p:cNvSpPr/>
                <p:nvPr/>
              </p:nvSpPr>
              <p:spPr>
                <a:xfrm>
                  <a:off x="1952" y="3104"/>
                  <a:ext cx="45" cy="45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cxnSp>
              <p:nvCxnSpPr>
                <p:cNvPr id="21536" name="AutoShape 27"/>
                <p:cNvCxnSpPr>
                  <a:endCxn id="21529" idx="2"/>
                </p:cNvCxnSpPr>
                <p:nvPr/>
              </p:nvCxnSpPr>
              <p:spPr>
                <a:xfrm flipV="1">
                  <a:off x="1557" y="2479"/>
                  <a:ext cx="387" cy="201"/>
                </a:xfrm>
                <a:prstGeom prst="bentConnector3">
                  <a:avLst>
                    <a:gd name="adj1" fmla="val -1037"/>
                  </a:avLst>
                </a:prstGeom>
                <a:ln w="28575" cap="flat" cmpd="sng">
                  <a:solidFill>
                    <a:srgbClr val="FFCC99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21537" name="AutoShape 28"/>
                <p:cNvCxnSpPr>
                  <a:stCxn id="21535" idx="3"/>
                </p:cNvCxnSpPr>
                <p:nvPr/>
              </p:nvCxnSpPr>
              <p:spPr>
                <a:xfrm rot="-5400000" flipV="1">
                  <a:off x="1660" y="2842"/>
                  <a:ext cx="161" cy="408"/>
                </a:xfrm>
                <a:prstGeom prst="bentConnector3">
                  <a:avLst>
                    <a:gd name="adj1" fmla="val 5588"/>
                  </a:avLst>
                </a:prstGeom>
                <a:ln w="28575" cap="flat" cmpd="sng">
                  <a:solidFill>
                    <a:srgbClr val="FFCC99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sp>
              <p:nvSpPr>
                <p:cNvPr id="21538" name="Text Box 29"/>
                <p:cNvSpPr txBox="1"/>
                <p:nvPr/>
              </p:nvSpPr>
              <p:spPr>
                <a:xfrm>
                  <a:off x="1664" y="2560"/>
                  <a:ext cx="524" cy="23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anchor="t" anchorCtr="0"/>
                <a:p>
                  <a:pPr algn="just"/>
                  <a:r>
                    <a:rPr lang="en-US" altLang="zh-CN" sz="2000" i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gu</a:t>
                  </a:r>
                  <a:r>
                    <a:rPr lang="en-US" altLang="zh-CN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</a:t>
                  </a:r>
                  <a:endPara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21539" name="Group 30"/>
                <p:cNvGrpSpPr/>
                <p:nvPr/>
              </p:nvGrpSpPr>
              <p:grpSpPr>
                <a:xfrm>
                  <a:off x="1400" y="2680"/>
                  <a:ext cx="304" cy="304"/>
                  <a:chOff x="2048" y="792"/>
                  <a:chExt cx="304" cy="304"/>
                </a:xfrm>
              </p:grpSpPr>
              <p:sp>
                <p:nvSpPr>
                  <p:cNvPr id="21540" name="AutoShape 31"/>
                  <p:cNvSpPr/>
                  <p:nvPr/>
                </p:nvSpPr>
                <p:spPr>
                  <a:xfrm>
                    <a:off x="2048" y="792"/>
                    <a:ext cx="304" cy="304"/>
                  </a:xfrm>
                  <a:prstGeom prst="diamond">
                    <a:avLst/>
                  </a:prstGeom>
                  <a:gradFill rotWithShape="1">
                    <a:gsLst>
                      <a:gs pos="0">
                        <a:srgbClr val="007676"/>
                      </a:gs>
                      <a:gs pos="50000">
                        <a:srgbClr val="00FFFF"/>
                      </a:gs>
                      <a:gs pos="100000">
                        <a:srgbClr val="007676"/>
                      </a:gs>
                    </a:gsLst>
                    <a:lin ang="18900000" scaled="1"/>
                    <a:tileRect/>
                  </a:gradFill>
                  <a:ln w="38100" cap="flat" cmpd="sng">
                    <a:solidFill>
                      <a:srgbClr val="FFCC99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p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1541" name="Line 32"/>
                  <p:cNvSpPr/>
                  <p:nvPr/>
                </p:nvSpPr>
                <p:spPr>
                  <a:xfrm>
                    <a:off x="2056" y="944"/>
                    <a:ext cx="288" cy="0"/>
                  </a:xfrm>
                  <a:prstGeom prst="line">
                    <a:avLst/>
                  </a:prstGeom>
                  <a:ln w="38100" cap="flat" cmpd="sng">
                    <a:solidFill>
                      <a:srgbClr val="FFCC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21542" name="AutoShape 33"/>
                <p:cNvSpPr/>
                <p:nvPr/>
              </p:nvSpPr>
              <p:spPr>
                <a:xfrm flipH="1">
                  <a:off x="1520" y="2520"/>
                  <a:ext cx="68" cy="122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00"/>
                </a:solidFill>
                <a:ln w="9525" cap="flat" cmpd="sng">
                  <a:solidFill>
                    <a:srgbClr val="FFFF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1543" name="Text Box 69"/>
              <p:cNvSpPr txBox="1"/>
              <p:nvPr/>
            </p:nvSpPr>
            <p:spPr>
              <a:xfrm>
                <a:off x="3817" y="2448"/>
                <a:ext cx="566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rIns="0"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FFCC99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VCCS</a:t>
                </a:r>
                <a:endParaRPr lang="en-US" altLang="zh-CN" dirty="0">
                  <a:solidFill>
                    <a:srgbClr val="FFCC99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1544" name="Rectangle 83"/>
            <p:cNvSpPr/>
            <p:nvPr/>
          </p:nvSpPr>
          <p:spPr>
            <a:xfrm>
              <a:off x="3168" y="3121"/>
              <a:ext cx="2313" cy="74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g —— 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控制系数   常量，称为转移电导，具有电导的量纲（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）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45" name="Text Box 87"/>
            <p:cNvSpPr txBox="1"/>
            <p:nvPr/>
          </p:nvSpPr>
          <p:spPr>
            <a:xfrm>
              <a:off x="2949" y="1023"/>
              <a:ext cx="2630" cy="61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FFCC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电压控电流源</a:t>
              </a:r>
              <a:endParaRPr lang="zh-CN" altLang="en-US" dirty="0">
                <a:solidFill>
                  <a:srgbClr val="FFCC9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Voltage-controlled Current Source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546" name="矩形标注 3"/>
          <p:cNvSpPr/>
          <p:nvPr/>
        </p:nvSpPr>
        <p:spPr>
          <a:xfrm>
            <a:off x="3351213" y="3557588"/>
            <a:ext cx="1693862" cy="892175"/>
          </a:xfrm>
          <a:prstGeom prst="wedgeRectCallout">
            <a:avLst>
              <a:gd name="adj1" fmla="val -92727"/>
              <a:gd name="adj2" fmla="val -53060"/>
            </a:avLst>
          </a:prstGeom>
          <a:solidFill>
            <a:srgbClr val="72BFC5"/>
          </a:solidFill>
          <a:ln w="28575" cap="flat" cmpd="sng">
            <a:solidFill>
              <a:srgbClr val="FFCC99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电压源和电流源要认清，特别是受控源，</a:t>
            </a:r>
            <a:endParaRPr lang="zh-CN" altLang="en-US" sz="16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7123" name="Rectangle 35"/>
          <p:cNvSpPr/>
          <p:nvPr/>
        </p:nvSpPr>
        <p:spPr>
          <a:xfrm>
            <a:off x="1701800" y="1522413"/>
            <a:ext cx="6176963" cy="427037"/>
          </a:xfrm>
          <a:prstGeom prst="rect">
            <a:avLst/>
          </a:prstGeom>
          <a:noFill/>
          <a:ln w="28575">
            <a:noFill/>
          </a:ln>
        </p:spPr>
        <p:txBody>
          <a:bodyPr lIns="0" tIns="0" rIns="0" bIns="0" anchor="t" anchorCtr="0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幼圆" panose="02010509060101010101" pitchFamily="49" charset="-122"/>
              </a:rPr>
              <a:t>用节点电压法求图示电路中电压 </a:t>
            </a:r>
            <a:r>
              <a:rPr lang="en-US" altLang="zh-CN" dirty="0">
                <a:latin typeface="Times New Roman" panose="02020603050405020304" pitchFamily="18" charset="0"/>
                <a:ea typeface="幼圆" panose="02010509060101010101" pitchFamily="49" charset="-122"/>
              </a:rPr>
              <a:t>U </a:t>
            </a:r>
            <a:r>
              <a:rPr lang="zh-CN" altLang="en-US" dirty="0">
                <a:latin typeface="Times New Roman" panose="02020603050405020304" pitchFamily="18" charset="0"/>
                <a:ea typeface="幼圆" panose="02010509060101010101" pitchFamily="49" charset="-122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pSp>
        <p:nvGrpSpPr>
          <p:cNvPr id="56322" name="Group 40"/>
          <p:cNvGrpSpPr/>
          <p:nvPr/>
        </p:nvGrpSpPr>
        <p:grpSpPr>
          <a:xfrm>
            <a:off x="3195638" y="2409825"/>
            <a:ext cx="3368675" cy="2432050"/>
            <a:chOff x="2013" y="1518"/>
            <a:chExt cx="2122" cy="1532"/>
          </a:xfrm>
        </p:grpSpPr>
        <p:sp>
          <p:nvSpPr>
            <p:cNvPr id="217091" name="Oval 3"/>
            <p:cNvSpPr>
              <a:spLocks noChangeAspect="1" noChangeArrowheads="1"/>
            </p:cNvSpPr>
            <p:nvPr/>
          </p:nvSpPr>
          <p:spPr bwMode="auto">
            <a:xfrm rot="10800000">
              <a:off x="2013" y="2485"/>
              <a:ext cx="252" cy="25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7092" name="AutoShape 4"/>
            <p:cNvSpPr>
              <a:spLocks noChangeArrowheads="1"/>
            </p:cNvSpPr>
            <p:nvPr/>
          </p:nvSpPr>
          <p:spPr bwMode="auto">
            <a:xfrm>
              <a:off x="3582" y="2434"/>
              <a:ext cx="241" cy="280"/>
            </a:xfrm>
            <a:prstGeom prst="diamond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25" name="Line 5"/>
            <p:cNvSpPr>
              <a:spLocks noChangeAspect="1"/>
            </p:cNvSpPr>
            <p:nvPr/>
          </p:nvSpPr>
          <p:spPr>
            <a:xfrm>
              <a:off x="2942" y="2170"/>
              <a:ext cx="0" cy="831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26" name="Line 6"/>
            <p:cNvSpPr>
              <a:spLocks noChangeAspect="1"/>
            </p:cNvSpPr>
            <p:nvPr/>
          </p:nvSpPr>
          <p:spPr>
            <a:xfrm>
              <a:off x="2148" y="2162"/>
              <a:ext cx="1546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27" name="Rectangle 7"/>
            <p:cNvSpPr>
              <a:spLocks noChangeAspect="1"/>
            </p:cNvSpPr>
            <p:nvPr/>
          </p:nvSpPr>
          <p:spPr>
            <a:xfrm>
              <a:off x="2143" y="1802"/>
              <a:ext cx="1560" cy="1199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328" name="Rectangle 8"/>
            <p:cNvSpPr/>
            <p:nvPr/>
          </p:nvSpPr>
          <p:spPr>
            <a:xfrm rot="5400000">
              <a:off x="2781" y="2580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329" name="Rectangle 9"/>
            <p:cNvSpPr/>
            <p:nvPr/>
          </p:nvSpPr>
          <p:spPr>
            <a:xfrm>
              <a:off x="3211" y="2104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330" name="Rectangle 10"/>
            <p:cNvSpPr/>
            <p:nvPr/>
          </p:nvSpPr>
          <p:spPr>
            <a:xfrm>
              <a:off x="2428" y="2100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331" name="Rectangle 11"/>
            <p:cNvSpPr/>
            <p:nvPr/>
          </p:nvSpPr>
          <p:spPr>
            <a:xfrm>
              <a:off x="2815" y="1747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332" name="Oval 15"/>
            <p:cNvSpPr>
              <a:spLocks noChangeAspect="1"/>
            </p:cNvSpPr>
            <p:nvPr/>
          </p:nvSpPr>
          <p:spPr>
            <a:xfrm>
              <a:off x="3688" y="2138"/>
              <a:ext cx="41" cy="41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333" name="Oval 16"/>
            <p:cNvSpPr>
              <a:spLocks noChangeAspect="1"/>
            </p:cNvSpPr>
            <p:nvPr/>
          </p:nvSpPr>
          <p:spPr>
            <a:xfrm>
              <a:off x="2921" y="2986"/>
              <a:ext cx="41" cy="41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334" name="Oval 17"/>
            <p:cNvSpPr>
              <a:spLocks noChangeAspect="1"/>
            </p:cNvSpPr>
            <p:nvPr/>
          </p:nvSpPr>
          <p:spPr>
            <a:xfrm>
              <a:off x="2923" y="2144"/>
              <a:ext cx="41" cy="42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335" name="Oval 18"/>
            <p:cNvSpPr>
              <a:spLocks noChangeAspect="1"/>
            </p:cNvSpPr>
            <p:nvPr/>
          </p:nvSpPr>
          <p:spPr>
            <a:xfrm>
              <a:off x="2122" y="2142"/>
              <a:ext cx="41" cy="41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56336" name="Group 19"/>
            <p:cNvGrpSpPr>
              <a:grpSpLocks noChangeAspect="1"/>
            </p:cNvGrpSpPr>
            <p:nvPr/>
          </p:nvGrpSpPr>
          <p:grpSpPr>
            <a:xfrm flipV="1">
              <a:off x="2923" y="2236"/>
              <a:ext cx="42" cy="135"/>
              <a:chOff x="3607" y="2025"/>
              <a:chExt cx="57" cy="188"/>
            </a:xfrm>
          </p:grpSpPr>
          <p:sp>
            <p:nvSpPr>
              <p:cNvPr id="56337" name="AutoShape 20"/>
              <p:cNvSpPr>
                <a:spLocks noChangeAspect="1"/>
              </p:cNvSpPr>
              <p:nvPr/>
            </p:nvSpPr>
            <p:spPr>
              <a:xfrm>
                <a:off x="3607" y="2025"/>
                <a:ext cx="57" cy="142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338" name="Line 21"/>
              <p:cNvSpPr>
                <a:spLocks noChangeAspect="1"/>
              </p:cNvSpPr>
              <p:nvPr/>
            </p:nvSpPr>
            <p:spPr>
              <a:xfrm>
                <a:off x="3632" y="2168"/>
                <a:ext cx="0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56339" name="Text Box 23"/>
            <p:cNvSpPr txBox="1">
              <a:spLocks noChangeAspect="1"/>
            </p:cNvSpPr>
            <p:nvPr/>
          </p:nvSpPr>
          <p:spPr>
            <a:xfrm>
              <a:off x="2172" y="2270"/>
              <a:ext cx="532" cy="780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50V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6340" name="Text Box 24"/>
            <p:cNvSpPr txBox="1">
              <a:spLocks noChangeAspect="1"/>
            </p:cNvSpPr>
            <p:nvPr/>
          </p:nvSpPr>
          <p:spPr>
            <a:xfrm>
              <a:off x="3006" y="2530"/>
              <a:ext cx="451" cy="320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6341" name="Text Box 26"/>
            <p:cNvSpPr txBox="1">
              <a:spLocks noChangeAspect="1"/>
            </p:cNvSpPr>
            <p:nvPr/>
          </p:nvSpPr>
          <p:spPr>
            <a:xfrm>
              <a:off x="2979" y="2228"/>
              <a:ext cx="166" cy="21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342" name="Text Box 27"/>
            <p:cNvSpPr txBox="1">
              <a:spLocks noChangeAspect="1"/>
            </p:cNvSpPr>
            <p:nvPr/>
          </p:nvSpPr>
          <p:spPr>
            <a:xfrm>
              <a:off x="2776" y="1518"/>
              <a:ext cx="506" cy="33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6343" name="Text Box 28"/>
            <p:cNvSpPr txBox="1">
              <a:spLocks noChangeAspect="1"/>
            </p:cNvSpPr>
            <p:nvPr/>
          </p:nvSpPr>
          <p:spPr>
            <a:xfrm>
              <a:off x="3724" y="2270"/>
              <a:ext cx="248" cy="62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>
                <a:lnSpc>
                  <a:spcPct val="9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>
                <a:lnSpc>
                  <a:spcPct val="90000"/>
                </a:lnSpc>
              </a:pP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>
                <a:lnSpc>
                  <a:spcPct val="9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6344" name="Rectangle 29"/>
            <p:cNvSpPr/>
            <p:nvPr/>
          </p:nvSpPr>
          <p:spPr>
            <a:xfrm>
              <a:off x="3868" y="2460"/>
              <a:ext cx="267" cy="23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0" tIns="0" rIns="0" bIns="0" anchor="t" anchorCtr="0">
              <a:spAutoFit/>
            </a:bodyPr>
            <a:p>
              <a:pPr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345" name="Text Box 30"/>
            <p:cNvSpPr txBox="1">
              <a:spLocks noChangeAspect="1"/>
            </p:cNvSpPr>
            <p:nvPr/>
          </p:nvSpPr>
          <p:spPr>
            <a:xfrm>
              <a:off x="2413" y="1875"/>
              <a:ext cx="506" cy="33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6346" name="Text Box 31"/>
            <p:cNvSpPr txBox="1">
              <a:spLocks noChangeAspect="1"/>
            </p:cNvSpPr>
            <p:nvPr/>
          </p:nvSpPr>
          <p:spPr>
            <a:xfrm>
              <a:off x="3168" y="1891"/>
              <a:ext cx="369" cy="24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6347" name="Text Box 36"/>
            <p:cNvSpPr txBox="1">
              <a:spLocks noChangeAspect="1"/>
            </p:cNvSpPr>
            <p:nvPr/>
          </p:nvSpPr>
          <p:spPr>
            <a:xfrm>
              <a:off x="2635" y="2354"/>
              <a:ext cx="248" cy="62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ctr" eaLnBrk="0" hangingPunct="0">
                <a:lnSpc>
                  <a:spcPct val="90000"/>
                </a:lnSpc>
              </a:pPr>
              <a:r>
                <a:rPr lang="en-US" altLang="zh-CN" sz="2400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ctr" eaLnBrk="0" hangingPunct="0">
                <a:lnSpc>
                  <a:spcPct val="90000"/>
                </a:lnSpc>
              </a:pPr>
              <a:r>
                <a:rPr lang="en-US" altLang="zh-CN" sz="2400" i="1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U</a:t>
              </a:r>
              <a:endPara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ctr" eaLnBrk="0" hangingPunct="0">
                <a:lnSpc>
                  <a:spcPct val="90000"/>
                </a:lnSpc>
              </a:pPr>
              <a:r>
                <a:rPr lang="en-US" altLang="zh-CN" sz="2400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62468" name="Rectangle 41" descr="对角砖形"/>
          <p:cNvSpPr>
            <a:spLocks noChangeArrowheads="1"/>
          </p:cNvSpPr>
          <p:nvPr/>
        </p:nvSpPr>
        <p:spPr bwMode="auto">
          <a:xfrm>
            <a:off x="0" y="0"/>
            <a:ext cx="1719263" cy="788988"/>
          </a:xfrm>
          <a:prstGeom prst="rect">
            <a:avLst/>
          </a:prstGeom>
          <a:pattFill prst="diagBrick">
            <a:fgClr>
              <a:srgbClr val="FF66CC"/>
            </a:fgClr>
            <a:bgClr>
              <a:schemeClr val="tx1"/>
            </a:bgClr>
          </a:pattFill>
          <a:ln w="9525" algn="ctr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92075" tIns="46038" rIns="92075" bIns="4603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例  </a:t>
            </a:r>
            <a:r>
              <a:rPr kumimoji="1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3-7</a:t>
            </a:r>
            <a:endParaRPr kumimoji="1" lang="en-US" altLang="zh-CN" sz="3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217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1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18173" name="Object 61"/>
          <p:cNvGraphicFramePr>
            <a:graphicFrameLocks noChangeAspect="1"/>
          </p:cNvGraphicFramePr>
          <p:nvPr/>
        </p:nvGraphicFramePr>
        <p:xfrm>
          <a:off x="552450" y="2743200"/>
          <a:ext cx="132080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" r:id="rId1" imgW="502285" imgH="215265" progId="Equation.3">
                  <p:embed/>
                </p:oleObj>
              </mc:Choice>
              <mc:Fallback>
                <p:oleObj name="" r:id="rId1" imgW="502285" imgH="215265" progId="Equation.3">
                  <p:embed/>
                  <p:pic>
                    <p:nvPicPr>
                      <p:cNvPr id="0" name="图片 3141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52450" y="2743200"/>
                        <a:ext cx="1320800" cy="5857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76" name="Object 64"/>
          <p:cNvGraphicFramePr>
            <a:graphicFrameLocks noChangeAspect="1"/>
          </p:cNvGraphicFramePr>
          <p:nvPr/>
        </p:nvGraphicFramePr>
        <p:xfrm>
          <a:off x="7177088" y="3563938"/>
          <a:ext cx="1579562" cy="236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" r:id="rId3" imgW="716915" imgH="1066800" progId="Equation.3">
                  <p:embed/>
                </p:oleObj>
              </mc:Choice>
              <mc:Fallback>
                <p:oleObj name="" r:id="rId3" imgW="716915" imgH="1066800" progId="Equation.3">
                  <p:embed/>
                  <p:pic>
                    <p:nvPicPr>
                      <p:cNvPr id="0" name="图片 3142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177088" y="3563938"/>
                        <a:ext cx="1579562" cy="2365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78" name="Object 66"/>
          <p:cNvGraphicFramePr>
            <a:graphicFrameLocks noChangeAspect="1"/>
          </p:cNvGraphicFramePr>
          <p:nvPr/>
        </p:nvGraphicFramePr>
        <p:xfrm>
          <a:off x="6626225" y="1479550"/>
          <a:ext cx="2300288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" r:id="rId5" imgW="896620" imgH="215265" progId="Equation.3">
                  <p:embed/>
                </p:oleObj>
              </mc:Choice>
              <mc:Fallback>
                <p:oleObj name="" r:id="rId5" imgW="896620" imgH="215265" progId="Equation.3">
                  <p:embed/>
                  <p:pic>
                    <p:nvPicPr>
                      <p:cNvPr id="0" name="图片 3144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626225" y="1479550"/>
                        <a:ext cx="2300288" cy="557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348" name="Group 115"/>
          <p:cNvGrpSpPr/>
          <p:nvPr/>
        </p:nvGrpSpPr>
        <p:grpSpPr>
          <a:xfrm>
            <a:off x="2692400" y="419100"/>
            <a:ext cx="3368675" cy="2432050"/>
            <a:chOff x="2013" y="1518"/>
            <a:chExt cx="2122" cy="1532"/>
          </a:xfrm>
        </p:grpSpPr>
        <p:sp>
          <p:nvSpPr>
            <p:cNvPr id="218228" name="Oval 116"/>
            <p:cNvSpPr>
              <a:spLocks noChangeAspect="1" noChangeArrowheads="1"/>
            </p:cNvSpPr>
            <p:nvPr/>
          </p:nvSpPr>
          <p:spPr bwMode="auto">
            <a:xfrm rot="10800000">
              <a:off x="2013" y="2485"/>
              <a:ext cx="252" cy="25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8229" name="AutoShape 117"/>
            <p:cNvSpPr>
              <a:spLocks noChangeArrowheads="1"/>
            </p:cNvSpPr>
            <p:nvPr/>
          </p:nvSpPr>
          <p:spPr bwMode="auto">
            <a:xfrm>
              <a:off x="3582" y="2434"/>
              <a:ext cx="241" cy="280"/>
            </a:xfrm>
            <a:prstGeom prst="diamond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351" name="Line 118"/>
            <p:cNvSpPr>
              <a:spLocks noChangeAspect="1"/>
            </p:cNvSpPr>
            <p:nvPr/>
          </p:nvSpPr>
          <p:spPr>
            <a:xfrm>
              <a:off x="2942" y="2170"/>
              <a:ext cx="0" cy="831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7352" name="Line 119"/>
            <p:cNvSpPr>
              <a:spLocks noChangeAspect="1"/>
            </p:cNvSpPr>
            <p:nvPr/>
          </p:nvSpPr>
          <p:spPr>
            <a:xfrm>
              <a:off x="2148" y="2162"/>
              <a:ext cx="1546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7353" name="Rectangle 120"/>
            <p:cNvSpPr>
              <a:spLocks noChangeAspect="1"/>
            </p:cNvSpPr>
            <p:nvPr/>
          </p:nvSpPr>
          <p:spPr>
            <a:xfrm>
              <a:off x="2143" y="1802"/>
              <a:ext cx="1560" cy="1199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354" name="Rectangle 121"/>
            <p:cNvSpPr/>
            <p:nvPr/>
          </p:nvSpPr>
          <p:spPr>
            <a:xfrm rot="5400000">
              <a:off x="2781" y="2580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355" name="Rectangle 122"/>
            <p:cNvSpPr/>
            <p:nvPr/>
          </p:nvSpPr>
          <p:spPr>
            <a:xfrm>
              <a:off x="3211" y="2104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356" name="Rectangle 123"/>
            <p:cNvSpPr/>
            <p:nvPr/>
          </p:nvSpPr>
          <p:spPr>
            <a:xfrm>
              <a:off x="2428" y="2100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357" name="Rectangle 124"/>
            <p:cNvSpPr/>
            <p:nvPr/>
          </p:nvSpPr>
          <p:spPr>
            <a:xfrm>
              <a:off x="2815" y="1747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358" name="Oval 125"/>
            <p:cNvSpPr>
              <a:spLocks noChangeAspect="1"/>
            </p:cNvSpPr>
            <p:nvPr/>
          </p:nvSpPr>
          <p:spPr>
            <a:xfrm>
              <a:off x="3688" y="2138"/>
              <a:ext cx="41" cy="41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359" name="Oval 126"/>
            <p:cNvSpPr>
              <a:spLocks noChangeAspect="1"/>
            </p:cNvSpPr>
            <p:nvPr/>
          </p:nvSpPr>
          <p:spPr>
            <a:xfrm>
              <a:off x="2921" y="2986"/>
              <a:ext cx="41" cy="41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360" name="Oval 127"/>
            <p:cNvSpPr>
              <a:spLocks noChangeAspect="1"/>
            </p:cNvSpPr>
            <p:nvPr/>
          </p:nvSpPr>
          <p:spPr>
            <a:xfrm>
              <a:off x="2923" y="2144"/>
              <a:ext cx="41" cy="42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361" name="Oval 128"/>
            <p:cNvSpPr>
              <a:spLocks noChangeAspect="1"/>
            </p:cNvSpPr>
            <p:nvPr/>
          </p:nvSpPr>
          <p:spPr>
            <a:xfrm>
              <a:off x="2122" y="2142"/>
              <a:ext cx="41" cy="41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57362" name="Group 129"/>
            <p:cNvGrpSpPr>
              <a:grpSpLocks noChangeAspect="1"/>
            </p:cNvGrpSpPr>
            <p:nvPr/>
          </p:nvGrpSpPr>
          <p:grpSpPr>
            <a:xfrm flipV="1">
              <a:off x="2923" y="2236"/>
              <a:ext cx="42" cy="135"/>
              <a:chOff x="3607" y="2025"/>
              <a:chExt cx="57" cy="188"/>
            </a:xfrm>
          </p:grpSpPr>
          <p:sp>
            <p:nvSpPr>
              <p:cNvPr id="57363" name="AutoShape 130"/>
              <p:cNvSpPr>
                <a:spLocks noChangeAspect="1"/>
              </p:cNvSpPr>
              <p:nvPr/>
            </p:nvSpPr>
            <p:spPr>
              <a:xfrm>
                <a:off x="3607" y="2025"/>
                <a:ext cx="57" cy="142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364" name="Line 131"/>
              <p:cNvSpPr>
                <a:spLocks noChangeAspect="1"/>
              </p:cNvSpPr>
              <p:nvPr/>
            </p:nvSpPr>
            <p:spPr>
              <a:xfrm>
                <a:off x="3632" y="2168"/>
                <a:ext cx="0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57365" name="Text Box 132"/>
            <p:cNvSpPr txBox="1">
              <a:spLocks noChangeAspect="1"/>
            </p:cNvSpPr>
            <p:nvPr/>
          </p:nvSpPr>
          <p:spPr>
            <a:xfrm>
              <a:off x="2172" y="2270"/>
              <a:ext cx="532" cy="780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50V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7366" name="Text Box 133"/>
            <p:cNvSpPr txBox="1">
              <a:spLocks noChangeAspect="1"/>
            </p:cNvSpPr>
            <p:nvPr/>
          </p:nvSpPr>
          <p:spPr>
            <a:xfrm>
              <a:off x="3006" y="2530"/>
              <a:ext cx="451" cy="320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7367" name="Text Box 134"/>
            <p:cNvSpPr txBox="1">
              <a:spLocks noChangeAspect="1"/>
            </p:cNvSpPr>
            <p:nvPr/>
          </p:nvSpPr>
          <p:spPr>
            <a:xfrm>
              <a:off x="2979" y="2228"/>
              <a:ext cx="166" cy="21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368" name="Text Box 135"/>
            <p:cNvSpPr txBox="1">
              <a:spLocks noChangeAspect="1"/>
            </p:cNvSpPr>
            <p:nvPr/>
          </p:nvSpPr>
          <p:spPr>
            <a:xfrm>
              <a:off x="2776" y="1518"/>
              <a:ext cx="506" cy="33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7369" name="Text Box 136"/>
            <p:cNvSpPr txBox="1">
              <a:spLocks noChangeAspect="1"/>
            </p:cNvSpPr>
            <p:nvPr/>
          </p:nvSpPr>
          <p:spPr>
            <a:xfrm>
              <a:off x="3724" y="2270"/>
              <a:ext cx="248" cy="62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>
                <a:lnSpc>
                  <a:spcPct val="9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>
                <a:lnSpc>
                  <a:spcPct val="90000"/>
                </a:lnSpc>
              </a:pP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>
                <a:lnSpc>
                  <a:spcPct val="9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7370" name="Rectangle 137"/>
            <p:cNvSpPr/>
            <p:nvPr/>
          </p:nvSpPr>
          <p:spPr>
            <a:xfrm>
              <a:off x="3868" y="2460"/>
              <a:ext cx="267" cy="23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0" tIns="0" rIns="0" bIns="0" anchor="t" anchorCtr="0">
              <a:spAutoFit/>
            </a:bodyPr>
            <a:p>
              <a:pPr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371" name="Text Box 138"/>
            <p:cNvSpPr txBox="1">
              <a:spLocks noChangeAspect="1"/>
            </p:cNvSpPr>
            <p:nvPr/>
          </p:nvSpPr>
          <p:spPr>
            <a:xfrm>
              <a:off x="2413" y="1875"/>
              <a:ext cx="506" cy="33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7372" name="Text Box 139"/>
            <p:cNvSpPr txBox="1">
              <a:spLocks noChangeAspect="1"/>
            </p:cNvSpPr>
            <p:nvPr/>
          </p:nvSpPr>
          <p:spPr>
            <a:xfrm>
              <a:off x="3168" y="1891"/>
              <a:ext cx="369" cy="24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just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7373" name="Text Box 140"/>
            <p:cNvSpPr txBox="1">
              <a:spLocks noChangeAspect="1"/>
            </p:cNvSpPr>
            <p:nvPr/>
          </p:nvSpPr>
          <p:spPr>
            <a:xfrm>
              <a:off x="2635" y="2354"/>
              <a:ext cx="248" cy="62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36000" tIns="0" rIns="0" bIns="0" anchor="t" anchorCtr="0"/>
            <a:p>
              <a:pPr algn="ctr" eaLnBrk="0" hangingPunct="0">
                <a:lnSpc>
                  <a:spcPct val="90000"/>
                </a:lnSpc>
              </a:pPr>
              <a:r>
                <a:rPr lang="en-US" altLang="zh-CN" sz="2400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ctr" eaLnBrk="0" hangingPunct="0">
                <a:lnSpc>
                  <a:spcPct val="90000"/>
                </a:lnSpc>
              </a:pPr>
              <a:r>
                <a:rPr lang="en-US" altLang="zh-CN" sz="2400" i="1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U</a:t>
              </a:r>
              <a:endPara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ctr" eaLnBrk="0" hangingPunct="0">
                <a:lnSpc>
                  <a:spcPct val="90000"/>
                </a:lnSpc>
              </a:pPr>
              <a:r>
                <a:rPr lang="en-US" altLang="zh-CN" sz="2400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4" name="Group 154"/>
          <p:cNvGrpSpPr/>
          <p:nvPr/>
        </p:nvGrpSpPr>
        <p:grpSpPr>
          <a:xfrm>
            <a:off x="2381250" y="1077913"/>
            <a:ext cx="3519488" cy="2093912"/>
            <a:chOff x="28" y="1447"/>
            <a:chExt cx="2217" cy="1319"/>
          </a:xfrm>
        </p:grpSpPr>
        <p:grpSp>
          <p:nvGrpSpPr>
            <p:cNvPr id="57375" name="Group 142"/>
            <p:cNvGrpSpPr/>
            <p:nvPr/>
          </p:nvGrpSpPr>
          <p:grpSpPr>
            <a:xfrm>
              <a:off x="985" y="2536"/>
              <a:ext cx="357" cy="230"/>
              <a:chOff x="841" y="3328"/>
              <a:chExt cx="357" cy="230"/>
            </a:xfrm>
          </p:grpSpPr>
          <p:sp>
            <p:nvSpPr>
              <p:cNvPr id="57376" name="Text Box 143"/>
              <p:cNvSpPr txBox="1"/>
              <p:nvPr/>
            </p:nvSpPr>
            <p:spPr>
              <a:xfrm>
                <a:off x="841" y="3328"/>
                <a:ext cx="357" cy="2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377" name="Oval 144"/>
              <p:cNvSpPr/>
              <p:nvPr/>
            </p:nvSpPr>
            <p:spPr>
              <a:xfrm>
                <a:off x="913" y="3346"/>
                <a:ext cx="204" cy="204"/>
              </a:xfrm>
              <a:prstGeom prst="ellipse">
                <a:avLst/>
              </a:prstGeom>
              <a:noFill/>
              <a:ln w="22225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7378" name="Group 145"/>
            <p:cNvGrpSpPr/>
            <p:nvPr/>
          </p:nvGrpSpPr>
          <p:grpSpPr>
            <a:xfrm>
              <a:off x="28" y="1555"/>
              <a:ext cx="357" cy="230"/>
              <a:chOff x="841" y="3328"/>
              <a:chExt cx="357" cy="230"/>
            </a:xfrm>
          </p:grpSpPr>
          <p:sp>
            <p:nvSpPr>
              <p:cNvPr id="57379" name="Text Box 146"/>
              <p:cNvSpPr txBox="1"/>
              <p:nvPr/>
            </p:nvSpPr>
            <p:spPr>
              <a:xfrm>
                <a:off x="841" y="3328"/>
                <a:ext cx="357" cy="2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380" name="Oval 147"/>
              <p:cNvSpPr/>
              <p:nvPr/>
            </p:nvSpPr>
            <p:spPr>
              <a:xfrm>
                <a:off x="913" y="3346"/>
                <a:ext cx="204" cy="204"/>
              </a:xfrm>
              <a:prstGeom prst="ellipse">
                <a:avLst/>
              </a:prstGeom>
              <a:noFill/>
              <a:ln w="22225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7381" name="Group 148"/>
            <p:cNvGrpSpPr/>
            <p:nvPr/>
          </p:nvGrpSpPr>
          <p:grpSpPr>
            <a:xfrm>
              <a:off x="984" y="1447"/>
              <a:ext cx="357" cy="230"/>
              <a:chOff x="841" y="3328"/>
              <a:chExt cx="357" cy="230"/>
            </a:xfrm>
          </p:grpSpPr>
          <p:sp>
            <p:nvSpPr>
              <p:cNvPr id="57382" name="Text Box 149"/>
              <p:cNvSpPr txBox="1"/>
              <p:nvPr/>
            </p:nvSpPr>
            <p:spPr>
              <a:xfrm>
                <a:off x="841" y="3328"/>
                <a:ext cx="357" cy="2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383" name="Oval 150"/>
              <p:cNvSpPr/>
              <p:nvPr/>
            </p:nvSpPr>
            <p:spPr>
              <a:xfrm>
                <a:off x="913" y="3346"/>
                <a:ext cx="204" cy="204"/>
              </a:xfrm>
              <a:prstGeom prst="ellipse">
                <a:avLst/>
              </a:prstGeom>
              <a:noFill/>
              <a:ln w="22225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7384" name="Group 151"/>
            <p:cNvGrpSpPr/>
            <p:nvPr/>
          </p:nvGrpSpPr>
          <p:grpSpPr>
            <a:xfrm>
              <a:off x="1888" y="1518"/>
              <a:ext cx="357" cy="230"/>
              <a:chOff x="841" y="3328"/>
              <a:chExt cx="357" cy="230"/>
            </a:xfrm>
          </p:grpSpPr>
          <p:sp>
            <p:nvSpPr>
              <p:cNvPr id="57385" name="Text Box 152"/>
              <p:cNvSpPr txBox="1"/>
              <p:nvPr/>
            </p:nvSpPr>
            <p:spPr>
              <a:xfrm>
                <a:off x="841" y="3328"/>
                <a:ext cx="357" cy="23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386" name="Oval 153"/>
              <p:cNvSpPr/>
              <p:nvPr/>
            </p:nvSpPr>
            <p:spPr>
              <a:xfrm>
                <a:off x="913" y="3346"/>
                <a:ext cx="204" cy="204"/>
              </a:xfrm>
              <a:prstGeom prst="ellipse">
                <a:avLst/>
              </a:prstGeom>
              <a:noFill/>
              <a:ln w="22225" cap="flat" cmpd="sng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63495" name="Rectangle 155" descr="对角砖形"/>
          <p:cNvSpPr>
            <a:spLocks noChangeArrowheads="1"/>
          </p:cNvSpPr>
          <p:nvPr/>
        </p:nvSpPr>
        <p:spPr bwMode="auto">
          <a:xfrm>
            <a:off x="0" y="0"/>
            <a:ext cx="989013" cy="625475"/>
          </a:xfrm>
          <a:prstGeom prst="rect">
            <a:avLst/>
          </a:prstGeom>
          <a:pattFill prst="diagBrick">
            <a:fgClr>
              <a:srgbClr val="00CC00"/>
            </a:fgClr>
            <a:bgClr>
              <a:schemeClr val="tx1"/>
            </a:bgClr>
          </a:pattFill>
          <a:ln w="9525" algn="ctr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92075" tIns="46038" rIns="92075" bIns="4603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解</a:t>
            </a:r>
            <a:r>
              <a:rPr kumimoji="1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:</a:t>
            </a:r>
            <a:endParaRPr kumimoji="1" lang="en-US" altLang="zh-CN" sz="3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18268" name="AutoShape 156"/>
          <p:cNvSpPr>
            <a:spLocks noChangeArrowheads="1"/>
          </p:cNvSpPr>
          <p:nvPr/>
        </p:nvSpPr>
        <p:spPr bwMode="auto">
          <a:xfrm>
            <a:off x="6267450" y="4473575"/>
            <a:ext cx="681038" cy="623888"/>
          </a:xfrm>
          <a:prstGeom prst="rightArrow">
            <a:avLst>
              <a:gd name="adj1" fmla="val 50000"/>
              <a:gd name="adj2" fmla="val 27290"/>
            </a:avLst>
          </a:prstGeom>
          <a:solidFill>
            <a:schemeClr val="accent1"/>
          </a:solidFill>
          <a:ln w="28575" algn="ctr">
            <a:solidFill>
              <a:schemeClr val="accent1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18269" name="Object 157"/>
          <p:cNvGraphicFramePr>
            <a:graphicFrameLocks noChangeAspect="1"/>
          </p:cNvGraphicFramePr>
          <p:nvPr/>
        </p:nvGraphicFramePr>
        <p:xfrm>
          <a:off x="676275" y="5267325"/>
          <a:ext cx="134778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" r:id="rId7" imgW="466090" imgH="367665" progId="Equation.3">
                  <p:embed/>
                </p:oleObj>
              </mc:Choice>
              <mc:Fallback>
                <p:oleObj name="" r:id="rId7" imgW="466090" imgH="367665" progId="Equation.3">
                  <p:embed/>
                  <p:pic>
                    <p:nvPicPr>
                      <p:cNvPr id="0" name="图片 3146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76275" y="5267325"/>
                        <a:ext cx="1347788" cy="952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270" name="Object 158"/>
          <p:cNvGraphicFramePr>
            <a:graphicFrameLocks noChangeAspect="1"/>
          </p:cNvGraphicFramePr>
          <p:nvPr/>
        </p:nvGraphicFramePr>
        <p:xfrm>
          <a:off x="247650" y="3303588"/>
          <a:ext cx="5373688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" r:id="rId9" imgW="2079625" imgH="367665" progId="Equation.3">
                  <p:embed/>
                </p:oleObj>
              </mc:Choice>
              <mc:Fallback>
                <p:oleObj name="" r:id="rId9" imgW="2079625" imgH="367665" progId="Equation.3">
                  <p:embed/>
                  <p:pic>
                    <p:nvPicPr>
                      <p:cNvPr id="0" name="图片 3145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7650" y="3303588"/>
                        <a:ext cx="5373688" cy="989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271" name="Object 159"/>
          <p:cNvGraphicFramePr>
            <a:graphicFrameLocks noChangeAspect="1"/>
          </p:cNvGraphicFramePr>
          <p:nvPr/>
        </p:nvGraphicFramePr>
        <p:xfrm>
          <a:off x="527050" y="4484688"/>
          <a:ext cx="1773238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" r:id="rId11" imgW="574040" imgH="215265" progId="Equation.3">
                  <p:embed/>
                </p:oleObj>
              </mc:Choice>
              <mc:Fallback>
                <p:oleObj name="" r:id="rId11" imgW="574040" imgH="215265" progId="Equation.3">
                  <p:embed/>
                  <p:pic>
                    <p:nvPicPr>
                      <p:cNvPr id="0" name="图片 3147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27050" y="4484688"/>
                        <a:ext cx="1773238" cy="687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8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8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8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8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8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8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8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268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369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375" y="452438"/>
            <a:ext cx="8401050" cy="414337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5837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038225"/>
            <a:ext cx="6480175" cy="4672013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2" name="矩形标注 1"/>
          <p:cNvSpPr/>
          <p:nvPr/>
        </p:nvSpPr>
        <p:spPr>
          <a:xfrm>
            <a:off x="6083300" y="836613"/>
            <a:ext cx="2660650" cy="571500"/>
          </a:xfrm>
          <a:prstGeom prst="wedgeRectCallout">
            <a:avLst>
              <a:gd name="adj1" fmla="val -93566"/>
              <a:gd name="adj2" fmla="val 89733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无伴电流源</a:t>
            </a:r>
            <a:endParaRPr kumimoji="0" lang="zh-CN" altLang="en-US" sz="2800" b="1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2288" y="176213"/>
            <a:ext cx="3956050" cy="3167062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5939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3100388"/>
            <a:ext cx="6610350" cy="3209925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3" name="矩形标注 2"/>
          <p:cNvSpPr/>
          <p:nvPr/>
        </p:nvSpPr>
        <p:spPr>
          <a:xfrm>
            <a:off x="5148580" y="5300663"/>
            <a:ext cx="1901825" cy="1111250"/>
          </a:xfrm>
          <a:prstGeom prst="wedgeRectCallout">
            <a:avLst>
              <a:gd name="adj1" fmla="val -55008"/>
              <a:gd name="adj2" fmla="val -90885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标准形式</a:t>
            </a:r>
            <a:endParaRPr kumimoji="0" lang="zh-CN" altLang="en-US" sz="2800" b="1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041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125" y="428625"/>
            <a:ext cx="8572500" cy="1295400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6041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8" y="2014538"/>
            <a:ext cx="5324475" cy="3743325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2" name="矩形标注 1"/>
          <p:cNvSpPr/>
          <p:nvPr/>
        </p:nvSpPr>
        <p:spPr>
          <a:xfrm>
            <a:off x="5940425" y="1700213"/>
            <a:ext cx="2660650" cy="573088"/>
          </a:xfrm>
          <a:prstGeom prst="wedgeRectCallout">
            <a:avLst>
              <a:gd name="adj1" fmla="val -98054"/>
              <a:gd name="adj2" fmla="val 95948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无伴电流源</a:t>
            </a:r>
            <a:endParaRPr kumimoji="0" lang="zh-CN" altLang="en-US" sz="2800" b="1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4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10088" cy="2949575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6144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2827338"/>
            <a:ext cx="5138738" cy="3697287"/>
          </a:xfrm>
          <a:prstGeom prst="rect">
            <a:avLst/>
          </a:prstGeom>
          <a:noFill/>
          <a:ln w="28575">
            <a:noFill/>
          </a:ln>
        </p:spPr>
      </p:pic>
    </p:spTree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246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04850"/>
            <a:ext cx="9048750" cy="571500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6246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3" y="1666875"/>
            <a:ext cx="4824412" cy="3441700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2" name="矩形标注 1"/>
          <p:cNvSpPr/>
          <p:nvPr/>
        </p:nvSpPr>
        <p:spPr>
          <a:xfrm>
            <a:off x="-41275" y="2852738"/>
            <a:ext cx="1901825" cy="1111250"/>
          </a:xfrm>
          <a:prstGeom prst="wedgeRectCallout">
            <a:avLst>
              <a:gd name="adj1" fmla="val 99716"/>
              <a:gd name="adj2" fmla="val -61085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电流源串联电阻</a:t>
            </a:r>
            <a:endParaRPr kumimoji="0" lang="zh-CN" altLang="en-US" sz="2800" b="1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3489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" y="1309688"/>
            <a:ext cx="8915400" cy="3676650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2" name="矩形标注 1"/>
          <p:cNvSpPr/>
          <p:nvPr/>
        </p:nvSpPr>
        <p:spPr>
          <a:xfrm>
            <a:off x="1403350" y="5084763"/>
            <a:ext cx="1901825" cy="1111250"/>
          </a:xfrm>
          <a:prstGeom prst="wedgeRectCallout">
            <a:avLst>
              <a:gd name="adj1" fmla="val 80417"/>
              <a:gd name="adj2" fmla="val -96628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附加方程</a:t>
            </a:r>
            <a:endParaRPr kumimoji="0" lang="zh-CN" altLang="en-US" sz="2800" b="1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451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096250" cy="1114425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6451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1338263"/>
            <a:ext cx="4819650" cy="3571875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2" name="矩形标注 1"/>
          <p:cNvSpPr/>
          <p:nvPr/>
        </p:nvSpPr>
        <p:spPr>
          <a:xfrm>
            <a:off x="-107950" y="5013325"/>
            <a:ext cx="1901825" cy="1111250"/>
          </a:xfrm>
          <a:prstGeom prst="wedgeRectCallout">
            <a:avLst>
              <a:gd name="adj1" fmla="val 53338"/>
              <a:gd name="adj2" fmla="val -236971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电流源串联电阻</a:t>
            </a:r>
            <a:endParaRPr kumimoji="0" lang="zh-CN" altLang="en-US" sz="2800" b="1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553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467100"/>
            <a:ext cx="7886700" cy="3257550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6553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0"/>
            <a:ext cx="4819650" cy="3571875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2" name="矩形标注 1"/>
          <p:cNvSpPr/>
          <p:nvPr/>
        </p:nvSpPr>
        <p:spPr>
          <a:xfrm>
            <a:off x="3708400" y="5746750"/>
            <a:ext cx="1901825" cy="1111250"/>
          </a:xfrm>
          <a:prstGeom prst="wedgeRectCallout">
            <a:avLst>
              <a:gd name="adj1" fmla="val -86160"/>
              <a:gd name="adj2" fmla="val -17257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附加方程</a:t>
            </a:r>
            <a:endParaRPr kumimoji="0" lang="zh-CN" altLang="en-US" sz="2800" b="1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Text Box 2"/>
          <p:cNvSpPr txBox="1"/>
          <p:nvPr/>
        </p:nvSpPr>
        <p:spPr>
          <a:xfrm>
            <a:off x="668338" y="1189038"/>
            <a:ext cx="7808912" cy="13747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华文细黑" panose="02010600040101010101" pitchFamily="2" charset="-122"/>
              </a:rPr>
              <a:t>例    已知：</a:t>
            </a:r>
            <a:r>
              <a:rPr lang="en-US" altLang="zh-CN" i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i</a:t>
            </a:r>
            <a:r>
              <a:rPr lang="en-US" altLang="zh-CN" i="1" baseline="-30000" dirty="0">
                <a:latin typeface="Times New Roman" panose="02020603050405020304" pitchFamily="18" charset="0"/>
                <a:ea typeface="华文细黑" panose="02010600040101010101" pitchFamily="2" charset="-122"/>
              </a:rPr>
              <a:t>S</a:t>
            </a:r>
            <a:r>
              <a:rPr lang="en-US" altLang="zh-CN" dirty="0">
                <a:latin typeface="Times New Roman" panose="02020603050405020304" pitchFamily="18" charset="0"/>
                <a:ea typeface="华文细黑" panose="02010600040101010101" pitchFamily="2" charset="-122"/>
              </a:rPr>
              <a:t> = 4A</a:t>
            </a:r>
            <a:r>
              <a:rPr lang="zh-CN" altLang="en-US" dirty="0">
                <a:latin typeface="Times New Roman" panose="02020603050405020304" pitchFamily="18" charset="0"/>
                <a:ea typeface="华文细黑" panose="02010600040101010101" pitchFamily="2" charset="-122"/>
              </a:rPr>
              <a:t>，</a:t>
            </a:r>
            <a:r>
              <a:rPr lang="en-US" altLang="zh-CN" i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r</a:t>
            </a:r>
            <a:r>
              <a:rPr lang="en-US" altLang="zh-CN" dirty="0">
                <a:latin typeface="Times New Roman" panose="02020603050405020304" pitchFamily="18" charset="0"/>
                <a:ea typeface="华文细黑" panose="02010600040101010101" pitchFamily="2" charset="-122"/>
              </a:rPr>
              <a:t> = 0.5Ω</a:t>
            </a:r>
            <a:r>
              <a:rPr lang="zh-CN" altLang="en-US" dirty="0">
                <a:latin typeface="Times New Roman" panose="02020603050405020304" pitchFamily="18" charset="0"/>
                <a:ea typeface="华文细黑" panose="02010600040101010101" pitchFamily="2" charset="-122"/>
              </a:rPr>
              <a:t>，求电流源</a:t>
            </a:r>
            <a:r>
              <a:rPr lang="zh-CN" altLang="en-US" i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i</a:t>
            </a:r>
            <a:r>
              <a:rPr lang="en-US" altLang="zh-CN" i="1" baseline="-30000" dirty="0">
                <a:latin typeface="Times New Roman" panose="02020603050405020304" pitchFamily="18" charset="0"/>
                <a:ea typeface="华文细黑" panose="02010600040101010101" pitchFamily="2" charset="-122"/>
              </a:rPr>
              <a:t>S</a:t>
            </a:r>
            <a:r>
              <a:rPr lang="en-US" altLang="zh-CN" dirty="0"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华文细黑" panose="02010600040101010101" pitchFamily="2" charset="-122"/>
              </a:rPr>
              <a:t>及 </a:t>
            </a:r>
            <a:r>
              <a:rPr lang="en-US" altLang="zh-CN" dirty="0">
                <a:latin typeface="Times New Roman" panose="02020603050405020304" pitchFamily="18" charset="0"/>
                <a:ea typeface="华文细黑" panose="02010600040101010101" pitchFamily="2" charset="-122"/>
              </a:rPr>
              <a:t>CCVS </a:t>
            </a:r>
            <a:r>
              <a:rPr lang="zh-CN" altLang="en-US" dirty="0">
                <a:latin typeface="Times New Roman" panose="02020603050405020304" pitchFamily="18" charset="0"/>
                <a:ea typeface="华文细黑" panose="02010600040101010101" pitchFamily="2" charset="-122"/>
              </a:rPr>
              <a:t>吸收的功率。 </a:t>
            </a:r>
            <a:endParaRPr lang="zh-CN" altLang="en-US" dirty="0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pSp>
        <p:nvGrpSpPr>
          <p:cNvPr id="22530" name="Group 25"/>
          <p:cNvGrpSpPr/>
          <p:nvPr/>
        </p:nvGrpSpPr>
        <p:grpSpPr>
          <a:xfrm>
            <a:off x="2786063" y="3486150"/>
            <a:ext cx="3846512" cy="1804988"/>
            <a:chOff x="1755" y="2196"/>
            <a:chExt cx="2423" cy="1137"/>
          </a:xfrm>
        </p:grpSpPr>
        <p:sp>
          <p:nvSpPr>
            <p:cNvPr id="22531" name="AutoShape 7"/>
            <p:cNvSpPr/>
            <p:nvPr/>
          </p:nvSpPr>
          <p:spPr>
            <a:xfrm rot="5400000">
              <a:off x="2846" y="2676"/>
              <a:ext cx="358" cy="283"/>
            </a:xfrm>
            <a:prstGeom prst="diamond">
              <a:avLst/>
            </a:prstGeom>
            <a:gradFill rotWithShape="1">
              <a:gsLst>
                <a:gs pos="0">
                  <a:srgbClr val="2F765E"/>
                </a:gs>
                <a:gs pos="50000">
                  <a:srgbClr val="66FFCC"/>
                </a:gs>
                <a:gs pos="100000">
                  <a:srgbClr val="2F765E"/>
                </a:gs>
              </a:gsLst>
              <a:lin ang="18900000" scaled="1"/>
              <a:tileRect/>
            </a:gradFill>
            <a:ln w="38100" cap="flat" cmpd="sng">
              <a:solidFill>
                <a:srgbClr val="FFCE9D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st="17961" dir="2699999">
                <a:srgbClr val="997C5E"/>
              </a:prstShdw>
            </a:effectLst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532" name="Rectangle 4"/>
            <p:cNvSpPr/>
            <p:nvPr/>
          </p:nvSpPr>
          <p:spPr>
            <a:xfrm>
              <a:off x="2039" y="2356"/>
              <a:ext cx="631" cy="977"/>
            </a:xfrm>
            <a:prstGeom prst="rect">
              <a:avLst/>
            </a:prstGeom>
            <a:noFill/>
            <a:ln w="38100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533" name="Rectangle 5"/>
            <p:cNvSpPr/>
            <p:nvPr/>
          </p:nvSpPr>
          <p:spPr>
            <a:xfrm>
              <a:off x="3043" y="2352"/>
              <a:ext cx="630" cy="981"/>
            </a:xfrm>
            <a:prstGeom prst="rect">
              <a:avLst/>
            </a:prstGeom>
            <a:noFill/>
            <a:ln w="38100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534" name="Line 6"/>
            <p:cNvSpPr/>
            <p:nvPr/>
          </p:nvSpPr>
          <p:spPr>
            <a:xfrm>
              <a:off x="2670" y="3333"/>
              <a:ext cx="385" cy="0"/>
            </a:xfrm>
            <a:prstGeom prst="line">
              <a:avLst/>
            </a:prstGeom>
            <a:ln w="38100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535" name="Rectangle 8"/>
            <p:cNvSpPr/>
            <p:nvPr/>
          </p:nvSpPr>
          <p:spPr>
            <a:xfrm>
              <a:off x="3629" y="2657"/>
              <a:ext cx="117" cy="322"/>
            </a:xfrm>
            <a:prstGeom prst="rect">
              <a:avLst/>
            </a:prstGeom>
            <a:gradFill rotWithShape="1">
              <a:gsLst>
                <a:gs pos="0">
                  <a:srgbClr val="74624B"/>
                </a:gs>
                <a:gs pos="50000">
                  <a:srgbClr val="FAD4A2"/>
                </a:gs>
                <a:gs pos="100000">
                  <a:srgbClr val="74624B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2536" name="Group 9"/>
            <p:cNvGrpSpPr/>
            <p:nvPr/>
          </p:nvGrpSpPr>
          <p:grpSpPr>
            <a:xfrm rot="5400000">
              <a:off x="1887" y="2710"/>
              <a:ext cx="280" cy="267"/>
              <a:chOff x="471" y="414"/>
              <a:chExt cx="227" cy="228"/>
            </a:xfrm>
          </p:grpSpPr>
          <p:sp>
            <p:nvSpPr>
              <p:cNvPr id="22537" name="Oval 10"/>
              <p:cNvSpPr/>
              <p:nvPr/>
            </p:nvSpPr>
            <p:spPr>
              <a:xfrm>
                <a:off x="471" y="415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2F765E"/>
                  </a:gs>
                  <a:gs pos="50000">
                    <a:srgbClr val="66FFCC"/>
                  </a:gs>
                  <a:gs pos="100000">
                    <a:srgbClr val="2F765E"/>
                  </a:gs>
                </a:gsLst>
                <a:lin ang="18900000" scaled="1"/>
                <a:tileRect/>
              </a:gradFill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538" name="Line 11"/>
              <p:cNvSpPr/>
              <p:nvPr/>
            </p:nvSpPr>
            <p:spPr>
              <a:xfrm>
                <a:off x="582" y="414"/>
                <a:ext cx="0" cy="227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2539" name="AutoShape 12"/>
            <p:cNvSpPr/>
            <p:nvPr/>
          </p:nvSpPr>
          <p:spPr>
            <a:xfrm flipH="1">
              <a:off x="1996" y="2481"/>
              <a:ext cx="86" cy="112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540" name="Text Box 13"/>
            <p:cNvSpPr txBox="1"/>
            <p:nvPr/>
          </p:nvSpPr>
          <p:spPr>
            <a:xfrm>
              <a:off x="3090" y="2513"/>
              <a:ext cx="150" cy="61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ctr">
                <a:lnSpc>
                  <a:spcPct val="170000"/>
                </a:lnSpc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2541" name="Text Box 15"/>
            <p:cNvSpPr txBox="1"/>
            <p:nvPr/>
          </p:nvSpPr>
          <p:spPr>
            <a:xfrm>
              <a:off x="1755" y="2196"/>
              <a:ext cx="386" cy="40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/>
            <a:p>
              <a:pPr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i="1" baseline="-30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542" name="Rectangle 16"/>
            <p:cNvSpPr/>
            <p:nvPr/>
          </p:nvSpPr>
          <p:spPr>
            <a:xfrm>
              <a:off x="3189" y="2552"/>
              <a:ext cx="443" cy="40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/>
            <a:p>
              <a:pPr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ri</a:t>
              </a:r>
              <a:r>
                <a:rPr lang="en-US" altLang="zh-CN" i="1" baseline="-30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543" name="Rectangle 17"/>
            <p:cNvSpPr/>
            <p:nvPr/>
          </p:nvSpPr>
          <p:spPr>
            <a:xfrm>
              <a:off x="3722" y="2528"/>
              <a:ext cx="456" cy="40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/>
            <a:p>
              <a:pPr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lang="en-US" altLang="zh-CN" sz="2400" dirty="0">
                  <a:latin typeface="Times New Roman" panose="02020603050405020304" pitchFamily="18" charset="0"/>
                  <a:ea typeface="华文细黑" panose="02010600040101010101" pitchFamily="2" charset="-122"/>
                </a:rPr>
                <a:t>Ω</a:t>
              </a:r>
              <a:endParaRPr lang="en-US" altLang="zh-CN" sz="2400" dirty="0">
                <a:latin typeface="Times New Roman" panose="02020603050405020304" pitchFamily="18" charset="0"/>
                <a:ea typeface="华文细黑" panose="02010600040101010101" pitchFamily="2" charset="-122"/>
              </a:endParaRPr>
            </a:p>
          </p:txBody>
        </p:sp>
        <p:sp>
          <p:nvSpPr>
            <p:cNvPr id="22544" name="Rectangle 21"/>
            <p:cNvSpPr/>
            <p:nvPr/>
          </p:nvSpPr>
          <p:spPr>
            <a:xfrm>
              <a:off x="2615" y="2688"/>
              <a:ext cx="127" cy="302"/>
            </a:xfrm>
            <a:prstGeom prst="rect">
              <a:avLst/>
            </a:prstGeom>
            <a:gradFill rotWithShape="1">
              <a:gsLst>
                <a:gs pos="0">
                  <a:srgbClr val="74624B"/>
                </a:gs>
                <a:gs pos="50000">
                  <a:srgbClr val="FAD4A2"/>
                </a:gs>
                <a:gs pos="100000">
                  <a:srgbClr val="74624B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545" name="Rectangle 22"/>
            <p:cNvSpPr/>
            <p:nvPr/>
          </p:nvSpPr>
          <p:spPr>
            <a:xfrm>
              <a:off x="2269" y="2575"/>
              <a:ext cx="360" cy="40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/>
            <a:p>
              <a:pPr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22546" name="Rectangle 27"/>
          <p:cNvSpPr/>
          <p:nvPr/>
        </p:nvSpPr>
        <p:spPr>
          <a:xfrm>
            <a:off x="6970713" y="0"/>
            <a:ext cx="2173287" cy="457200"/>
          </a:xfrm>
          <a:prstGeom prst="rect">
            <a:avLst/>
          </a:prstGeom>
          <a:noFill/>
          <a:ln w="38100">
            <a:noFill/>
          </a:ln>
        </p:spPr>
        <p:txBody>
          <a:bodyPr wrap="none" lIns="0" rIns="0" anchor="t" anchorCtr="0"/>
          <a:p>
            <a:pPr algn="ctr"/>
            <a:r>
              <a:rPr lang="en-US" altLang="en-US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§</a:t>
            </a:r>
            <a:r>
              <a:rPr lang="en-US" altLang="zh-CN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1.7 </a:t>
            </a:r>
            <a:r>
              <a:rPr lang="zh-CN" altLang="en-US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受控电源</a:t>
            </a:r>
            <a:endParaRPr lang="zh-CN" altLang="en-US" sz="2400" dirty="0">
              <a:solidFill>
                <a:srgbClr val="DDDDDD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pic>
        <p:nvPicPr>
          <p:cNvPr id="66562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388" y="333375"/>
            <a:ext cx="5738812" cy="2489200"/>
          </a:xfrm>
        </p:spPr>
      </p:pic>
      <p:pic>
        <p:nvPicPr>
          <p:cNvPr id="66563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3068638"/>
            <a:ext cx="5700713" cy="27638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kern="1200" cap="none" spc="0" normalizeH="0" baseline="0" noProof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第四章</a:t>
            </a:r>
            <a:endParaRPr kumimoji="0" lang="zh-CN" altLang="en-US" sz="4400" b="0" i="0" u="none" strike="noStrike" kern="1200" cap="none" spc="0" normalizeH="0" baseline="0" noProof="1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5307013"/>
          </a:xfrm>
        </p:spPr>
        <p:txBody>
          <a:bodyPr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概念：叠加原理（线性电路，线性参数，叠加的电流和电压参考方向）、特殊条件的戴维南和诺顿定理，最大功率传输条件</a:t>
            </a:r>
            <a:endParaRPr kumimoji="0" lang="zh-CN" altLang="en-US" sz="32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原理：叠加定理（齐性定理），戴维南等效和诺顿等效的关系，最大功率传输定理</a:t>
            </a:r>
            <a:endParaRPr kumimoji="0" lang="zh-CN" altLang="en-US" sz="32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计算：叠加定理（齐性定理，包含受控源），戴维南（包含受控源）、诺顿定理，最大功率传输定理（包含受控源）</a:t>
            </a:r>
            <a:endParaRPr kumimoji="0" lang="zh-CN" altLang="en-US" sz="32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齐性定理的应用？</a:t>
            </a:r>
            <a:endParaRPr kumimoji="0" lang="zh-CN" altLang="en-US" sz="32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包含受控源电路如何计算？</a:t>
            </a:r>
            <a:endParaRPr kumimoji="0" lang="zh-CN" altLang="en-US" sz="32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0111" name="Text Box 63"/>
          <p:cNvSpPr txBox="1"/>
          <p:nvPr/>
        </p:nvSpPr>
        <p:spPr>
          <a:xfrm>
            <a:off x="842963" y="2936875"/>
            <a:ext cx="3062287" cy="547688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 anchorCtr="0"/>
          <a:p>
            <a:pPr eaLnBrk="0" hangingPunct="0"/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华文彩云" panose="02010800040101010101" pitchFamily="2" charset="-122"/>
              </a:rPr>
              <a:t>电流源单独作用</a:t>
            </a:r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ea typeface="华文彩云" panose="02010800040101010101" pitchFamily="2" charset="-122"/>
            </a:endParaRPr>
          </a:p>
        </p:txBody>
      </p:sp>
      <p:sp>
        <p:nvSpPr>
          <p:cNvPr id="130112" name="Text Box 64"/>
          <p:cNvSpPr txBox="1"/>
          <p:nvPr/>
        </p:nvSpPr>
        <p:spPr>
          <a:xfrm>
            <a:off x="5375275" y="2911475"/>
            <a:ext cx="3262313" cy="547688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 anchorCtr="0"/>
          <a:p>
            <a:pPr eaLnBrk="0" hangingPunct="0"/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华文彩云" panose="02010800040101010101" pitchFamily="2" charset="-122"/>
              </a:rPr>
              <a:t>电压源单独作用</a:t>
            </a:r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ea typeface="华文彩云" panose="02010800040101010101" pitchFamily="2" charset="-122"/>
            </a:endParaRPr>
          </a:p>
        </p:txBody>
      </p:sp>
      <p:grpSp>
        <p:nvGrpSpPr>
          <p:cNvPr id="68611" name="Group 249"/>
          <p:cNvGrpSpPr/>
          <p:nvPr/>
        </p:nvGrpSpPr>
        <p:grpSpPr>
          <a:xfrm>
            <a:off x="2681288" y="696913"/>
            <a:ext cx="3759200" cy="1654175"/>
            <a:chOff x="1835" y="476"/>
            <a:chExt cx="2368" cy="1042"/>
          </a:xfrm>
        </p:grpSpPr>
        <p:sp>
          <p:nvSpPr>
            <p:cNvPr id="130202" name="Oval 154"/>
            <p:cNvSpPr>
              <a:spLocks noChangeAspect="1" noChangeArrowheads="1"/>
            </p:cNvSpPr>
            <p:nvPr/>
          </p:nvSpPr>
          <p:spPr bwMode="auto">
            <a:xfrm>
              <a:off x="2255" y="1019"/>
              <a:ext cx="249" cy="249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613" name="Rectangle 155"/>
            <p:cNvSpPr>
              <a:spLocks noChangeAspect="1"/>
            </p:cNvSpPr>
            <p:nvPr/>
          </p:nvSpPr>
          <p:spPr>
            <a:xfrm flipH="1">
              <a:off x="2737" y="476"/>
              <a:ext cx="473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14" name="Rectangle 156"/>
            <p:cNvSpPr>
              <a:spLocks noChangeAspect="1"/>
            </p:cNvSpPr>
            <p:nvPr/>
          </p:nvSpPr>
          <p:spPr>
            <a:xfrm>
              <a:off x="2382" y="782"/>
              <a:ext cx="1459" cy="736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>
              <a:spAutoFit/>
            </a:bodyPr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15" name="Line 157"/>
            <p:cNvSpPr>
              <a:spLocks noChangeAspect="1"/>
            </p:cNvSpPr>
            <p:nvPr/>
          </p:nvSpPr>
          <p:spPr>
            <a:xfrm>
              <a:off x="3262" y="782"/>
              <a:ext cx="0" cy="736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68616" name="Rectangle 158"/>
            <p:cNvSpPr/>
            <p:nvPr/>
          </p:nvSpPr>
          <p:spPr>
            <a:xfrm>
              <a:off x="2755" y="730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8617" name="Group 159"/>
            <p:cNvGrpSpPr>
              <a:grpSpLocks noChangeAspect="1"/>
            </p:cNvGrpSpPr>
            <p:nvPr/>
          </p:nvGrpSpPr>
          <p:grpSpPr>
            <a:xfrm rot="5400000">
              <a:off x="3686" y="1037"/>
              <a:ext cx="249" cy="250"/>
              <a:chOff x="471" y="414"/>
              <a:chExt cx="227" cy="228"/>
            </a:xfrm>
          </p:grpSpPr>
          <p:sp>
            <p:nvSpPr>
              <p:cNvPr id="130208" name="Oval 160"/>
              <p:cNvSpPr>
                <a:spLocks noChangeAspect="1" noChangeArrowheads="1"/>
              </p:cNvSpPr>
              <p:nvPr/>
            </p:nvSpPr>
            <p:spPr bwMode="auto">
              <a:xfrm>
                <a:off x="471" y="415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8619" name="Line 161"/>
              <p:cNvSpPr>
                <a:spLocks noChangeAspect="1"/>
              </p:cNvSpPr>
              <p:nvPr/>
            </p:nvSpPr>
            <p:spPr>
              <a:xfrm>
                <a:off x="582" y="414"/>
                <a:ext cx="0" cy="227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68620" name="Rectangle 162"/>
            <p:cNvSpPr/>
            <p:nvPr/>
          </p:nvSpPr>
          <p:spPr>
            <a:xfrm rot="-5400000">
              <a:off x="3101" y="1136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21" name="AutoShape 163"/>
            <p:cNvSpPr>
              <a:spLocks noChangeAspect="1"/>
            </p:cNvSpPr>
            <p:nvPr/>
          </p:nvSpPr>
          <p:spPr>
            <a:xfrm flipH="1">
              <a:off x="3817" y="888"/>
              <a:ext cx="52" cy="104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22" name="AutoShape 164"/>
            <p:cNvSpPr>
              <a:spLocks noChangeAspect="1"/>
            </p:cNvSpPr>
            <p:nvPr/>
          </p:nvSpPr>
          <p:spPr>
            <a:xfrm flipH="1" flipV="1">
              <a:off x="3239" y="864"/>
              <a:ext cx="52" cy="105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23" name="AutoShape 165"/>
            <p:cNvSpPr>
              <a:spLocks noChangeAspect="1"/>
            </p:cNvSpPr>
            <p:nvPr/>
          </p:nvSpPr>
          <p:spPr>
            <a:xfrm rot="5400000" flipH="1">
              <a:off x="2511" y="705"/>
              <a:ext cx="51" cy="105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24" name="Text Box 166"/>
            <p:cNvSpPr txBox="1">
              <a:spLocks noChangeAspect="1"/>
            </p:cNvSpPr>
            <p:nvPr/>
          </p:nvSpPr>
          <p:spPr>
            <a:xfrm>
              <a:off x="2121" y="810"/>
              <a:ext cx="316" cy="69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/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68625" name="Rectangle 167"/>
            <p:cNvSpPr>
              <a:spLocks noChangeAspect="1"/>
            </p:cNvSpPr>
            <p:nvPr/>
          </p:nvSpPr>
          <p:spPr>
            <a:xfrm>
              <a:off x="2867" y="1023"/>
              <a:ext cx="40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26" name="Rectangle 168"/>
            <p:cNvSpPr>
              <a:spLocks noChangeAspect="1"/>
            </p:cNvSpPr>
            <p:nvPr/>
          </p:nvSpPr>
          <p:spPr>
            <a:xfrm>
              <a:off x="1835" y="1008"/>
              <a:ext cx="447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27" name="Rectangle 169"/>
            <p:cNvSpPr>
              <a:spLocks noChangeAspect="1"/>
            </p:cNvSpPr>
            <p:nvPr/>
          </p:nvSpPr>
          <p:spPr>
            <a:xfrm>
              <a:off x="3852" y="718"/>
              <a:ext cx="351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3A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28" name="Text Box 170"/>
            <p:cNvSpPr txBox="1">
              <a:spLocks noChangeAspect="1"/>
            </p:cNvSpPr>
            <p:nvPr/>
          </p:nvSpPr>
          <p:spPr>
            <a:xfrm>
              <a:off x="2466" y="481"/>
              <a:ext cx="317" cy="20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29" name="Text Box 171"/>
            <p:cNvSpPr txBox="1">
              <a:spLocks noChangeAspect="1"/>
            </p:cNvSpPr>
            <p:nvPr/>
          </p:nvSpPr>
          <p:spPr>
            <a:xfrm>
              <a:off x="3332" y="814"/>
              <a:ext cx="317" cy="20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248"/>
          <p:cNvGrpSpPr/>
          <p:nvPr/>
        </p:nvGrpSpPr>
        <p:grpSpPr>
          <a:xfrm>
            <a:off x="1343025" y="3890963"/>
            <a:ext cx="2890838" cy="1741487"/>
            <a:chOff x="873" y="2387"/>
            <a:chExt cx="1821" cy="1097"/>
          </a:xfrm>
        </p:grpSpPr>
        <p:sp>
          <p:nvSpPr>
            <p:cNvPr id="68631" name="Rectangle 174"/>
            <p:cNvSpPr>
              <a:spLocks noChangeAspect="1"/>
            </p:cNvSpPr>
            <p:nvPr/>
          </p:nvSpPr>
          <p:spPr>
            <a:xfrm flipH="1">
              <a:off x="1228" y="2406"/>
              <a:ext cx="473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32" name="Rectangle 175"/>
            <p:cNvSpPr>
              <a:spLocks noChangeAspect="1"/>
            </p:cNvSpPr>
            <p:nvPr/>
          </p:nvSpPr>
          <p:spPr>
            <a:xfrm>
              <a:off x="873" y="2748"/>
              <a:ext cx="1459" cy="736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>
              <a:spAutoFit/>
            </a:bodyPr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33" name="Line 176"/>
            <p:cNvSpPr>
              <a:spLocks noChangeAspect="1"/>
            </p:cNvSpPr>
            <p:nvPr/>
          </p:nvSpPr>
          <p:spPr>
            <a:xfrm>
              <a:off x="1753" y="2748"/>
              <a:ext cx="0" cy="736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68634" name="Rectangle 177"/>
            <p:cNvSpPr/>
            <p:nvPr/>
          </p:nvSpPr>
          <p:spPr>
            <a:xfrm>
              <a:off x="1246" y="2696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8635" name="Group 178"/>
            <p:cNvGrpSpPr>
              <a:grpSpLocks noChangeAspect="1"/>
            </p:cNvGrpSpPr>
            <p:nvPr/>
          </p:nvGrpSpPr>
          <p:grpSpPr>
            <a:xfrm rot="5400000">
              <a:off x="2177" y="3003"/>
              <a:ext cx="249" cy="250"/>
              <a:chOff x="471" y="414"/>
              <a:chExt cx="227" cy="228"/>
            </a:xfrm>
          </p:grpSpPr>
          <p:sp>
            <p:nvSpPr>
              <p:cNvPr id="130227" name="Oval 179"/>
              <p:cNvSpPr>
                <a:spLocks noChangeAspect="1" noChangeArrowheads="1"/>
              </p:cNvSpPr>
              <p:nvPr/>
            </p:nvSpPr>
            <p:spPr bwMode="auto">
              <a:xfrm>
                <a:off x="471" y="415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8637" name="Line 180"/>
              <p:cNvSpPr>
                <a:spLocks noChangeAspect="1"/>
              </p:cNvSpPr>
              <p:nvPr/>
            </p:nvSpPr>
            <p:spPr>
              <a:xfrm>
                <a:off x="582" y="414"/>
                <a:ext cx="0" cy="227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68638" name="Rectangle 181"/>
            <p:cNvSpPr/>
            <p:nvPr/>
          </p:nvSpPr>
          <p:spPr>
            <a:xfrm rot="-5400000">
              <a:off x="1592" y="3102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39" name="AutoShape 182"/>
            <p:cNvSpPr>
              <a:spLocks noChangeAspect="1"/>
            </p:cNvSpPr>
            <p:nvPr/>
          </p:nvSpPr>
          <p:spPr>
            <a:xfrm flipH="1">
              <a:off x="2308" y="2854"/>
              <a:ext cx="52" cy="104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40" name="AutoShape 183"/>
            <p:cNvSpPr>
              <a:spLocks noChangeAspect="1"/>
            </p:cNvSpPr>
            <p:nvPr/>
          </p:nvSpPr>
          <p:spPr>
            <a:xfrm flipH="1" flipV="1">
              <a:off x="1730" y="2830"/>
              <a:ext cx="52" cy="105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41" name="AutoShape 184"/>
            <p:cNvSpPr>
              <a:spLocks noChangeAspect="1"/>
            </p:cNvSpPr>
            <p:nvPr/>
          </p:nvSpPr>
          <p:spPr>
            <a:xfrm rot="5400000" flipH="1">
              <a:off x="1002" y="2671"/>
              <a:ext cx="51" cy="105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42" name="Rectangle 186"/>
            <p:cNvSpPr>
              <a:spLocks noChangeAspect="1"/>
            </p:cNvSpPr>
            <p:nvPr/>
          </p:nvSpPr>
          <p:spPr>
            <a:xfrm>
              <a:off x="1358" y="2989"/>
              <a:ext cx="40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43" name="Rectangle 188"/>
            <p:cNvSpPr>
              <a:spLocks noChangeAspect="1"/>
            </p:cNvSpPr>
            <p:nvPr/>
          </p:nvSpPr>
          <p:spPr>
            <a:xfrm>
              <a:off x="2343" y="2684"/>
              <a:ext cx="351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3A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8644" name="Object 191"/>
            <p:cNvGraphicFramePr/>
            <p:nvPr/>
          </p:nvGraphicFramePr>
          <p:xfrm>
            <a:off x="910" y="2387"/>
            <a:ext cx="240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1" name="" r:id="rId1" imgW="107315" imgH="135890" progId="Equation.3">
                    <p:embed/>
                  </p:oleObj>
                </mc:Choice>
                <mc:Fallback>
                  <p:oleObj name="" r:id="rId1" imgW="107315" imgH="135890" progId="Equation.3">
                    <p:embed/>
                    <p:pic>
                      <p:nvPicPr>
                        <p:cNvPr id="0" name="图片 3150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10" y="2387"/>
                          <a:ext cx="240" cy="297"/>
                        </a:xfrm>
                        <a:prstGeom prst="rect">
                          <a:avLst/>
                        </a:prstGeom>
                        <a:solidFill>
                          <a:srgbClr val="0000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45" name="Object 192"/>
            <p:cNvGraphicFramePr/>
            <p:nvPr/>
          </p:nvGraphicFramePr>
          <p:xfrm>
            <a:off x="1815" y="2807"/>
            <a:ext cx="231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2" name="" r:id="rId3" imgW="107315" imgH="135890" progId="Equation.3">
                    <p:embed/>
                  </p:oleObj>
                </mc:Choice>
                <mc:Fallback>
                  <p:oleObj name="" r:id="rId3" imgW="107315" imgH="135890" progId="Equation.3">
                    <p:embed/>
                    <p:pic>
                      <p:nvPicPr>
                        <p:cNvPr id="0" name="图片 3151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815" y="2807"/>
                          <a:ext cx="231" cy="307"/>
                        </a:xfrm>
                        <a:prstGeom prst="rect">
                          <a:avLst/>
                        </a:prstGeom>
                        <a:solidFill>
                          <a:srgbClr val="0000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221"/>
          <p:cNvGrpSpPr/>
          <p:nvPr/>
        </p:nvGrpSpPr>
        <p:grpSpPr>
          <a:xfrm>
            <a:off x="4959350" y="3800475"/>
            <a:ext cx="2806700" cy="1785938"/>
            <a:chOff x="3124" y="2394"/>
            <a:chExt cx="1768" cy="1125"/>
          </a:xfrm>
        </p:grpSpPr>
        <p:sp>
          <p:nvSpPr>
            <p:cNvPr id="68647" name="Line 214"/>
            <p:cNvSpPr/>
            <p:nvPr/>
          </p:nvSpPr>
          <p:spPr>
            <a:xfrm>
              <a:off x="3675" y="2744"/>
              <a:ext cx="1152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0242" name="Oval 194"/>
            <p:cNvSpPr>
              <a:spLocks noChangeAspect="1" noChangeArrowheads="1"/>
            </p:cNvSpPr>
            <p:nvPr/>
          </p:nvSpPr>
          <p:spPr bwMode="auto">
            <a:xfrm>
              <a:off x="3544" y="2984"/>
              <a:ext cx="249" cy="249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649" name="Rectangle 195"/>
            <p:cNvSpPr>
              <a:spLocks noChangeAspect="1"/>
            </p:cNvSpPr>
            <p:nvPr/>
          </p:nvSpPr>
          <p:spPr>
            <a:xfrm flipH="1">
              <a:off x="4026" y="2405"/>
              <a:ext cx="473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50" name="Line 197"/>
            <p:cNvSpPr>
              <a:spLocks noChangeAspect="1"/>
            </p:cNvSpPr>
            <p:nvPr/>
          </p:nvSpPr>
          <p:spPr>
            <a:xfrm>
              <a:off x="4551" y="2747"/>
              <a:ext cx="0" cy="736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68651" name="Rectangle 198"/>
            <p:cNvSpPr/>
            <p:nvPr/>
          </p:nvSpPr>
          <p:spPr>
            <a:xfrm>
              <a:off x="4044" y="2695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52" name="Rectangle 202"/>
            <p:cNvSpPr/>
            <p:nvPr/>
          </p:nvSpPr>
          <p:spPr>
            <a:xfrm rot="-5400000">
              <a:off x="4390" y="3101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53" name="AutoShape 204"/>
            <p:cNvSpPr>
              <a:spLocks noChangeAspect="1"/>
            </p:cNvSpPr>
            <p:nvPr/>
          </p:nvSpPr>
          <p:spPr>
            <a:xfrm flipH="1" flipV="1">
              <a:off x="4528" y="2829"/>
              <a:ext cx="52" cy="105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54" name="AutoShape 205"/>
            <p:cNvSpPr>
              <a:spLocks noChangeAspect="1"/>
            </p:cNvSpPr>
            <p:nvPr/>
          </p:nvSpPr>
          <p:spPr>
            <a:xfrm rot="5400000" flipH="1">
              <a:off x="3800" y="2670"/>
              <a:ext cx="51" cy="105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55" name="Text Box 206"/>
            <p:cNvSpPr txBox="1">
              <a:spLocks noChangeAspect="1"/>
            </p:cNvSpPr>
            <p:nvPr/>
          </p:nvSpPr>
          <p:spPr>
            <a:xfrm>
              <a:off x="3410" y="2775"/>
              <a:ext cx="316" cy="69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/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68656" name="Rectangle 207"/>
            <p:cNvSpPr>
              <a:spLocks noChangeAspect="1"/>
            </p:cNvSpPr>
            <p:nvPr/>
          </p:nvSpPr>
          <p:spPr>
            <a:xfrm>
              <a:off x="4156" y="2988"/>
              <a:ext cx="40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57" name="Rectangle 208"/>
            <p:cNvSpPr>
              <a:spLocks noChangeAspect="1"/>
            </p:cNvSpPr>
            <p:nvPr/>
          </p:nvSpPr>
          <p:spPr>
            <a:xfrm>
              <a:off x="3124" y="2973"/>
              <a:ext cx="447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58" name="Line 212"/>
            <p:cNvSpPr/>
            <p:nvPr/>
          </p:nvSpPr>
          <p:spPr>
            <a:xfrm>
              <a:off x="3675" y="2734"/>
              <a:ext cx="0" cy="75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8659" name="Line 215"/>
            <p:cNvSpPr/>
            <p:nvPr/>
          </p:nvSpPr>
          <p:spPr>
            <a:xfrm>
              <a:off x="3675" y="3485"/>
              <a:ext cx="1152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8660" name="Oval 216"/>
            <p:cNvSpPr/>
            <p:nvPr/>
          </p:nvSpPr>
          <p:spPr>
            <a:xfrm>
              <a:off x="4837" y="2706"/>
              <a:ext cx="54" cy="63"/>
            </a:xfrm>
            <a:prstGeom prst="ellipse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61" name="Oval 217"/>
            <p:cNvSpPr/>
            <p:nvPr/>
          </p:nvSpPr>
          <p:spPr>
            <a:xfrm>
              <a:off x="4837" y="3456"/>
              <a:ext cx="54" cy="63"/>
            </a:xfrm>
            <a:prstGeom prst="ellipse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8662" name="Object 218"/>
            <p:cNvGraphicFramePr/>
            <p:nvPr/>
          </p:nvGraphicFramePr>
          <p:xfrm>
            <a:off x="3698" y="2394"/>
            <a:ext cx="280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5" name="" r:id="rId5" imgW="126365" imgH="135890" progId="Equation.3">
                    <p:embed/>
                  </p:oleObj>
                </mc:Choice>
                <mc:Fallback>
                  <p:oleObj name="" r:id="rId5" imgW="126365" imgH="135890" progId="Equation.3">
                    <p:embed/>
                    <p:pic>
                      <p:nvPicPr>
                        <p:cNvPr id="0" name="图片 3154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98" y="2394"/>
                          <a:ext cx="280" cy="2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63" name="Object 219"/>
            <p:cNvGraphicFramePr/>
            <p:nvPr/>
          </p:nvGraphicFramePr>
          <p:xfrm>
            <a:off x="4612" y="2787"/>
            <a:ext cx="280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4" name="" r:id="rId7" imgW="126365" imgH="135890" progId="Equation.3">
                    <p:embed/>
                  </p:oleObj>
                </mc:Choice>
                <mc:Fallback>
                  <p:oleObj name="" r:id="rId7" imgW="126365" imgH="135890" progId="Equation.3">
                    <p:embed/>
                    <p:pic>
                      <p:nvPicPr>
                        <p:cNvPr id="0" name="图片 3153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612" y="2787"/>
                          <a:ext cx="280" cy="2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8664" name="Text Box 250"/>
          <p:cNvSpPr txBox="1"/>
          <p:nvPr/>
        </p:nvSpPr>
        <p:spPr>
          <a:xfrm>
            <a:off x="7534275" y="0"/>
            <a:ext cx="1552575" cy="41275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/>
          <a:p>
            <a:pPr algn="ctr"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B2B2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4-1 </a:t>
            </a:r>
            <a:r>
              <a:rPr lang="zh-CN" altLang="en-US" sz="2000" dirty="0">
                <a:solidFill>
                  <a:srgbClr val="B2B2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叠加定理</a:t>
            </a:r>
            <a:endParaRPr lang="zh-CN" altLang="en-US" sz="2000" dirty="0">
              <a:solidFill>
                <a:srgbClr val="B2B2B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0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6" dur="500"/>
                                        <p:tgtEl>
                                          <p:spTgt spid="130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111" grpId="0"/>
      <p:bldP spid="1301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31095" name="Object 23"/>
          <p:cNvGraphicFramePr>
            <a:graphicFrameLocks noChangeAspect="1"/>
          </p:cNvGraphicFramePr>
          <p:nvPr/>
        </p:nvGraphicFramePr>
        <p:xfrm>
          <a:off x="4481513" y="1462088"/>
          <a:ext cx="3957637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" r:id="rId1" imgW="1002030" imgH="252730" progId="Equation.3">
                  <p:embed/>
                </p:oleObj>
              </mc:Choice>
              <mc:Fallback>
                <p:oleObj name="" r:id="rId1" imgW="1002030" imgH="252730" progId="Equation.3">
                  <p:embed/>
                  <p:pic>
                    <p:nvPicPr>
                      <p:cNvPr id="0" name="图片 315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481513" y="1462088"/>
                        <a:ext cx="3957637" cy="1028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96" name="Object 24"/>
          <p:cNvGraphicFramePr>
            <a:graphicFrameLocks noChangeAspect="1"/>
          </p:cNvGraphicFramePr>
          <p:nvPr/>
        </p:nvGraphicFramePr>
        <p:xfrm>
          <a:off x="4481513" y="2414588"/>
          <a:ext cx="3324225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" r:id="rId3" imgW="826770" imgH="252730" progId="Equation.3">
                  <p:embed/>
                </p:oleObj>
              </mc:Choice>
              <mc:Fallback>
                <p:oleObj name="" r:id="rId3" imgW="826770" imgH="252730" progId="Equation.3">
                  <p:embed/>
                  <p:pic>
                    <p:nvPicPr>
                      <p:cNvPr id="0" name="图片 3155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481513" y="2414588"/>
                        <a:ext cx="3324225" cy="1044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96"/>
          <p:cNvGrpSpPr/>
          <p:nvPr/>
        </p:nvGrpSpPr>
        <p:grpSpPr>
          <a:xfrm>
            <a:off x="784225" y="1538288"/>
            <a:ext cx="2890838" cy="1741487"/>
            <a:chOff x="873" y="2387"/>
            <a:chExt cx="1821" cy="1097"/>
          </a:xfrm>
        </p:grpSpPr>
        <p:sp>
          <p:nvSpPr>
            <p:cNvPr id="69636" name="Rectangle 97"/>
            <p:cNvSpPr>
              <a:spLocks noChangeAspect="1"/>
            </p:cNvSpPr>
            <p:nvPr/>
          </p:nvSpPr>
          <p:spPr>
            <a:xfrm flipH="1">
              <a:off x="1228" y="2406"/>
              <a:ext cx="473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37" name="Rectangle 98"/>
            <p:cNvSpPr>
              <a:spLocks noChangeAspect="1"/>
            </p:cNvSpPr>
            <p:nvPr/>
          </p:nvSpPr>
          <p:spPr>
            <a:xfrm>
              <a:off x="873" y="2748"/>
              <a:ext cx="1459" cy="736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>
              <a:spAutoFit/>
            </a:bodyPr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38" name="Line 99"/>
            <p:cNvSpPr>
              <a:spLocks noChangeAspect="1"/>
            </p:cNvSpPr>
            <p:nvPr/>
          </p:nvSpPr>
          <p:spPr>
            <a:xfrm>
              <a:off x="1753" y="2748"/>
              <a:ext cx="0" cy="736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69639" name="Rectangle 100"/>
            <p:cNvSpPr/>
            <p:nvPr/>
          </p:nvSpPr>
          <p:spPr>
            <a:xfrm>
              <a:off x="1246" y="2696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9640" name="Group 101"/>
            <p:cNvGrpSpPr>
              <a:grpSpLocks noChangeAspect="1"/>
            </p:cNvGrpSpPr>
            <p:nvPr/>
          </p:nvGrpSpPr>
          <p:grpSpPr>
            <a:xfrm rot="5400000">
              <a:off x="2177" y="3003"/>
              <a:ext cx="249" cy="250"/>
              <a:chOff x="471" y="414"/>
              <a:chExt cx="227" cy="228"/>
            </a:xfrm>
          </p:grpSpPr>
          <p:sp>
            <p:nvSpPr>
              <p:cNvPr id="131174" name="Oval 102"/>
              <p:cNvSpPr>
                <a:spLocks noChangeAspect="1" noChangeArrowheads="1"/>
              </p:cNvSpPr>
              <p:nvPr/>
            </p:nvSpPr>
            <p:spPr bwMode="auto">
              <a:xfrm>
                <a:off x="471" y="415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9642" name="Line 103"/>
              <p:cNvSpPr>
                <a:spLocks noChangeAspect="1"/>
              </p:cNvSpPr>
              <p:nvPr/>
            </p:nvSpPr>
            <p:spPr>
              <a:xfrm>
                <a:off x="582" y="414"/>
                <a:ext cx="0" cy="227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69643" name="Rectangle 104"/>
            <p:cNvSpPr/>
            <p:nvPr/>
          </p:nvSpPr>
          <p:spPr>
            <a:xfrm rot="-5400000">
              <a:off x="1592" y="3102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44" name="AutoShape 105"/>
            <p:cNvSpPr>
              <a:spLocks noChangeAspect="1"/>
            </p:cNvSpPr>
            <p:nvPr/>
          </p:nvSpPr>
          <p:spPr>
            <a:xfrm flipH="1">
              <a:off x="2308" y="2854"/>
              <a:ext cx="52" cy="104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45" name="AutoShape 106"/>
            <p:cNvSpPr>
              <a:spLocks noChangeAspect="1"/>
            </p:cNvSpPr>
            <p:nvPr/>
          </p:nvSpPr>
          <p:spPr>
            <a:xfrm flipH="1" flipV="1">
              <a:off x="1730" y="2830"/>
              <a:ext cx="52" cy="105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46" name="AutoShape 107"/>
            <p:cNvSpPr>
              <a:spLocks noChangeAspect="1"/>
            </p:cNvSpPr>
            <p:nvPr/>
          </p:nvSpPr>
          <p:spPr>
            <a:xfrm rot="5400000" flipH="1">
              <a:off x="1002" y="2671"/>
              <a:ext cx="51" cy="105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47" name="Rectangle 108"/>
            <p:cNvSpPr>
              <a:spLocks noChangeAspect="1"/>
            </p:cNvSpPr>
            <p:nvPr/>
          </p:nvSpPr>
          <p:spPr>
            <a:xfrm>
              <a:off x="1358" y="2989"/>
              <a:ext cx="40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48" name="Rectangle 109"/>
            <p:cNvSpPr>
              <a:spLocks noChangeAspect="1"/>
            </p:cNvSpPr>
            <p:nvPr/>
          </p:nvSpPr>
          <p:spPr>
            <a:xfrm>
              <a:off x="2343" y="2684"/>
              <a:ext cx="351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3A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9649" name="Object 110"/>
            <p:cNvGraphicFramePr/>
            <p:nvPr/>
          </p:nvGraphicFramePr>
          <p:xfrm>
            <a:off x="910" y="2387"/>
            <a:ext cx="240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" name="" r:id="rId5" imgW="107315" imgH="135890" progId="Equation.3">
                    <p:embed/>
                  </p:oleObj>
                </mc:Choice>
                <mc:Fallback>
                  <p:oleObj name="" r:id="rId5" imgW="107315" imgH="135890" progId="Equation.3">
                    <p:embed/>
                    <p:pic>
                      <p:nvPicPr>
                        <p:cNvPr id="0" name="图片 3158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10" y="2387"/>
                          <a:ext cx="240" cy="297"/>
                        </a:xfrm>
                        <a:prstGeom prst="rect">
                          <a:avLst/>
                        </a:prstGeom>
                        <a:solidFill>
                          <a:srgbClr val="0000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650" name="Object 111"/>
            <p:cNvGraphicFramePr/>
            <p:nvPr/>
          </p:nvGraphicFramePr>
          <p:xfrm>
            <a:off x="1815" y="2807"/>
            <a:ext cx="231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8" name="" r:id="rId7" imgW="107315" imgH="135890" progId="Equation.3">
                    <p:embed/>
                  </p:oleObj>
                </mc:Choice>
                <mc:Fallback>
                  <p:oleObj name="" r:id="rId7" imgW="107315" imgH="135890" progId="Equation.3">
                    <p:embed/>
                    <p:pic>
                      <p:nvPicPr>
                        <p:cNvPr id="0" name="图片 3157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815" y="2807"/>
                          <a:ext cx="231" cy="307"/>
                        </a:xfrm>
                        <a:prstGeom prst="rect">
                          <a:avLst/>
                        </a:prstGeom>
                        <a:solidFill>
                          <a:srgbClr val="0000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1184" name="Rectangle 112"/>
          <p:cNvSpPr/>
          <p:nvPr/>
        </p:nvSpPr>
        <p:spPr>
          <a:xfrm>
            <a:off x="1277938" y="3482975"/>
            <a:ext cx="7866062" cy="103188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" name="Group 113"/>
          <p:cNvGrpSpPr/>
          <p:nvPr/>
        </p:nvGrpSpPr>
        <p:grpSpPr>
          <a:xfrm>
            <a:off x="784225" y="4689475"/>
            <a:ext cx="2806700" cy="1785938"/>
            <a:chOff x="993" y="1782"/>
            <a:chExt cx="1768" cy="1125"/>
          </a:xfrm>
        </p:grpSpPr>
        <p:sp>
          <p:nvSpPr>
            <p:cNvPr id="69653" name="Line 114"/>
            <p:cNvSpPr/>
            <p:nvPr/>
          </p:nvSpPr>
          <p:spPr>
            <a:xfrm>
              <a:off x="1544" y="2132"/>
              <a:ext cx="1152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1187" name="Oval 115"/>
            <p:cNvSpPr>
              <a:spLocks noChangeAspect="1" noChangeArrowheads="1"/>
            </p:cNvSpPr>
            <p:nvPr/>
          </p:nvSpPr>
          <p:spPr bwMode="auto">
            <a:xfrm>
              <a:off x="1413" y="2372"/>
              <a:ext cx="249" cy="249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655" name="Rectangle 116"/>
            <p:cNvSpPr>
              <a:spLocks noChangeAspect="1"/>
            </p:cNvSpPr>
            <p:nvPr/>
          </p:nvSpPr>
          <p:spPr>
            <a:xfrm flipH="1">
              <a:off x="1895" y="1793"/>
              <a:ext cx="473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56" name="Line 117"/>
            <p:cNvSpPr>
              <a:spLocks noChangeAspect="1"/>
            </p:cNvSpPr>
            <p:nvPr/>
          </p:nvSpPr>
          <p:spPr>
            <a:xfrm>
              <a:off x="2420" y="2135"/>
              <a:ext cx="0" cy="736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69657" name="Rectangle 118"/>
            <p:cNvSpPr/>
            <p:nvPr/>
          </p:nvSpPr>
          <p:spPr>
            <a:xfrm>
              <a:off x="1913" y="2083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58" name="Rectangle 119"/>
            <p:cNvSpPr/>
            <p:nvPr/>
          </p:nvSpPr>
          <p:spPr>
            <a:xfrm rot="-5400000">
              <a:off x="2259" y="2489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59" name="AutoShape 120"/>
            <p:cNvSpPr>
              <a:spLocks noChangeAspect="1"/>
            </p:cNvSpPr>
            <p:nvPr/>
          </p:nvSpPr>
          <p:spPr>
            <a:xfrm flipH="1" flipV="1">
              <a:off x="2397" y="2217"/>
              <a:ext cx="52" cy="105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60" name="AutoShape 121"/>
            <p:cNvSpPr>
              <a:spLocks noChangeAspect="1"/>
            </p:cNvSpPr>
            <p:nvPr/>
          </p:nvSpPr>
          <p:spPr>
            <a:xfrm rot="5400000" flipH="1">
              <a:off x="1669" y="2058"/>
              <a:ext cx="51" cy="105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61" name="Text Box 122"/>
            <p:cNvSpPr txBox="1">
              <a:spLocks noChangeAspect="1"/>
            </p:cNvSpPr>
            <p:nvPr/>
          </p:nvSpPr>
          <p:spPr>
            <a:xfrm>
              <a:off x="1279" y="2163"/>
              <a:ext cx="316" cy="69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/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69662" name="Rectangle 123"/>
            <p:cNvSpPr>
              <a:spLocks noChangeAspect="1"/>
            </p:cNvSpPr>
            <p:nvPr/>
          </p:nvSpPr>
          <p:spPr>
            <a:xfrm>
              <a:off x="2025" y="2376"/>
              <a:ext cx="40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63" name="Rectangle 124"/>
            <p:cNvSpPr>
              <a:spLocks noChangeAspect="1"/>
            </p:cNvSpPr>
            <p:nvPr/>
          </p:nvSpPr>
          <p:spPr>
            <a:xfrm>
              <a:off x="993" y="2361"/>
              <a:ext cx="447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64" name="Line 125"/>
            <p:cNvSpPr/>
            <p:nvPr/>
          </p:nvSpPr>
          <p:spPr>
            <a:xfrm>
              <a:off x="1544" y="2122"/>
              <a:ext cx="0" cy="75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665" name="Line 126"/>
            <p:cNvSpPr/>
            <p:nvPr/>
          </p:nvSpPr>
          <p:spPr>
            <a:xfrm>
              <a:off x="1544" y="2873"/>
              <a:ext cx="1152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666" name="Oval 127"/>
            <p:cNvSpPr/>
            <p:nvPr/>
          </p:nvSpPr>
          <p:spPr>
            <a:xfrm>
              <a:off x="2706" y="2094"/>
              <a:ext cx="54" cy="63"/>
            </a:xfrm>
            <a:prstGeom prst="ellipse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67" name="Oval 128"/>
            <p:cNvSpPr/>
            <p:nvPr/>
          </p:nvSpPr>
          <p:spPr>
            <a:xfrm>
              <a:off x="2706" y="2844"/>
              <a:ext cx="54" cy="63"/>
            </a:xfrm>
            <a:prstGeom prst="ellipse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9668" name="Object 129"/>
            <p:cNvGraphicFramePr/>
            <p:nvPr/>
          </p:nvGraphicFramePr>
          <p:xfrm>
            <a:off x="1567" y="1782"/>
            <a:ext cx="280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1" name="" r:id="rId9" imgW="126365" imgH="135890" progId="Equation.3">
                    <p:embed/>
                  </p:oleObj>
                </mc:Choice>
                <mc:Fallback>
                  <p:oleObj name="" r:id="rId9" imgW="126365" imgH="135890" progId="Equation.3">
                    <p:embed/>
                    <p:pic>
                      <p:nvPicPr>
                        <p:cNvPr id="0" name="图片 3160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567" y="1782"/>
                          <a:ext cx="280" cy="2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669" name="Object 130"/>
            <p:cNvGraphicFramePr/>
            <p:nvPr/>
          </p:nvGraphicFramePr>
          <p:xfrm>
            <a:off x="2481" y="2175"/>
            <a:ext cx="280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7" name="" r:id="rId11" imgW="126365" imgH="135890" progId="Equation.3">
                    <p:embed/>
                  </p:oleObj>
                </mc:Choice>
                <mc:Fallback>
                  <p:oleObj name="" r:id="rId11" imgW="126365" imgH="135890" progId="Equation.3">
                    <p:embed/>
                    <p:pic>
                      <p:nvPicPr>
                        <p:cNvPr id="0" name="图片 3156"/>
                        <p:cNvPicPr/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81" y="2175"/>
                          <a:ext cx="280" cy="2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1204" name="Object 132"/>
          <p:cNvGraphicFramePr>
            <a:graphicFrameLocks noChangeAspect="1"/>
          </p:cNvGraphicFramePr>
          <p:nvPr/>
        </p:nvGraphicFramePr>
        <p:xfrm>
          <a:off x="5118100" y="5070475"/>
          <a:ext cx="271462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" r:id="rId13" imgW="622300" imgH="252730" progId="Equation.3">
                  <p:embed/>
                </p:oleObj>
              </mc:Choice>
              <mc:Fallback>
                <p:oleObj name="" r:id="rId13" imgW="622300" imgH="252730" progId="Equation.3">
                  <p:embed/>
                  <p:pic>
                    <p:nvPicPr>
                      <p:cNvPr id="0" name="图片 3159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118100" y="5070475"/>
                        <a:ext cx="2714625" cy="1133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205" name="Text Box 133"/>
          <p:cNvSpPr txBox="1"/>
          <p:nvPr/>
        </p:nvSpPr>
        <p:spPr>
          <a:xfrm>
            <a:off x="566738" y="406400"/>
            <a:ext cx="8142287" cy="946150"/>
          </a:xfrm>
          <a:prstGeom prst="rect">
            <a:avLst/>
          </a:prstGeom>
          <a:solidFill>
            <a:srgbClr val="008000"/>
          </a:solidFill>
          <a:ln w="28575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anchor="t" anchorCtr="0">
            <a:spAutoFit/>
          </a:bodyPr>
          <a:p>
            <a:pPr algn="ctr" eaLnBrk="0" hangingPunct="0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）电流源单独作用时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,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电压源相当于短路，如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 eaLnBrk="0" hangingPunct="0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             分电路图所示：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131206" name="Text Box 134"/>
          <p:cNvSpPr txBox="1"/>
          <p:nvPr/>
        </p:nvSpPr>
        <p:spPr>
          <a:xfrm>
            <a:off x="552450" y="3643313"/>
            <a:ext cx="8142288" cy="946150"/>
          </a:xfrm>
          <a:prstGeom prst="rect">
            <a:avLst/>
          </a:prstGeom>
          <a:solidFill>
            <a:srgbClr val="008000"/>
          </a:solidFill>
          <a:ln w="28575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anchor="t" anchorCtr="0">
            <a:spAutoFit/>
          </a:bodyPr>
          <a:p>
            <a:pPr algn="ctr" eaLnBrk="0" hangingPunct="0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）电压源单独作用时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,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电流源相当于开路，如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 eaLnBrk="0" hangingPunct="0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            分电路图所示：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69673" name="Text Box 135"/>
          <p:cNvSpPr txBox="1"/>
          <p:nvPr/>
        </p:nvSpPr>
        <p:spPr>
          <a:xfrm>
            <a:off x="7534275" y="0"/>
            <a:ext cx="1552575" cy="41275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/>
          <a:p>
            <a:pPr algn="ctr"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B2B2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4-1 </a:t>
            </a:r>
            <a:r>
              <a:rPr lang="zh-CN" altLang="en-US" sz="2000" dirty="0">
                <a:solidFill>
                  <a:srgbClr val="B2B2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叠加定理</a:t>
            </a:r>
            <a:endParaRPr lang="zh-CN" altLang="en-US" sz="2000" dirty="0">
              <a:solidFill>
                <a:srgbClr val="B2B2B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3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184" grpId="0" bldLvl="0" animBg="1"/>
      <p:bldP spid="131205" grpId="0" bldLvl="0" animBg="1"/>
      <p:bldP spid="131206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22" name="Text Box 2"/>
          <p:cNvSpPr txBox="1"/>
          <p:nvPr/>
        </p:nvSpPr>
        <p:spPr>
          <a:xfrm>
            <a:off x="369888" y="661988"/>
            <a:ext cx="4541837" cy="946150"/>
          </a:xfrm>
          <a:prstGeom prst="rect">
            <a:avLst/>
          </a:prstGeom>
          <a:solidFill>
            <a:srgbClr val="008000"/>
          </a:solidFill>
          <a:ln w="28575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anchor="t" anchorCtr="0">
            <a:spAutoFit/>
          </a:bodyPr>
          <a:p>
            <a:pPr eaLnBrk="0" hangingPunct="0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）叠加（求原电路的 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baseline="-25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 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3183" name="Object 63"/>
          <p:cNvGraphicFramePr>
            <a:graphicFrameLocks noChangeAspect="1"/>
          </p:cNvGraphicFramePr>
          <p:nvPr/>
        </p:nvGraphicFramePr>
        <p:xfrm>
          <a:off x="585788" y="4240213"/>
          <a:ext cx="4284662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" r:id="rId1" imgW="1303655" imgH="252730" progId="Equation.3">
                  <p:embed/>
                </p:oleObj>
              </mc:Choice>
              <mc:Fallback>
                <p:oleObj name="" r:id="rId1" imgW="1303655" imgH="252730" progId="Equation.3">
                  <p:embed/>
                  <p:pic>
                    <p:nvPicPr>
                      <p:cNvPr id="0" name="图片 316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85788" y="4240213"/>
                        <a:ext cx="4284662" cy="858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84" name="Object 64"/>
          <p:cNvGraphicFramePr>
            <a:graphicFrameLocks noChangeAspect="1"/>
          </p:cNvGraphicFramePr>
          <p:nvPr/>
        </p:nvGraphicFramePr>
        <p:xfrm>
          <a:off x="679450" y="5295900"/>
          <a:ext cx="387191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" r:id="rId3" imgW="1177290" imgH="252730" progId="Equation.3">
                  <p:embed/>
                </p:oleObj>
              </mc:Choice>
              <mc:Fallback>
                <p:oleObj name="" r:id="rId3" imgW="1177290" imgH="252730" progId="Equation.3">
                  <p:embed/>
                  <p:pic>
                    <p:nvPicPr>
                      <p:cNvPr id="0" name="图片 3161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79450" y="5295900"/>
                        <a:ext cx="3871913" cy="857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72" name="AutoShape 252"/>
          <p:cNvSpPr/>
          <p:nvPr/>
        </p:nvSpPr>
        <p:spPr>
          <a:xfrm>
            <a:off x="7254875" y="3371850"/>
            <a:ext cx="596900" cy="569913"/>
          </a:xfrm>
          <a:prstGeom prst="flowChartOr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376" name="AutoShape 256"/>
          <p:cNvSpPr/>
          <p:nvPr/>
        </p:nvSpPr>
        <p:spPr>
          <a:xfrm>
            <a:off x="5213350" y="1900238"/>
            <a:ext cx="457200" cy="2984500"/>
          </a:xfrm>
          <a:prstGeom prst="leftBrace">
            <a:avLst>
              <a:gd name="adj1" fmla="val 45422"/>
              <a:gd name="adj2" fmla="val 50000"/>
            </a:avLst>
          </a:prstGeom>
          <a:noFill/>
          <a:ln w="381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377" name="AutoShape 257"/>
          <p:cNvSpPr/>
          <p:nvPr/>
        </p:nvSpPr>
        <p:spPr>
          <a:xfrm>
            <a:off x="4030663" y="2649538"/>
            <a:ext cx="1028700" cy="876300"/>
          </a:xfrm>
          <a:prstGeom prst="rightArrow">
            <a:avLst>
              <a:gd name="adj1" fmla="val 50000"/>
              <a:gd name="adj2" fmla="val 29250"/>
            </a:avLst>
          </a:prstGeom>
          <a:solidFill>
            <a:srgbClr val="008000"/>
          </a:solidFill>
          <a:ln w="9525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wrap="none" anchor="ctr" anchorCtr="0"/>
          <a:p>
            <a:pPr algn="ctr" eaLnBrk="0" hangingPunct="0"/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分解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pSp>
        <p:nvGrpSpPr>
          <p:cNvPr id="2" name="Group 259"/>
          <p:cNvGrpSpPr/>
          <p:nvPr/>
        </p:nvGrpSpPr>
        <p:grpSpPr>
          <a:xfrm>
            <a:off x="328613" y="1887538"/>
            <a:ext cx="3759200" cy="1654175"/>
            <a:chOff x="1835" y="476"/>
            <a:chExt cx="2368" cy="1042"/>
          </a:xfrm>
        </p:grpSpPr>
        <p:sp>
          <p:nvSpPr>
            <p:cNvPr id="133380" name="Oval 260"/>
            <p:cNvSpPr>
              <a:spLocks noChangeAspect="1" noChangeArrowheads="1"/>
            </p:cNvSpPr>
            <p:nvPr/>
          </p:nvSpPr>
          <p:spPr bwMode="auto">
            <a:xfrm>
              <a:off x="2255" y="1019"/>
              <a:ext cx="249" cy="249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665" name="Rectangle 261"/>
            <p:cNvSpPr>
              <a:spLocks noChangeAspect="1"/>
            </p:cNvSpPr>
            <p:nvPr/>
          </p:nvSpPr>
          <p:spPr>
            <a:xfrm flipH="1">
              <a:off x="2737" y="476"/>
              <a:ext cx="473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66" name="Rectangle 262"/>
            <p:cNvSpPr>
              <a:spLocks noChangeAspect="1"/>
            </p:cNvSpPr>
            <p:nvPr/>
          </p:nvSpPr>
          <p:spPr>
            <a:xfrm>
              <a:off x="2382" y="782"/>
              <a:ext cx="1459" cy="736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>
              <a:spAutoFit/>
            </a:bodyPr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67" name="Line 263"/>
            <p:cNvSpPr>
              <a:spLocks noChangeAspect="1"/>
            </p:cNvSpPr>
            <p:nvPr/>
          </p:nvSpPr>
          <p:spPr>
            <a:xfrm>
              <a:off x="3262" y="782"/>
              <a:ext cx="0" cy="736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70668" name="Rectangle 264"/>
            <p:cNvSpPr/>
            <p:nvPr/>
          </p:nvSpPr>
          <p:spPr>
            <a:xfrm>
              <a:off x="2755" y="730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0669" name="Group 265"/>
            <p:cNvGrpSpPr>
              <a:grpSpLocks noChangeAspect="1"/>
            </p:cNvGrpSpPr>
            <p:nvPr/>
          </p:nvGrpSpPr>
          <p:grpSpPr>
            <a:xfrm rot="5400000">
              <a:off x="3686" y="1037"/>
              <a:ext cx="249" cy="250"/>
              <a:chOff x="471" y="414"/>
              <a:chExt cx="227" cy="228"/>
            </a:xfrm>
          </p:grpSpPr>
          <p:sp>
            <p:nvSpPr>
              <p:cNvPr id="133386" name="Oval 266"/>
              <p:cNvSpPr>
                <a:spLocks noChangeAspect="1" noChangeArrowheads="1"/>
              </p:cNvSpPr>
              <p:nvPr/>
            </p:nvSpPr>
            <p:spPr bwMode="auto">
              <a:xfrm>
                <a:off x="471" y="415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0671" name="Line 267"/>
              <p:cNvSpPr>
                <a:spLocks noChangeAspect="1"/>
              </p:cNvSpPr>
              <p:nvPr/>
            </p:nvSpPr>
            <p:spPr>
              <a:xfrm>
                <a:off x="582" y="414"/>
                <a:ext cx="0" cy="227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0672" name="Rectangle 268"/>
            <p:cNvSpPr/>
            <p:nvPr/>
          </p:nvSpPr>
          <p:spPr>
            <a:xfrm rot="-5400000">
              <a:off x="3101" y="1136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73" name="AutoShape 269"/>
            <p:cNvSpPr>
              <a:spLocks noChangeAspect="1"/>
            </p:cNvSpPr>
            <p:nvPr/>
          </p:nvSpPr>
          <p:spPr>
            <a:xfrm flipH="1">
              <a:off x="3817" y="888"/>
              <a:ext cx="52" cy="104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74" name="AutoShape 270"/>
            <p:cNvSpPr>
              <a:spLocks noChangeAspect="1"/>
            </p:cNvSpPr>
            <p:nvPr/>
          </p:nvSpPr>
          <p:spPr>
            <a:xfrm flipH="1" flipV="1">
              <a:off x="3239" y="864"/>
              <a:ext cx="52" cy="105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75" name="AutoShape 271"/>
            <p:cNvSpPr>
              <a:spLocks noChangeAspect="1"/>
            </p:cNvSpPr>
            <p:nvPr/>
          </p:nvSpPr>
          <p:spPr>
            <a:xfrm rot="5400000" flipH="1">
              <a:off x="2511" y="705"/>
              <a:ext cx="51" cy="105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76" name="Text Box 272"/>
            <p:cNvSpPr txBox="1">
              <a:spLocks noChangeAspect="1"/>
            </p:cNvSpPr>
            <p:nvPr/>
          </p:nvSpPr>
          <p:spPr>
            <a:xfrm>
              <a:off x="2121" y="810"/>
              <a:ext cx="316" cy="69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/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0677" name="Rectangle 273"/>
            <p:cNvSpPr>
              <a:spLocks noChangeAspect="1"/>
            </p:cNvSpPr>
            <p:nvPr/>
          </p:nvSpPr>
          <p:spPr>
            <a:xfrm>
              <a:off x="2867" y="1023"/>
              <a:ext cx="40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78" name="Rectangle 274"/>
            <p:cNvSpPr>
              <a:spLocks noChangeAspect="1"/>
            </p:cNvSpPr>
            <p:nvPr/>
          </p:nvSpPr>
          <p:spPr>
            <a:xfrm>
              <a:off x="1835" y="1008"/>
              <a:ext cx="447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79" name="Rectangle 275"/>
            <p:cNvSpPr>
              <a:spLocks noChangeAspect="1"/>
            </p:cNvSpPr>
            <p:nvPr/>
          </p:nvSpPr>
          <p:spPr>
            <a:xfrm>
              <a:off x="3852" y="718"/>
              <a:ext cx="351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3A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80" name="Text Box 276"/>
            <p:cNvSpPr txBox="1">
              <a:spLocks noChangeAspect="1"/>
            </p:cNvSpPr>
            <p:nvPr/>
          </p:nvSpPr>
          <p:spPr>
            <a:xfrm>
              <a:off x="2466" y="481"/>
              <a:ext cx="317" cy="20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81" name="Text Box 277"/>
            <p:cNvSpPr txBox="1">
              <a:spLocks noChangeAspect="1"/>
            </p:cNvSpPr>
            <p:nvPr/>
          </p:nvSpPr>
          <p:spPr>
            <a:xfrm>
              <a:off x="3332" y="814"/>
              <a:ext cx="317" cy="20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278"/>
          <p:cNvGrpSpPr/>
          <p:nvPr/>
        </p:nvGrpSpPr>
        <p:grpSpPr>
          <a:xfrm>
            <a:off x="6253163" y="1120775"/>
            <a:ext cx="2890837" cy="1741488"/>
            <a:chOff x="873" y="2387"/>
            <a:chExt cx="1821" cy="1097"/>
          </a:xfrm>
        </p:grpSpPr>
        <p:sp>
          <p:nvSpPr>
            <p:cNvPr id="70683" name="Rectangle 279"/>
            <p:cNvSpPr>
              <a:spLocks noChangeAspect="1"/>
            </p:cNvSpPr>
            <p:nvPr/>
          </p:nvSpPr>
          <p:spPr>
            <a:xfrm flipH="1">
              <a:off x="1228" y="2406"/>
              <a:ext cx="473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84" name="Rectangle 280"/>
            <p:cNvSpPr>
              <a:spLocks noChangeAspect="1"/>
            </p:cNvSpPr>
            <p:nvPr/>
          </p:nvSpPr>
          <p:spPr>
            <a:xfrm>
              <a:off x="873" y="2748"/>
              <a:ext cx="1459" cy="736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>
              <a:spAutoFit/>
            </a:bodyPr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85" name="Line 281"/>
            <p:cNvSpPr>
              <a:spLocks noChangeAspect="1"/>
            </p:cNvSpPr>
            <p:nvPr/>
          </p:nvSpPr>
          <p:spPr>
            <a:xfrm>
              <a:off x="1753" y="2748"/>
              <a:ext cx="0" cy="736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70686" name="Rectangle 282"/>
            <p:cNvSpPr/>
            <p:nvPr/>
          </p:nvSpPr>
          <p:spPr>
            <a:xfrm>
              <a:off x="1246" y="2696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0687" name="Group 283"/>
            <p:cNvGrpSpPr>
              <a:grpSpLocks noChangeAspect="1"/>
            </p:cNvGrpSpPr>
            <p:nvPr/>
          </p:nvGrpSpPr>
          <p:grpSpPr>
            <a:xfrm rot="5400000">
              <a:off x="2177" y="3003"/>
              <a:ext cx="249" cy="250"/>
              <a:chOff x="471" y="414"/>
              <a:chExt cx="227" cy="228"/>
            </a:xfrm>
          </p:grpSpPr>
          <p:sp>
            <p:nvSpPr>
              <p:cNvPr id="133404" name="Oval 284"/>
              <p:cNvSpPr>
                <a:spLocks noChangeAspect="1" noChangeArrowheads="1"/>
              </p:cNvSpPr>
              <p:nvPr/>
            </p:nvSpPr>
            <p:spPr bwMode="auto">
              <a:xfrm>
                <a:off x="471" y="415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0689" name="Line 285"/>
              <p:cNvSpPr>
                <a:spLocks noChangeAspect="1"/>
              </p:cNvSpPr>
              <p:nvPr/>
            </p:nvSpPr>
            <p:spPr>
              <a:xfrm>
                <a:off x="582" y="414"/>
                <a:ext cx="0" cy="227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0690" name="Rectangle 286"/>
            <p:cNvSpPr/>
            <p:nvPr/>
          </p:nvSpPr>
          <p:spPr>
            <a:xfrm rot="-5400000">
              <a:off x="1592" y="3102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91" name="AutoShape 287"/>
            <p:cNvSpPr>
              <a:spLocks noChangeAspect="1"/>
            </p:cNvSpPr>
            <p:nvPr/>
          </p:nvSpPr>
          <p:spPr>
            <a:xfrm flipH="1">
              <a:off x="2308" y="2854"/>
              <a:ext cx="52" cy="104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92" name="AutoShape 288"/>
            <p:cNvSpPr>
              <a:spLocks noChangeAspect="1"/>
            </p:cNvSpPr>
            <p:nvPr/>
          </p:nvSpPr>
          <p:spPr>
            <a:xfrm flipH="1" flipV="1">
              <a:off x="1730" y="2830"/>
              <a:ext cx="52" cy="105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93" name="AutoShape 289"/>
            <p:cNvSpPr>
              <a:spLocks noChangeAspect="1"/>
            </p:cNvSpPr>
            <p:nvPr/>
          </p:nvSpPr>
          <p:spPr>
            <a:xfrm rot="5400000" flipH="1">
              <a:off x="1002" y="2671"/>
              <a:ext cx="51" cy="105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94" name="Rectangle 290"/>
            <p:cNvSpPr>
              <a:spLocks noChangeAspect="1"/>
            </p:cNvSpPr>
            <p:nvPr/>
          </p:nvSpPr>
          <p:spPr>
            <a:xfrm>
              <a:off x="1358" y="2989"/>
              <a:ext cx="40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95" name="Rectangle 291"/>
            <p:cNvSpPr>
              <a:spLocks noChangeAspect="1"/>
            </p:cNvSpPr>
            <p:nvPr/>
          </p:nvSpPr>
          <p:spPr>
            <a:xfrm>
              <a:off x="2343" y="2684"/>
              <a:ext cx="351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3A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70696" name="Object 292"/>
            <p:cNvGraphicFramePr/>
            <p:nvPr/>
          </p:nvGraphicFramePr>
          <p:xfrm>
            <a:off x="910" y="2387"/>
            <a:ext cx="240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5" name="" r:id="rId5" imgW="107315" imgH="135890" progId="Equation.3">
                    <p:embed/>
                  </p:oleObj>
                </mc:Choice>
                <mc:Fallback>
                  <p:oleObj name="" r:id="rId5" imgW="107315" imgH="135890" progId="Equation.3">
                    <p:embed/>
                    <p:pic>
                      <p:nvPicPr>
                        <p:cNvPr id="0" name="图片 3164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10" y="2387"/>
                          <a:ext cx="240" cy="297"/>
                        </a:xfrm>
                        <a:prstGeom prst="rect">
                          <a:avLst/>
                        </a:prstGeom>
                        <a:solidFill>
                          <a:srgbClr val="0000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697" name="Object 293"/>
            <p:cNvGraphicFramePr/>
            <p:nvPr/>
          </p:nvGraphicFramePr>
          <p:xfrm>
            <a:off x="1815" y="2807"/>
            <a:ext cx="231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7" name="" r:id="rId7" imgW="107315" imgH="135890" progId="Equation.3">
                    <p:embed/>
                  </p:oleObj>
                </mc:Choice>
                <mc:Fallback>
                  <p:oleObj name="" r:id="rId7" imgW="107315" imgH="135890" progId="Equation.3">
                    <p:embed/>
                    <p:pic>
                      <p:nvPicPr>
                        <p:cNvPr id="0" name="图片 3166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815" y="2807"/>
                          <a:ext cx="231" cy="307"/>
                        </a:xfrm>
                        <a:prstGeom prst="rect">
                          <a:avLst/>
                        </a:prstGeom>
                        <a:solidFill>
                          <a:srgbClr val="0000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294"/>
          <p:cNvGrpSpPr/>
          <p:nvPr/>
        </p:nvGrpSpPr>
        <p:grpSpPr>
          <a:xfrm>
            <a:off x="5757863" y="4089400"/>
            <a:ext cx="2806700" cy="1785938"/>
            <a:chOff x="3124" y="2394"/>
            <a:chExt cx="1768" cy="1125"/>
          </a:xfrm>
        </p:grpSpPr>
        <p:sp>
          <p:nvSpPr>
            <p:cNvPr id="70699" name="Line 295"/>
            <p:cNvSpPr/>
            <p:nvPr/>
          </p:nvSpPr>
          <p:spPr>
            <a:xfrm>
              <a:off x="3675" y="2744"/>
              <a:ext cx="1152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416" name="Oval 296"/>
            <p:cNvSpPr>
              <a:spLocks noChangeAspect="1" noChangeArrowheads="1"/>
            </p:cNvSpPr>
            <p:nvPr/>
          </p:nvSpPr>
          <p:spPr bwMode="auto">
            <a:xfrm>
              <a:off x="3544" y="2984"/>
              <a:ext cx="249" cy="249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701" name="Rectangle 297"/>
            <p:cNvSpPr>
              <a:spLocks noChangeAspect="1"/>
            </p:cNvSpPr>
            <p:nvPr/>
          </p:nvSpPr>
          <p:spPr>
            <a:xfrm flipH="1">
              <a:off x="4026" y="2405"/>
              <a:ext cx="473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702" name="Line 298"/>
            <p:cNvSpPr>
              <a:spLocks noChangeAspect="1"/>
            </p:cNvSpPr>
            <p:nvPr/>
          </p:nvSpPr>
          <p:spPr>
            <a:xfrm>
              <a:off x="4551" y="2747"/>
              <a:ext cx="0" cy="736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70703" name="Rectangle 299"/>
            <p:cNvSpPr/>
            <p:nvPr/>
          </p:nvSpPr>
          <p:spPr>
            <a:xfrm>
              <a:off x="4044" y="2695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704" name="Rectangle 300"/>
            <p:cNvSpPr/>
            <p:nvPr/>
          </p:nvSpPr>
          <p:spPr>
            <a:xfrm rot="-5400000">
              <a:off x="4390" y="3101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705" name="AutoShape 301"/>
            <p:cNvSpPr>
              <a:spLocks noChangeAspect="1"/>
            </p:cNvSpPr>
            <p:nvPr/>
          </p:nvSpPr>
          <p:spPr>
            <a:xfrm flipH="1" flipV="1">
              <a:off x="4528" y="2829"/>
              <a:ext cx="52" cy="105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706" name="AutoShape 302"/>
            <p:cNvSpPr>
              <a:spLocks noChangeAspect="1"/>
            </p:cNvSpPr>
            <p:nvPr/>
          </p:nvSpPr>
          <p:spPr>
            <a:xfrm rot="5400000" flipH="1">
              <a:off x="3800" y="2670"/>
              <a:ext cx="51" cy="105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707" name="Text Box 303"/>
            <p:cNvSpPr txBox="1">
              <a:spLocks noChangeAspect="1"/>
            </p:cNvSpPr>
            <p:nvPr/>
          </p:nvSpPr>
          <p:spPr>
            <a:xfrm>
              <a:off x="3410" y="2775"/>
              <a:ext cx="316" cy="69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/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0708" name="Rectangle 304"/>
            <p:cNvSpPr>
              <a:spLocks noChangeAspect="1"/>
            </p:cNvSpPr>
            <p:nvPr/>
          </p:nvSpPr>
          <p:spPr>
            <a:xfrm>
              <a:off x="4156" y="2988"/>
              <a:ext cx="40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709" name="Rectangle 305"/>
            <p:cNvSpPr>
              <a:spLocks noChangeAspect="1"/>
            </p:cNvSpPr>
            <p:nvPr/>
          </p:nvSpPr>
          <p:spPr>
            <a:xfrm>
              <a:off x="3124" y="2973"/>
              <a:ext cx="447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710" name="Line 306"/>
            <p:cNvSpPr/>
            <p:nvPr/>
          </p:nvSpPr>
          <p:spPr>
            <a:xfrm>
              <a:off x="3675" y="2734"/>
              <a:ext cx="0" cy="75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11" name="Line 307"/>
            <p:cNvSpPr/>
            <p:nvPr/>
          </p:nvSpPr>
          <p:spPr>
            <a:xfrm>
              <a:off x="3675" y="3485"/>
              <a:ext cx="1152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12" name="Oval 308"/>
            <p:cNvSpPr/>
            <p:nvPr/>
          </p:nvSpPr>
          <p:spPr>
            <a:xfrm>
              <a:off x="4837" y="2706"/>
              <a:ext cx="54" cy="63"/>
            </a:xfrm>
            <a:prstGeom prst="ellipse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713" name="Oval 309"/>
            <p:cNvSpPr/>
            <p:nvPr/>
          </p:nvSpPr>
          <p:spPr>
            <a:xfrm>
              <a:off x="4837" y="3456"/>
              <a:ext cx="54" cy="63"/>
            </a:xfrm>
            <a:prstGeom prst="ellipse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70714" name="Object 310"/>
            <p:cNvGraphicFramePr/>
            <p:nvPr/>
          </p:nvGraphicFramePr>
          <p:xfrm>
            <a:off x="3698" y="2394"/>
            <a:ext cx="280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4" name="" r:id="rId9" imgW="126365" imgH="135890" progId="Equation.3">
                    <p:embed/>
                  </p:oleObj>
                </mc:Choice>
                <mc:Fallback>
                  <p:oleObj name="" r:id="rId9" imgW="126365" imgH="135890" progId="Equation.3">
                    <p:embed/>
                    <p:pic>
                      <p:nvPicPr>
                        <p:cNvPr id="0" name="图片 3163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98" y="2394"/>
                          <a:ext cx="280" cy="2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15" name="Object 311"/>
            <p:cNvGraphicFramePr/>
            <p:nvPr/>
          </p:nvGraphicFramePr>
          <p:xfrm>
            <a:off x="4612" y="2787"/>
            <a:ext cx="280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6" name="" r:id="rId11" imgW="126365" imgH="135890" progId="Equation.3">
                    <p:embed/>
                  </p:oleObj>
                </mc:Choice>
                <mc:Fallback>
                  <p:oleObj name="" r:id="rId11" imgW="126365" imgH="135890" progId="Equation.3">
                    <p:embed/>
                    <p:pic>
                      <p:nvPicPr>
                        <p:cNvPr id="0" name="图片 3165"/>
                        <p:cNvPicPr/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612" y="2787"/>
                          <a:ext cx="280" cy="2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0716" name="Text Box 312"/>
          <p:cNvSpPr txBox="1"/>
          <p:nvPr/>
        </p:nvSpPr>
        <p:spPr>
          <a:xfrm>
            <a:off x="7534275" y="0"/>
            <a:ext cx="1552575" cy="41275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/>
          <a:p>
            <a:pPr algn="ctr"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B2B2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4-1 </a:t>
            </a:r>
            <a:r>
              <a:rPr lang="zh-CN" altLang="en-US" sz="2000" dirty="0">
                <a:solidFill>
                  <a:srgbClr val="B2B2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叠加定理</a:t>
            </a:r>
            <a:endParaRPr lang="zh-CN" altLang="en-US" sz="2000" dirty="0">
              <a:solidFill>
                <a:srgbClr val="B2B2B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矩形标注 2"/>
          <p:cNvSpPr/>
          <p:nvPr/>
        </p:nvSpPr>
        <p:spPr>
          <a:xfrm>
            <a:off x="3621088" y="3429000"/>
            <a:ext cx="1652588" cy="650875"/>
          </a:xfrm>
          <a:prstGeom prst="wedgeRectCallout">
            <a:avLst>
              <a:gd name="adj1" fmla="val -152997"/>
              <a:gd name="adj2" fmla="val 102534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0" normalizeH="0" baseline="0" noProof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注意写法和方向</a:t>
            </a:r>
            <a:endParaRPr kumimoji="0" lang="zh-CN" altLang="en-US" sz="1800" b="1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3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3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3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3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33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2" grpId="0" bldLvl="0" animBg="1"/>
      <p:bldP spid="133372" grpId="0" bldLvl="0" animBg="1"/>
      <p:bldP spid="133376" grpId="0" bldLvl="0" animBg="1"/>
      <p:bldP spid="133377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4146" name="Rectangle 2"/>
          <p:cNvSpPr/>
          <p:nvPr>
            <p:ph type="title" idx="4294967295"/>
          </p:nvPr>
        </p:nvSpPr>
        <p:spPr>
          <a:xfrm>
            <a:off x="0" y="815975"/>
            <a:ext cx="9086850" cy="1031875"/>
          </a:xfrm>
        </p:spPr>
        <p:txBody>
          <a:bodyPr anchor="t" anchorCtr="0"/>
          <a:p>
            <a:pPr eaLnBrk="1" hangingPunct="1"/>
            <a:r>
              <a:rPr lang="zh-CN" altLang="en-US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幼圆" panose="02010509060101010101" pitchFamily="49" charset="-122"/>
              </a:rPr>
              <a:t>应用叠加定理求图示电路中电压 </a:t>
            </a:r>
            <a:r>
              <a:rPr lang="en-US" altLang="zh-CN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幼圆" panose="02010509060101010101" pitchFamily="49" charset="-122"/>
              </a:rPr>
              <a:t>U</a:t>
            </a:r>
            <a:r>
              <a:rPr lang="zh-CN" altLang="en-US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幼圆" panose="02010509060101010101" pitchFamily="49" charset="-122"/>
              </a:rPr>
              <a:t>。</a:t>
            </a:r>
            <a:endParaRPr lang="zh-CN" altLang="en-US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pSp>
        <p:nvGrpSpPr>
          <p:cNvPr id="71682" name="Group 33"/>
          <p:cNvGrpSpPr/>
          <p:nvPr/>
        </p:nvGrpSpPr>
        <p:grpSpPr>
          <a:xfrm>
            <a:off x="2835275" y="2341563"/>
            <a:ext cx="4046538" cy="2425700"/>
            <a:chOff x="1722" y="1465"/>
            <a:chExt cx="2549" cy="1528"/>
          </a:xfrm>
        </p:grpSpPr>
        <p:sp>
          <p:nvSpPr>
            <p:cNvPr id="71683" name="Text Box 18"/>
            <p:cNvSpPr txBox="1">
              <a:spLocks noChangeAspect="1"/>
            </p:cNvSpPr>
            <p:nvPr/>
          </p:nvSpPr>
          <p:spPr>
            <a:xfrm>
              <a:off x="1722" y="2550"/>
              <a:ext cx="296" cy="24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4152" name="AutoShape 8"/>
            <p:cNvSpPr>
              <a:spLocks noChangeAspect="1" noChangeArrowheads="1"/>
            </p:cNvSpPr>
            <p:nvPr/>
          </p:nvSpPr>
          <p:spPr bwMode="auto">
            <a:xfrm rot="5400000">
              <a:off x="2693" y="2475"/>
              <a:ext cx="295" cy="249"/>
            </a:xfrm>
            <a:prstGeom prst="diamond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4148" name="Oval 4"/>
            <p:cNvSpPr>
              <a:spLocks noChangeAspect="1" noChangeArrowheads="1"/>
            </p:cNvSpPr>
            <p:nvPr/>
          </p:nvSpPr>
          <p:spPr bwMode="auto">
            <a:xfrm>
              <a:off x="1823" y="2027"/>
              <a:ext cx="249" cy="24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4149" name="Oval 5"/>
            <p:cNvSpPr>
              <a:spLocks noChangeAspect="1" noChangeArrowheads="1"/>
            </p:cNvSpPr>
            <p:nvPr/>
          </p:nvSpPr>
          <p:spPr bwMode="auto">
            <a:xfrm>
              <a:off x="3579" y="2273"/>
              <a:ext cx="249" cy="249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87" name="Rectangle 6"/>
            <p:cNvSpPr>
              <a:spLocks noChangeAspect="1"/>
            </p:cNvSpPr>
            <p:nvPr/>
          </p:nvSpPr>
          <p:spPr>
            <a:xfrm>
              <a:off x="1951" y="1809"/>
              <a:ext cx="1755" cy="1173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anchor="ctr" anchorCtr="0">
              <a:spAutoFit/>
            </a:bodyPr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88" name="Line 7"/>
            <p:cNvSpPr>
              <a:spLocks noChangeAspect="1"/>
            </p:cNvSpPr>
            <p:nvPr/>
          </p:nvSpPr>
          <p:spPr>
            <a:xfrm>
              <a:off x="2870" y="1809"/>
              <a:ext cx="0" cy="1184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sm" len="sm"/>
              <a:tailEnd type="oval" w="sm" len="sm"/>
            </a:ln>
          </p:spPr>
        </p:sp>
        <p:sp>
          <p:nvSpPr>
            <p:cNvPr id="71689" name="Rectangle 9"/>
            <p:cNvSpPr/>
            <p:nvPr/>
          </p:nvSpPr>
          <p:spPr>
            <a:xfrm>
              <a:off x="3112" y="1763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90" name="Rectangle 10"/>
            <p:cNvSpPr/>
            <p:nvPr/>
          </p:nvSpPr>
          <p:spPr>
            <a:xfrm>
              <a:off x="2271" y="1758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91" name="Rectangle 11"/>
            <p:cNvSpPr/>
            <p:nvPr/>
          </p:nvSpPr>
          <p:spPr>
            <a:xfrm rot="5400000">
              <a:off x="1787" y="2546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92" name="Rectangle 12"/>
            <p:cNvSpPr/>
            <p:nvPr/>
          </p:nvSpPr>
          <p:spPr>
            <a:xfrm rot="5400000">
              <a:off x="2711" y="2070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93" name="Text Box 13"/>
            <p:cNvSpPr txBox="1">
              <a:spLocks noChangeAspect="1"/>
            </p:cNvSpPr>
            <p:nvPr/>
          </p:nvSpPr>
          <p:spPr>
            <a:xfrm>
              <a:off x="2031" y="1891"/>
              <a:ext cx="201" cy="56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>
                <a:lnSpc>
                  <a:spcPct val="8000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>
                <a:lnSpc>
                  <a:spcPct val="80000"/>
                </a:lnSpc>
              </a:pP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>
                <a:lnSpc>
                  <a:spcPct val="8000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1694" name="Text Box 17"/>
            <p:cNvSpPr txBox="1">
              <a:spLocks noChangeAspect="1"/>
            </p:cNvSpPr>
            <p:nvPr/>
          </p:nvSpPr>
          <p:spPr>
            <a:xfrm>
              <a:off x="3051" y="2555"/>
              <a:ext cx="296" cy="24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lang="en-US" altLang="zh-CN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95" name="Text Box 19"/>
            <p:cNvSpPr txBox="1">
              <a:spLocks noChangeAspect="1"/>
            </p:cNvSpPr>
            <p:nvPr/>
          </p:nvSpPr>
          <p:spPr>
            <a:xfrm>
              <a:off x="3864" y="2276"/>
              <a:ext cx="407" cy="24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96" name="Text Box 20"/>
            <p:cNvSpPr txBox="1">
              <a:spLocks noChangeAspect="1"/>
            </p:cNvSpPr>
            <p:nvPr/>
          </p:nvSpPr>
          <p:spPr>
            <a:xfrm>
              <a:off x="2100" y="2051"/>
              <a:ext cx="406" cy="24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5V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97" name="Rectangle 21"/>
            <p:cNvSpPr>
              <a:spLocks noChangeAspect="1"/>
            </p:cNvSpPr>
            <p:nvPr/>
          </p:nvSpPr>
          <p:spPr>
            <a:xfrm>
              <a:off x="2205" y="1465"/>
              <a:ext cx="467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2k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1698" name="Rectangle 22"/>
            <p:cNvSpPr>
              <a:spLocks noChangeAspect="1"/>
            </p:cNvSpPr>
            <p:nvPr/>
          </p:nvSpPr>
          <p:spPr>
            <a:xfrm>
              <a:off x="2897" y="2009"/>
              <a:ext cx="467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2k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1699" name="Rectangle 23"/>
            <p:cNvSpPr>
              <a:spLocks noChangeAspect="1"/>
            </p:cNvSpPr>
            <p:nvPr/>
          </p:nvSpPr>
          <p:spPr>
            <a:xfrm>
              <a:off x="3022" y="1473"/>
              <a:ext cx="467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1k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00" name="Rectangle 25"/>
            <p:cNvSpPr>
              <a:spLocks noChangeAspect="1"/>
            </p:cNvSpPr>
            <p:nvPr/>
          </p:nvSpPr>
          <p:spPr>
            <a:xfrm>
              <a:off x="2035" y="2429"/>
              <a:ext cx="416" cy="34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1k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1701" name="Text Box 27"/>
            <p:cNvSpPr txBox="1">
              <a:spLocks noChangeAspect="1"/>
            </p:cNvSpPr>
            <p:nvPr/>
          </p:nvSpPr>
          <p:spPr>
            <a:xfrm>
              <a:off x="1751" y="2387"/>
              <a:ext cx="201" cy="56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>
                <a:lnSpc>
                  <a:spcPct val="8000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>
                <a:lnSpc>
                  <a:spcPct val="80000"/>
                </a:lnSpc>
              </a:pP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>
                <a:lnSpc>
                  <a:spcPct val="8000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1702" name="Text Box 28"/>
            <p:cNvSpPr txBox="1">
              <a:spLocks noChangeAspect="1"/>
            </p:cNvSpPr>
            <p:nvPr/>
          </p:nvSpPr>
          <p:spPr>
            <a:xfrm>
              <a:off x="2919" y="2363"/>
              <a:ext cx="201" cy="56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>
                <a:lnSpc>
                  <a:spcPct val="8000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>
                <a:lnSpc>
                  <a:spcPct val="80000"/>
                </a:lnSpc>
              </a:pP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>
                <a:lnSpc>
                  <a:spcPct val="8000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1703" name="Text Box 29"/>
            <p:cNvSpPr txBox="1">
              <a:spLocks noChangeAspect="1"/>
            </p:cNvSpPr>
            <p:nvPr/>
          </p:nvSpPr>
          <p:spPr>
            <a:xfrm>
              <a:off x="3751" y="2089"/>
              <a:ext cx="201" cy="56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>
                <a:lnSpc>
                  <a:spcPct val="8000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>
                <a:lnSpc>
                  <a:spcPct val="80000"/>
                </a:lnSpc>
              </a:pP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>
                <a:lnSpc>
                  <a:spcPct val="8000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71704" name="Rectangle 32" descr="轮廓式菱形"/>
          <p:cNvSpPr/>
          <p:nvPr/>
        </p:nvSpPr>
        <p:spPr>
          <a:xfrm>
            <a:off x="0" y="0"/>
            <a:ext cx="1912938" cy="708025"/>
          </a:xfrm>
          <a:prstGeom prst="rect">
            <a:avLst/>
          </a:prstGeom>
          <a:blipFill rotWithShape="0">
            <a:blip r:embed="rId1"/>
          </a:blipFill>
          <a:ln w="28575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anchor="ctr" anchorCtr="0"/>
          <a:p>
            <a:pPr algn="ctr" eaLnBrk="0" hangingPunct="0"/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例 </a:t>
            </a:r>
            <a:r>
              <a:rPr lang="en-US" altLang="zh-CN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4.2</a:t>
            </a:r>
            <a:endParaRPr lang="en-US" altLang="zh-CN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1705" name="Text Box 34"/>
          <p:cNvSpPr txBox="1"/>
          <p:nvPr/>
        </p:nvSpPr>
        <p:spPr>
          <a:xfrm>
            <a:off x="7534275" y="0"/>
            <a:ext cx="1552575" cy="41275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/>
          <a:p>
            <a:pPr algn="ctr"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B2B2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4-1 </a:t>
            </a:r>
            <a:r>
              <a:rPr lang="zh-CN" altLang="en-US" sz="2000" dirty="0">
                <a:solidFill>
                  <a:srgbClr val="B2B2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叠加定理</a:t>
            </a:r>
            <a:endParaRPr lang="zh-CN" altLang="en-US" sz="2000" dirty="0">
              <a:solidFill>
                <a:srgbClr val="B2B2B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6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75"/>
                                        <p:tgtEl>
                                          <p:spTgt spid="134146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6" grpId="0" advAuto="100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5196" name="Text Box 28"/>
          <p:cNvSpPr txBox="1"/>
          <p:nvPr/>
        </p:nvSpPr>
        <p:spPr>
          <a:xfrm>
            <a:off x="0" y="368300"/>
            <a:ext cx="4589463" cy="623888"/>
          </a:xfrm>
          <a:prstGeom prst="rect">
            <a:avLst/>
          </a:prstGeom>
          <a:solidFill>
            <a:srgbClr val="006600"/>
          </a:solidFill>
          <a:ln w="3175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 anchorCtr="0"/>
          <a:p>
            <a:pPr algn="ctr" eaLnBrk="0" hangingPunct="0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）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5V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电压源单独作用时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135197" name="Object 29"/>
          <p:cNvGraphicFramePr/>
          <p:nvPr/>
        </p:nvGraphicFramePr>
        <p:xfrm>
          <a:off x="1055688" y="1135063"/>
          <a:ext cx="3203575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" r:id="rId1" imgW="1075055" imgH="287020" progId="Equation.3">
                  <p:embed/>
                </p:oleObj>
              </mc:Choice>
              <mc:Fallback>
                <p:oleObj name="" r:id="rId1" imgW="1075055" imgH="287020" progId="Equation.3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055688" y="1135063"/>
                        <a:ext cx="3203575" cy="885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200" name="Object 32"/>
          <p:cNvGraphicFramePr/>
          <p:nvPr/>
        </p:nvGraphicFramePr>
        <p:xfrm>
          <a:off x="1119188" y="2035175"/>
          <a:ext cx="1943100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" r:id="rId3" imgW="651510" imgH="252730" progId="Equation.3">
                  <p:embed/>
                </p:oleObj>
              </mc:Choice>
              <mc:Fallback>
                <p:oleObj name="" r:id="rId3" imgW="651510" imgH="252730" progId="Equation.3">
                  <p:embed/>
                  <p:pic>
                    <p:nvPicPr>
                      <p:cNvPr id="0" name="图片 3148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119188" y="2035175"/>
                        <a:ext cx="1943100" cy="7699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202" name="Object 34"/>
          <p:cNvGraphicFramePr>
            <a:graphicFrameLocks noChangeAspect="1"/>
          </p:cNvGraphicFramePr>
          <p:nvPr/>
        </p:nvGraphicFramePr>
        <p:xfrm>
          <a:off x="2535238" y="2800350"/>
          <a:ext cx="1527175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" r:id="rId5" imgW="403860" imgH="111760" progId="Equation.3">
                  <p:embed/>
                </p:oleObj>
              </mc:Choice>
              <mc:Fallback>
                <p:oleObj name="" r:id="rId5" imgW="403860" imgH="111760" progId="Equation.3">
                  <p:embed/>
                  <p:pic>
                    <p:nvPicPr>
                      <p:cNvPr id="0" name="图片 3149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535238" y="2800350"/>
                        <a:ext cx="1527175" cy="417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208" name="AutoShape 40"/>
          <p:cNvSpPr/>
          <p:nvPr/>
        </p:nvSpPr>
        <p:spPr>
          <a:xfrm>
            <a:off x="652463" y="1322388"/>
            <a:ext cx="320675" cy="1231900"/>
          </a:xfrm>
          <a:prstGeom prst="leftBrace">
            <a:avLst>
              <a:gd name="adj1" fmla="val 31568"/>
              <a:gd name="adj2" fmla="val 50000"/>
            </a:avLst>
          </a:prstGeom>
          <a:noFill/>
          <a:ln w="28575" cap="flat" cmpd="sng">
            <a:solidFill>
              <a:srgbClr val="FF9933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699999">
              <a:srgbClr val="995C1F"/>
            </a:prstShdw>
          </a:effectLst>
        </p:spPr>
        <p:txBody>
          <a:bodyPr lIns="0" tIns="0" rIns="0" bIns="0" anchor="ctr" anchorCtr="0">
            <a:spAutoFit/>
          </a:bodyPr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5394325" y="552450"/>
            <a:ext cx="3309938" cy="2397125"/>
            <a:chOff x="396" y="1583"/>
            <a:chExt cx="2085" cy="1510"/>
          </a:xfrm>
        </p:grpSpPr>
        <p:sp>
          <p:nvSpPr>
            <p:cNvPr id="135244" name="AutoShape 76"/>
            <p:cNvSpPr>
              <a:spLocks noChangeAspect="1" noChangeArrowheads="1"/>
            </p:cNvSpPr>
            <p:nvPr/>
          </p:nvSpPr>
          <p:spPr bwMode="auto">
            <a:xfrm rot="5400000">
              <a:off x="1468" y="2575"/>
              <a:ext cx="295" cy="249"/>
            </a:xfrm>
            <a:prstGeom prst="diamond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5245" name="Oval 77"/>
            <p:cNvSpPr>
              <a:spLocks noChangeAspect="1" noChangeArrowheads="1"/>
            </p:cNvSpPr>
            <p:nvPr/>
          </p:nvSpPr>
          <p:spPr bwMode="auto">
            <a:xfrm>
              <a:off x="598" y="2127"/>
              <a:ext cx="249" cy="24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713" name="Rectangle 78"/>
            <p:cNvSpPr>
              <a:spLocks noChangeAspect="1"/>
            </p:cNvSpPr>
            <p:nvPr/>
          </p:nvSpPr>
          <p:spPr>
            <a:xfrm>
              <a:off x="726" y="1909"/>
              <a:ext cx="1755" cy="1173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anchor="ctr" anchorCtr="0">
              <a:spAutoFit/>
            </a:bodyPr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14" name="Line 79"/>
            <p:cNvSpPr>
              <a:spLocks noChangeAspect="1"/>
            </p:cNvSpPr>
            <p:nvPr/>
          </p:nvSpPr>
          <p:spPr>
            <a:xfrm>
              <a:off x="1645" y="1909"/>
              <a:ext cx="0" cy="1184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72715" name="Rectangle 80"/>
            <p:cNvSpPr/>
            <p:nvPr/>
          </p:nvSpPr>
          <p:spPr>
            <a:xfrm>
              <a:off x="1951" y="1863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16" name="Rectangle 81"/>
            <p:cNvSpPr/>
            <p:nvPr/>
          </p:nvSpPr>
          <p:spPr>
            <a:xfrm>
              <a:off x="1046" y="1858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17" name="Rectangle 82"/>
            <p:cNvSpPr/>
            <p:nvPr/>
          </p:nvSpPr>
          <p:spPr>
            <a:xfrm rot="5400000">
              <a:off x="571" y="2682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18" name="Rectangle 83"/>
            <p:cNvSpPr/>
            <p:nvPr/>
          </p:nvSpPr>
          <p:spPr>
            <a:xfrm rot="5400000">
              <a:off x="1486" y="2170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19" name="Text Box 84"/>
            <p:cNvSpPr txBox="1">
              <a:spLocks noChangeAspect="1"/>
            </p:cNvSpPr>
            <p:nvPr/>
          </p:nvSpPr>
          <p:spPr>
            <a:xfrm>
              <a:off x="806" y="1991"/>
              <a:ext cx="201" cy="56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>
                <a:lnSpc>
                  <a:spcPct val="8000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>
                <a:lnSpc>
                  <a:spcPct val="80000"/>
                </a:lnSpc>
              </a:pP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>
                <a:lnSpc>
                  <a:spcPct val="8000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2720" name="Text Box 85"/>
            <p:cNvSpPr txBox="1">
              <a:spLocks noChangeAspect="1"/>
            </p:cNvSpPr>
            <p:nvPr/>
          </p:nvSpPr>
          <p:spPr>
            <a:xfrm>
              <a:off x="875" y="2151"/>
              <a:ext cx="406" cy="24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5V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21" name="Rectangle 86"/>
            <p:cNvSpPr>
              <a:spLocks noChangeAspect="1"/>
            </p:cNvSpPr>
            <p:nvPr/>
          </p:nvSpPr>
          <p:spPr>
            <a:xfrm>
              <a:off x="953" y="1583"/>
              <a:ext cx="467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2k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2722" name="Rectangle 87"/>
            <p:cNvSpPr>
              <a:spLocks noChangeAspect="1"/>
            </p:cNvSpPr>
            <p:nvPr/>
          </p:nvSpPr>
          <p:spPr>
            <a:xfrm>
              <a:off x="1672" y="2109"/>
              <a:ext cx="467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2k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2723" name="Rectangle 88"/>
            <p:cNvSpPr>
              <a:spLocks noChangeAspect="1"/>
            </p:cNvSpPr>
            <p:nvPr/>
          </p:nvSpPr>
          <p:spPr>
            <a:xfrm>
              <a:off x="1797" y="1592"/>
              <a:ext cx="467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1k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24" name="Rectangle 89"/>
            <p:cNvSpPr>
              <a:spLocks noChangeAspect="1"/>
            </p:cNvSpPr>
            <p:nvPr/>
          </p:nvSpPr>
          <p:spPr>
            <a:xfrm>
              <a:off x="810" y="2529"/>
              <a:ext cx="416" cy="34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1k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2725" name="Text Box 90"/>
            <p:cNvSpPr txBox="1">
              <a:spLocks noChangeAspect="1"/>
            </p:cNvSpPr>
            <p:nvPr/>
          </p:nvSpPr>
          <p:spPr>
            <a:xfrm>
              <a:off x="481" y="2441"/>
              <a:ext cx="201" cy="56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>
                <a:lnSpc>
                  <a:spcPct val="800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>
                <a:lnSpc>
                  <a:spcPct val="80000"/>
                </a:lnSpc>
              </a:pP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>
                <a:lnSpc>
                  <a:spcPct val="800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2726" name="Text Box 91"/>
            <p:cNvSpPr txBox="1">
              <a:spLocks noChangeAspect="1"/>
            </p:cNvSpPr>
            <p:nvPr/>
          </p:nvSpPr>
          <p:spPr>
            <a:xfrm>
              <a:off x="1694" y="2463"/>
              <a:ext cx="201" cy="56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>
                <a:lnSpc>
                  <a:spcPct val="700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>
                <a:lnSpc>
                  <a:spcPct val="70000"/>
                </a:lnSpc>
              </a:pP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>
                <a:lnSpc>
                  <a:spcPct val="700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72727" name="Object 92"/>
            <p:cNvGraphicFramePr/>
            <p:nvPr/>
          </p:nvGraphicFramePr>
          <p:xfrm>
            <a:off x="396" y="2652"/>
            <a:ext cx="280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8" name="" r:id="rId7" imgW="126365" imgH="111760" progId="Equation.3">
                    <p:embed/>
                  </p:oleObj>
                </mc:Choice>
                <mc:Fallback>
                  <p:oleObj name="" r:id="rId7" imgW="126365" imgH="111760" progId="Equation.3">
                    <p:embed/>
                    <p:pic>
                      <p:nvPicPr>
                        <p:cNvPr id="0" name="图片 3167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96" y="2652"/>
                          <a:ext cx="280" cy="2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28" name="Object 93"/>
            <p:cNvGraphicFramePr/>
            <p:nvPr/>
          </p:nvGraphicFramePr>
          <p:xfrm>
            <a:off x="1744" y="2643"/>
            <a:ext cx="380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1" name="" r:id="rId9" imgW="170180" imgH="111760" progId="Equation.3">
                    <p:embed/>
                  </p:oleObj>
                </mc:Choice>
                <mc:Fallback>
                  <p:oleObj name="" r:id="rId9" imgW="170180" imgH="111760" progId="Equation.3">
                    <p:embed/>
                    <p:pic>
                      <p:nvPicPr>
                        <p:cNvPr id="0" name="图片 3140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744" y="2643"/>
                          <a:ext cx="380" cy="2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00"/>
          <p:cNvGrpSpPr/>
          <p:nvPr/>
        </p:nvGrpSpPr>
        <p:grpSpPr>
          <a:xfrm>
            <a:off x="7212013" y="576263"/>
            <a:ext cx="346075" cy="2778125"/>
            <a:chOff x="4405" y="1259"/>
            <a:chExt cx="218" cy="1750"/>
          </a:xfrm>
        </p:grpSpPr>
        <p:grpSp>
          <p:nvGrpSpPr>
            <p:cNvPr id="72730" name="Group 96"/>
            <p:cNvGrpSpPr/>
            <p:nvPr/>
          </p:nvGrpSpPr>
          <p:grpSpPr>
            <a:xfrm>
              <a:off x="4405" y="1259"/>
              <a:ext cx="217" cy="288"/>
              <a:chOff x="4387" y="2977"/>
              <a:chExt cx="217" cy="288"/>
            </a:xfrm>
          </p:grpSpPr>
          <p:sp>
            <p:nvSpPr>
              <p:cNvPr id="72731" name="Text Box 94"/>
              <p:cNvSpPr txBox="1"/>
              <p:nvPr/>
            </p:nvSpPr>
            <p:spPr>
              <a:xfrm>
                <a:off x="4392" y="2977"/>
                <a:ext cx="212" cy="2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t" anchorCtr="0">
                <a:spAutoFit/>
              </a:bodyPr>
              <a:p>
                <a:pPr algn="ctr" eaLnBrk="0" hangingPunct="0"/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732" name="Oval 95"/>
              <p:cNvSpPr/>
              <p:nvPr/>
            </p:nvSpPr>
            <p:spPr>
              <a:xfrm>
                <a:off x="4387" y="3028"/>
                <a:ext cx="204" cy="204"/>
              </a:xfrm>
              <a:prstGeom prst="ellipse">
                <a:avLst/>
              </a:prstGeom>
              <a:noFill/>
              <a:ln w="22225" cap="flat" cmpd="sng">
                <a:solidFill>
                  <a:srgbClr val="99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72733" name="Group 97"/>
            <p:cNvGrpSpPr/>
            <p:nvPr/>
          </p:nvGrpSpPr>
          <p:grpSpPr>
            <a:xfrm>
              <a:off x="4406" y="2721"/>
              <a:ext cx="217" cy="288"/>
              <a:chOff x="4387" y="2977"/>
              <a:chExt cx="217" cy="288"/>
            </a:xfrm>
          </p:grpSpPr>
          <p:sp>
            <p:nvSpPr>
              <p:cNvPr id="72734" name="Text Box 98"/>
              <p:cNvSpPr txBox="1"/>
              <p:nvPr/>
            </p:nvSpPr>
            <p:spPr>
              <a:xfrm>
                <a:off x="4392" y="2977"/>
                <a:ext cx="212" cy="2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t" anchorCtr="0">
                <a:spAutoFit/>
              </a:bodyPr>
              <a:p>
                <a:pPr algn="ctr" eaLnBrk="0" hangingPunct="0"/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735" name="Oval 99"/>
              <p:cNvSpPr/>
              <p:nvPr/>
            </p:nvSpPr>
            <p:spPr>
              <a:xfrm>
                <a:off x="4387" y="3028"/>
                <a:ext cx="204" cy="204"/>
              </a:xfrm>
              <a:prstGeom prst="ellipse">
                <a:avLst/>
              </a:prstGeom>
              <a:noFill/>
              <a:ln w="22225" cap="flat" cmpd="sng">
                <a:solidFill>
                  <a:srgbClr val="99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35269" name="Text Box 101"/>
          <p:cNvSpPr txBox="1"/>
          <p:nvPr/>
        </p:nvSpPr>
        <p:spPr>
          <a:xfrm>
            <a:off x="0" y="3316288"/>
            <a:ext cx="4441825" cy="750887"/>
          </a:xfrm>
          <a:prstGeom prst="rect">
            <a:avLst/>
          </a:prstGeom>
          <a:solidFill>
            <a:srgbClr val="006600"/>
          </a:solidFill>
          <a:ln w="3175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 anchorCtr="0"/>
          <a:p>
            <a:pPr algn="ctr" eaLnBrk="0" hangingPunct="0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）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10V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电压源单独作用时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pSp>
        <p:nvGrpSpPr>
          <p:cNvPr id="6" name="Group 102"/>
          <p:cNvGrpSpPr/>
          <p:nvPr/>
        </p:nvGrpSpPr>
        <p:grpSpPr>
          <a:xfrm>
            <a:off x="4919663" y="3533775"/>
            <a:ext cx="4224337" cy="2381250"/>
            <a:chOff x="2973" y="1603"/>
            <a:chExt cx="2661" cy="1500"/>
          </a:xfrm>
        </p:grpSpPr>
        <p:sp>
          <p:nvSpPr>
            <p:cNvPr id="135271" name="AutoShape 103"/>
            <p:cNvSpPr>
              <a:spLocks noChangeAspect="1" noChangeArrowheads="1"/>
            </p:cNvSpPr>
            <p:nvPr/>
          </p:nvSpPr>
          <p:spPr bwMode="auto">
            <a:xfrm rot="5400000">
              <a:off x="4056" y="2594"/>
              <a:ext cx="295" cy="249"/>
            </a:xfrm>
            <a:prstGeom prst="diamond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5272" name="Oval 104"/>
            <p:cNvSpPr>
              <a:spLocks noChangeAspect="1" noChangeArrowheads="1"/>
            </p:cNvSpPr>
            <p:nvPr/>
          </p:nvSpPr>
          <p:spPr bwMode="auto">
            <a:xfrm>
              <a:off x="4942" y="2392"/>
              <a:ext cx="249" cy="249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740" name="Rectangle 105"/>
            <p:cNvSpPr>
              <a:spLocks noChangeAspect="1"/>
            </p:cNvSpPr>
            <p:nvPr/>
          </p:nvSpPr>
          <p:spPr>
            <a:xfrm>
              <a:off x="3314" y="1928"/>
              <a:ext cx="1755" cy="1173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anchor="ctr" anchorCtr="0">
              <a:spAutoFit/>
            </a:bodyPr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41" name="Line 106"/>
            <p:cNvSpPr>
              <a:spLocks noChangeAspect="1"/>
            </p:cNvSpPr>
            <p:nvPr/>
          </p:nvSpPr>
          <p:spPr>
            <a:xfrm>
              <a:off x="4233" y="1919"/>
              <a:ext cx="0" cy="1184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72742" name="Rectangle 107"/>
            <p:cNvSpPr/>
            <p:nvPr/>
          </p:nvSpPr>
          <p:spPr>
            <a:xfrm>
              <a:off x="4567" y="1882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43" name="Rectangle 108"/>
            <p:cNvSpPr/>
            <p:nvPr/>
          </p:nvSpPr>
          <p:spPr>
            <a:xfrm>
              <a:off x="3634" y="1877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44" name="Rectangle 109"/>
            <p:cNvSpPr/>
            <p:nvPr/>
          </p:nvSpPr>
          <p:spPr>
            <a:xfrm rot="5400000">
              <a:off x="3150" y="2665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45" name="Rectangle 110"/>
            <p:cNvSpPr/>
            <p:nvPr/>
          </p:nvSpPr>
          <p:spPr>
            <a:xfrm rot="5400000">
              <a:off x="4074" y="2189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46" name="Text Box 111"/>
            <p:cNvSpPr txBox="1">
              <a:spLocks noChangeAspect="1"/>
            </p:cNvSpPr>
            <p:nvPr/>
          </p:nvSpPr>
          <p:spPr>
            <a:xfrm>
              <a:off x="5227" y="2395"/>
              <a:ext cx="407" cy="24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47" name="Rectangle 112"/>
            <p:cNvSpPr>
              <a:spLocks noChangeAspect="1"/>
            </p:cNvSpPr>
            <p:nvPr/>
          </p:nvSpPr>
          <p:spPr>
            <a:xfrm>
              <a:off x="3559" y="1603"/>
              <a:ext cx="467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2k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2748" name="Rectangle 113"/>
            <p:cNvSpPr>
              <a:spLocks noChangeAspect="1"/>
            </p:cNvSpPr>
            <p:nvPr/>
          </p:nvSpPr>
          <p:spPr>
            <a:xfrm>
              <a:off x="4260" y="2128"/>
              <a:ext cx="467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2k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2749" name="Rectangle 114"/>
            <p:cNvSpPr>
              <a:spLocks noChangeAspect="1"/>
            </p:cNvSpPr>
            <p:nvPr/>
          </p:nvSpPr>
          <p:spPr>
            <a:xfrm>
              <a:off x="4440" y="1610"/>
              <a:ext cx="467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1k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50" name="Rectangle 115"/>
            <p:cNvSpPr>
              <a:spLocks noChangeAspect="1"/>
            </p:cNvSpPr>
            <p:nvPr/>
          </p:nvSpPr>
          <p:spPr>
            <a:xfrm>
              <a:off x="3398" y="2548"/>
              <a:ext cx="416" cy="34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1k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2751" name="Text Box 116"/>
            <p:cNvSpPr txBox="1">
              <a:spLocks noChangeAspect="1"/>
            </p:cNvSpPr>
            <p:nvPr/>
          </p:nvSpPr>
          <p:spPr>
            <a:xfrm>
              <a:off x="3087" y="2433"/>
              <a:ext cx="201" cy="56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>
                <a:lnSpc>
                  <a:spcPct val="800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>
                <a:lnSpc>
                  <a:spcPct val="80000"/>
                </a:lnSpc>
              </a:pP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>
                <a:lnSpc>
                  <a:spcPct val="800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2752" name="Text Box 117"/>
            <p:cNvSpPr txBox="1">
              <a:spLocks noChangeAspect="1"/>
            </p:cNvSpPr>
            <p:nvPr/>
          </p:nvSpPr>
          <p:spPr>
            <a:xfrm>
              <a:off x="4282" y="2437"/>
              <a:ext cx="201" cy="56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>
                <a:lnSpc>
                  <a:spcPct val="800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>
                <a:lnSpc>
                  <a:spcPct val="80000"/>
                </a:lnSpc>
              </a:pP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>
                <a:lnSpc>
                  <a:spcPct val="800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2753" name="Text Box 118"/>
            <p:cNvSpPr txBox="1">
              <a:spLocks noChangeAspect="1"/>
            </p:cNvSpPr>
            <p:nvPr/>
          </p:nvSpPr>
          <p:spPr>
            <a:xfrm>
              <a:off x="5114" y="2181"/>
              <a:ext cx="201" cy="56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>
                <a:lnSpc>
                  <a:spcPct val="800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>
                <a:lnSpc>
                  <a:spcPct val="80000"/>
                </a:lnSpc>
              </a:pP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>
                <a:lnSpc>
                  <a:spcPct val="800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72754" name="Object 119"/>
            <p:cNvGraphicFramePr/>
            <p:nvPr/>
          </p:nvGraphicFramePr>
          <p:xfrm>
            <a:off x="2973" y="2641"/>
            <a:ext cx="320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2" name="" r:id="rId11" imgW="140970" imgH="111760" progId="Equation.3">
                    <p:embed/>
                  </p:oleObj>
                </mc:Choice>
                <mc:Fallback>
                  <p:oleObj name="" r:id="rId11" imgW="140970" imgH="111760" progId="Equation.3">
                    <p:embed/>
                    <p:pic>
                      <p:nvPicPr>
                        <p:cNvPr id="0" name="图片 3171"/>
                        <p:cNvPicPr/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973" y="2641"/>
                          <a:ext cx="320" cy="2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55" name="Object 120"/>
            <p:cNvGraphicFramePr/>
            <p:nvPr/>
          </p:nvGraphicFramePr>
          <p:xfrm>
            <a:off x="4356" y="2642"/>
            <a:ext cx="420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9" name="" r:id="rId13" imgW="194310" imgH="111760" progId="Equation.3">
                    <p:embed/>
                  </p:oleObj>
                </mc:Choice>
                <mc:Fallback>
                  <p:oleObj name="" r:id="rId13" imgW="194310" imgH="111760" progId="Equation.3">
                    <p:embed/>
                    <p:pic>
                      <p:nvPicPr>
                        <p:cNvPr id="0" name="图片 3168"/>
                        <p:cNvPicPr/>
                        <p:nvPr/>
                      </p:nvPicPr>
                      <p:blipFill>
                        <a:blip r:embed="rId14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56" y="2642"/>
                          <a:ext cx="420" cy="2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121"/>
          <p:cNvGrpSpPr/>
          <p:nvPr/>
        </p:nvGrpSpPr>
        <p:grpSpPr>
          <a:xfrm>
            <a:off x="6732588" y="3581400"/>
            <a:ext cx="346075" cy="2778125"/>
            <a:chOff x="4405" y="1259"/>
            <a:chExt cx="218" cy="1750"/>
          </a:xfrm>
        </p:grpSpPr>
        <p:grpSp>
          <p:nvGrpSpPr>
            <p:cNvPr id="72757" name="Group 122"/>
            <p:cNvGrpSpPr/>
            <p:nvPr/>
          </p:nvGrpSpPr>
          <p:grpSpPr>
            <a:xfrm>
              <a:off x="4405" y="1259"/>
              <a:ext cx="217" cy="288"/>
              <a:chOff x="4387" y="2977"/>
              <a:chExt cx="217" cy="288"/>
            </a:xfrm>
          </p:grpSpPr>
          <p:sp>
            <p:nvSpPr>
              <p:cNvPr id="72758" name="Text Box 123"/>
              <p:cNvSpPr txBox="1"/>
              <p:nvPr/>
            </p:nvSpPr>
            <p:spPr>
              <a:xfrm>
                <a:off x="4392" y="2977"/>
                <a:ext cx="212" cy="2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t" anchorCtr="0">
                <a:spAutoFit/>
              </a:bodyPr>
              <a:p>
                <a:pPr algn="ctr" eaLnBrk="0" hangingPunct="0"/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759" name="Oval 124"/>
              <p:cNvSpPr/>
              <p:nvPr/>
            </p:nvSpPr>
            <p:spPr>
              <a:xfrm>
                <a:off x="4387" y="3028"/>
                <a:ext cx="204" cy="204"/>
              </a:xfrm>
              <a:prstGeom prst="ellipse">
                <a:avLst/>
              </a:prstGeom>
              <a:noFill/>
              <a:ln w="22225" cap="flat" cmpd="sng">
                <a:solidFill>
                  <a:srgbClr val="99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72760" name="Group 125"/>
            <p:cNvGrpSpPr/>
            <p:nvPr/>
          </p:nvGrpSpPr>
          <p:grpSpPr>
            <a:xfrm>
              <a:off x="4406" y="2721"/>
              <a:ext cx="217" cy="288"/>
              <a:chOff x="4387" y="2977"/>
              <a:chExt cx="217" cy="288"/>
            </a:xfrm>
          </p:grpSpPr>
          <p:sp>
            <p:nvSpPr>
              <p:cNvPr id="72761" name="Text Box 126"/>
              <p:cNvSpPr txBox="1"/>
              <p:nvPr/>
            </p:nvSpPr>
            <p:spPr>
              <a:xfrm>
                <a:off x="4392" y="2977"/>
                <a:ext cx="212" cy="2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t" anchorCtr="0">
                <a:spAutoFit/>
              </a:bodyPr>
              <a:p>
                <a:pPr algn="ctr" eaLnBrk="0" hangingPunct="0"/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762" name="Oval 127"/>
              <p:cNvSpPr/>
              <p:nvPr/>
            </p:nvSpPr>
            <p:spPr>
              <a:xfrm>
                <a:off x="4387" y="3028"/>
                <a:ext cx="204" cy="204"/>
              </a:xfrm>
              <a:prstGeom prst="ellipse">
                <a:avLst/>
              </a:prstGeom>
              <a:noFill/>
              <a:ln w="22225" cap="flat" cmpd="sng">
                <a:solidFill>
                  <a:srgbClr val="99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aphicFrame>
        <p:nvGraphicFramePr>
          <p:cNvPr id="135296" name="Object 128"/>
          <p:cNvGraphicFramePr/>
          <p:nvPr/>
        </p:nvGraphicFramePr>
        <p:xfrm>
          <a:off x="769938" y="4187825"/>
          <a:ext cx="3322637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" name="" r:id="rId15" imgW="1133475" imgH="287020" progId="Equation.3">
                  <p:embed/>
                </p:oleObj>
              </mc:Choice>
              <mc:Fallback>
                <p:oleObj name="" r:id="rId15" imgW="1133475" imgH="287020" progId="Equation.3">
                  <p:embed/>
                  <p:pic>
                    <p:nvPicPr>
                      <p:cNvPr id="0" name="图片 3170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69938" y="4187825"/>
                        <a:ext cx="3322637" cy="874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297" name="Object 129"/>
          <p:cNvGraphicFramePr/>
          <p:nvPr/>
        </p:nvGraphicFramePr>
        <p:xfrm>
          <a:off x="901700" y="4997450"/>
          <a:ext cx="1401763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" name="" r:id="rId17" imgW="462280" imgH="252730" progId="Equation.3">
                  <p:embed/>
                </p:oleObj>
              </mc:Choice>
              <mc:Fallback>
                <p:oleObj name="" r:id="rId17" imgW="462280" imgH="252730" progId="Equation.3">
                  <p:embed/>
                  <p:pic>
                    <p:nvPicPr>
                      <p:cNvPr id="0" name="图片 3172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901700" y="4997450"/>
                        <a:ext cx="1401763" cy="7699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298" name="Object 130"/>
          <p:cNvGraphicFramePr/>
          <p:nvPr/>
        </p:nvGraphicFramePr>
        <p:xfrm>
          <a:off x="2714625" y="5751513"/>
          <a:ext cx="111283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" name="" r:id="rId19" imgW="369570" imgH="111760" progId="Equation.3">
                  <p:embed/>
                </p:oleObj>
              </mc:Choice>
              <mc:Fallback>
                <p:oleObj name="" r:id="rId19" imgW="369570" imgH="111760" progId="Equation.3">
                  <p:embed/>
                  <p:pic>
                    <p:nvPicPr>
                      <p:cNvPr id="0" name="图片 3169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714625" y="5751513"/>
                        <a:ext cx="1112838" cy="371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299" name="AutoShape 131"/>
          <p:cNvSpPr/>
          <p:nvPr/>
        </p:nvSpPr>
        <p:spPr>
          <a:xfrm>
            <a:off x="434975" y="4371975"/>
            <a:ext cx="320675" cy="1158875"/>
          </a:xfrm>
          <a:prstGeom prst="leftBrace">
            <a:avLst>
              <a:gd name="adj1" fmla="val 29697"/>
              <a:gd name="adj2" fmla="val 50000"/>
            </a:avLst>
          </a:prstGeom>
          <a:noFill/>
          <a:ln w="28575" cap="flat" cmpd="sng">
            <a:solidFill>
              <a:srgbClr val="FF9933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699999">
              <a:srgbClr val="995C1F"/>
            </a:prstShdw>
          </a:effectLst>
        </p:spPr>
        <p:txBody>
          <a:bodyPr lIns="0" tIns="0" rIns="0" bIns="0" anchor="ctr" anchorCtr="0">
            <a:spAutoFit/>
          </a:bodyPr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2767" name="Text Box 132"/>
          <p:cNvSpPr txBox="1"/>
          <p:nvPr/>
        </p:nvSpPr>
        <p:spPr>
          <a:xfrm>
            <a:off x="7534275" y="0"/>
            <a:ext cx="1552575" cy="41275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/>
          <a:p>
            <a:pPr algn="ctr"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B2B2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4-1 </a:t>
            </a:r>
            <a:r>
              <a:rPr lang="zh-CN" altLang="en-US" sz="2000" dirty="0">
                <a:solidFill>
                  <a:srgbClr val="B2B2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叠加定理</a:t>
            </a:r>
            <a:endParaRPr lang="zh-CN" altLang="en-US" sz="2000" dirty="0">
              <a:solidFill>
                <a:srgbClr val="B2B2B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5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5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5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5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5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5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35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5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3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96" grpId="0" bldLvl="0" animBg="1"/>
      <p:bldP spid="135208" grpId="0" bldLvl="0" animBg="1"/>
      <p:bldP spid="135269" grpId="0" bldLvl="0" animBg="1"/>
      <p:bldP spid="135299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这里不能把受控源当做独立源来叠加！！</a:t>
            </a:r>
            <a:endParaRPr kumimoji="0" lang="zh-CN" altLang="en-US" sz="32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虽然数值上可以等效，但是内部原理不允许！</a:t>
            </a:r>
            <a:endParaRPr kumimoji="0" lang="zh-CN" altLang="en-US" sz="32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endParaRPr kumimoji="0" lang="zh-CN" altLang="en-US" sz="32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7373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429000"/>
            <a:ext cx="5407025" cy="2441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4753" name="Group 29"/>
          <p:cNvGrpSpPr/>
          <p:nvPr/>
        </p:nvGrpSpPr>
        <p:grpSpPr>
          <a:xfrm>
            <a:off x="3421063" y="3557588"/>
            <a:ext cx="3757612" cy="2335212"/>
            <a:chOff x="1972" y="2223"/>
            <a:chExt cx="2367" cy="1471"/>
          </a:xfrm>
        </p:grpSpPr>
        <p:sp>
          <p:nvSpPr>
            <p:cNvPr id="129036" name="Oval 12"/>
            <p:cNvSpPr>
              <a:spLocks noChangeAspect="1" noChangeArrowheads="1"/>
            </p:cNvSpPr>
            <p:nvPr/>
          </p:nvSpPr>
          <p:spPr bwMode="auto">
            <a:xfrm>
              <a:off x="3681" y="2578"/>
              <a:ext cx="249" cy="249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755" name="Text Box 15"/>
            <p:cNvSpPr txBox="1">
              <a:spLocks noChangeAspect="1"/>
            </p:cNvSpPr>
            <p:nvPr/>
          </p:nvSpPr>
          <p:spPr>
            <a:xfrm>
              <a:off x="3942" y="2574"/>
              <a:ext cx="397" cy="26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56" name="Text Box 14"/>
            <p:cNvSpPr txBox="1">
              <a:spLocks noChangeAspect="1"/>
            </p:cNvSpPr>
            <p:nvPr/>
          </p:nvSpPr>
          <p:spPr>
            <a:xfrm>
              <a:off x="1972" y="2311"/>
              <a:ext cx="397" cy="26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57" name="Rectangle 3"/>
            <p:cNvSpPr>
              <a:spLocks noChangeAspect="1"/>
            </p:cNvSpPr>
            <p:nvPr/>
          </p:nvSpPr>
          <p:spPr>
            <a:xfrm>
              <a:off x="2665" y="3084"/>
              <a:ext cx="644" cy="552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anchor="ctr" anchorCtr="0">
              <a:spAutoFit/>
            </a:bodyPr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58" name="Rectangle 4"/>
            <p:cNvSpPr>
              <a:spLocks noChangeAspect="1"/>
            </p:cNvSpPr>
            <p:nvPr/>
          </p:nvSpPr>
          <p:spPr>
            <a:xfrm>
              <a:off x="2189" y="2349"/>
              <a:ext cx="486" cy="749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anchor="ctr" anchorCtr="0">
              <a:spAutoFit/>
            </a:bodyPr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59" name="Rectangle 5"/>
            <p:cNvSpPr>
              <a:spLocks noChangeAspect="1"/>
            </p:cNvSpPr>
            <p:nvPr/>
          </p:nvSpPr>
          <p:spPr>
            <a:xfrm>
              <a:off x="3327" y="2342"/>
              <a:ext cx="486" cy="749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anchor="ctr" anchorCtr="0">
              <a:spAutoFit/>
            </a:bodyPr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4760" name="Group 6"/>
            <p:cNvGrpSpPr>
              <a:grpSpLocks noChangeAspect="1"/>
            </p:cNvGrpSpPr>
            <p:nvPr/>
          </p:nvGrpSpPr>
          <p:grpSpPr>
            <a:xfrm rot="5400000">
              <a:off x="2034" y="2600"/>
              <a:ext cx="249" cy="251"/>
              <a:chOff x="471" y="414"/>
              <a:chExt cx="227" cy="228"/>
            </a:xfrm>
          </p:grpSpPr>
          <p:sp>
            <p:nvSpPr>
              <p:cNvPr id="129031" name="Oval 7"/>
              <p:cNvSpPr>
                <a:spLocks noChangeAspect="1" noChangeArrowheads="1"/>
              </p:cNvSpPr>
              <p:nvPr/>
            </p:nvSpPr>
            <p:spPr bwMode="auto">
              <a:xfrm>
                <a:off x="471" y="409"/>
                <a:ext cx="227" cy="225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4762" name="Line 8"/>
              <p:cNvSpPr>
                <a:spLocks noChangeAspect="1"/>
              </p:cNvSpPr>
              <p:nvPr/>
            </p:nvSpPr>
            <p:spPr>
              <a:xfrm>
                <a:off x="582" y="414"/>
                <a:ext cx="0" cy="227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4763" name="Rectangle 9"/>
            <p:cNvSpPr/>
            <p:nvPr/>
          </p:nvSpPr>
          <p:spPr>
            <a:xfrm>
              <a:off x="2852" y="3581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9034" name="Rectangle 10"/>
            <p:cNvSpPr>
              <a:spLocks noChangeAspect="1" noChangeArrowheads="1"/>
            </p:cNvSpPr>
            <p:nvPr/>
          </p:nvSpPr>
          <p:spPr bwMode="auto">
            <a:xfrm>
              <a:off x="2603" y="2223"/>
              <a:ext cx="775" cy="1012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28575">
              <a:solidFill>
                <a:srgbClr val="FFCC99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765" name="AutoShape 11"/>
            <p:cNvSpPr>
              <a:spLocks noChangeAspect="1"/>
            </p:cNvSpPr>
            <p:nvPr/>
          </p:nvSpPr>
          <p:spPr>
            <a:xfrm rot="-10800000" flipH="1">
              <a:off x="2632" y="3350"/>
              <a:ext cx="64" cy="131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31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66" name="AutoShape 13"/>
            <p:cNvSpPr>
              <a:spLocks noChangeAspect="1"/>
            </p:cNvSpPr>
            <p:nvPr/>
          </p:nvSpPr>
          <p:spPr>
            <a:xfrm rot="10800000" flipH="1" flipV="1">
              <a:off x="2160" y="2428"/>
              <a:ext cx="65" cy="131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31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67" name="Text Box 16"/>
            <p:cNvSpPr txBox="1">
              <a:spLocks noChangeAspect="1"/>
            </p:cNvSpPr>
            <p:nvPr/>
          </p:nvSpPr>
          <p:spPr>
            <a:xfrm>
              <a:off x="3870" y="2360"/>
              <a:ext cx="396" cy="65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＋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/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68" name="Rectangle 17"/>
            <p:cNvSpPr>
              <a:spLocks noChangeAspect="1"/>
            </p:cNvSpPr>
            <p:nvPr/>
          </p:nvSpPr>
          <p:spPr>
            <a:xfrm>
              <a:off x="2424" y="3292"/>
              <a:ext cx="30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endParaRPr lang="en-US" altLang="zh-CN" sz="2400" i="1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4769" name="Text Box 18"/>
            <p:cNvSpPr txBox="1">
              <a:spLocks noChangeAspect="1"/>
            </p:cNvSpPr>
            <p:nvPr/>
          </p:nvSpPr>
          <p:spPr>
            <a:xfrm>
              <a:off x="2914" y="3364"/>
              <a:ext cx="411" cy="24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70" name="Text Box 19"/>
            <p:cNvSpPr txBox="1">
              <a:spLocks noChangeAspect="1"/>
            </p:cNvSpPr>
            <p:nvPr/>
          </p:nvSpPr>
          <p:spPr>
            <a:xfrm>
              <a:off x="2679" y="2333"/>
              <a:ext cx="617" cy="74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dist" eaLnBrk="0" hangingPunct="0"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FF9900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无源电阻网络</a:t>
              </a:r>
              <a:endParaRPr lang="zh-CN" altLang="en-US" sz="2400" dirty="0">
                <a:solidFill>
                  <a:srgbClr val="FF9900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</p:grpSp>
      <p:sp>
        <p:nvSpPr>
          <p:cNvPr id="129048" name="Rectangle 24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44525" y="882650"/>
            <a:ext cx="8499475" cy="2071688"/>
          </a:xfr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18900000" scaled="1"/>
          </a:gradFill>
          <a:ln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图示电路，当    </a:t>
            </a: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U</a:t>
            </a:r>
            <a:r>
              <a:rPr kumimoji="1" lang="en-US" altLang="zh-CN" sz="2800" b="1" i="0" u="none" strike="noStrike" kern="0" cap="none" spc="0" normalizeH="0" baseline="-30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S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 = 0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，</a:t>
            </a: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I</a:t>
            </a:r>
            <a:r>
              <a:rPr kumimoji="1" lang="en-US" altLang="zh-CN" sz="2800" b="1" i="0" u="none" strike="noStrike" kern="0" cap="none" spc="0" normalizeH="0" baseline="-30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S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 = 5 A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时，测得</a:t>
            </a: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I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 = 1.5 A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；</a:t>
            </a: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U</a:t>
            </a:r>
            <a:r>
              <a:rPr kumimoji="1" lang="en-US" altLang="zh-CN" sz="2800" b="1" i="0" u="none" strike="noStrike" kern="0" cap="none" spc="0" normalizeH="0" baseline="-30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S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 = 10 V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，</a:t>
            </a: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I</a:t>
            </a:r>
            <a:r>
              <a:rPr kumimoji="1" lang="en-US" altLang="zh-CN" sz="2800" b="1" i="0" u="none" strike="noStrike" kern="0" cap="none" spc="0" normalizeH="0" baseline="-30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S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 = 5 A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时，测得</a:t>
            </a: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I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 = 3 A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；当 </a:t>
            </a: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U</a:t>
            </a:r>
            <a:r>
              <a:rPr kumimoji="1" lang="en-US" altLang="zh-CN" sz="2800" b="1" i="0" u="none" strike="noStrike" kern="0" cap="none" spc="0" normalizeH="0" baseline="-30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S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 = 20 V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，</a:t>
            </a: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I</a:t>
            </a:r>
            <a:r>
              <a:rPr kumimoji="1" lang="en-US" altLang="zh-CN" sz="2800" b="1" i="0" u="none" strike="noStrike" kern="0" cap="none" spc="0" normalizeH="0" baseline="-30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S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 = 5 A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时，</a:t>
            </a:r>
            <a:r>
              <a:rPr kumimoji="1" lang="zh-CN" altLang="en-US" sz="2800" b="1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 </a:t>
            </a: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I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 = 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j-cs"/>
              </a:rPr>
              <a:t>？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幼圆" panose="02010509060101010101" pitchFamily="49" charset="-122"/>
              <a:cs typeface="+mj-cs"/>
            </a:endParaRPr>
          </a:p>
        </p:txBody>
      </p:sp>
      <p:sp>
        <p:nvSpPr>
          <p:cNvPr id="74772" name="Rectangle 28" descr="轮廓式菱形"/>
          <p:cNvSpPr/>
          <p:nvPr/>
        </p:nvSpPr>
        <p:spPr>
          <a:xfrm>
            <a:off x="0" y="0"/>
            <a:ext cx="1912938" cy="708025"/>
          </a:xfrm>
          <a:prstGeom prst="rect">
            <a:avLst/>
          </a:prstGeom>
          <a:blipFill rotWithShape="0">
            <a:blip r:embed="rId1"/>
          </a:blipFill>
          <a:ln w="28575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anchor="ctr" anchorCtr="0"/>
          <a:p>
            <a:pPr algn="ctr" eaLnBrk="0" hangingPunct="0"/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例 </a:t>
            </a:r>
            <a:r>
              <a:rPr lang="en-US" altLang="zh-CN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4.4</a:t>
            </a:r>
            <a:endParaRPr lang="en-US" altLang="zh-CN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4773" name="Text Box 30"/>
          <p:cNvSpPr txBox="1"/>
          <p:nvPr/>
        </p:nvSpPr>
        <p:spPr>
          <a:xfrm>
            <a:off x="7534275" y="0"/>
            <a:ext cx="1552575" cy="41275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/>
          <a:p>
            <a:pPr algn="ctr"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B2B2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4-1 </a:t>
            </a:r>
            <a:r>
              <a:rPr lang="zh-CN" altLang="en-US" sz="2000" dirty="0">
                <a:solidFill>
                  <a:srgbClr val="B2B2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叠加定理</a:t>
            </a:r>
            <a:endParaRPr lang="zh-CN" altLang="en-US" sz="2000" dirty="0">
              <a:solidFill>
                <a:srgbClr val="B2B2B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129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8">
                                            <p:txEl>
                                              <p:charRg st="0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129048">
                                            <p:txEl>
                                              <p:charRg st="0" end="9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48" grpId="0" advAuto="100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2356" name="Text Box 20"/>
          <p:cNvSpPr txBox="1"/>
          <p:nvPr/>
        </p:nvSpPr>
        <p:spPr>
          <a:xfrm>
            <a:off x="757238" y="430213"/>
            <a:ext cx="4579937" cy="1282700"/>
          </a:xfrm>
          <a:prstGeom prst="rect">
            <a:avLst/>
          </a:prstGeom>
          <a:noFill/>
          <a:ln w="3175">
            <a:noFill/>
          </a:ln>
        </p:spPr>
        <p:txBody>
          <a:bodyPr lIns="0" tIns="0" rIns="0" bIns="0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根据叠加定理和齐性定理，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 eaLnBrk="0" hangingPunct="0">
              <a:lnSpc>
                <a:spcPct val="150000"/>
              </a:lnSpc>
            </a:pP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142357" name="Object 21"/>
          <p:cNvGraphicFramePr>
            <a:graphicFrameLocks noChangeAspect="1"/>
          </p:cNvGraphicFramePr>
          <p:nvPr/>
        </p:nvGraphicFramePr>
        <p:xfrm>
          <a:off x="1890713" y="1585913"/>
          <a:ext cx="2830512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" name="" r:id="rId1" imgW="607695" imgH="135890" progId="Equation.3">
                  <p:embed/>
                </p:oleObj>
              </mc:Choice>
              <mc:Fallback>
                <p:oleObj name="" r:id="rId1" imgW="607695" imgH="135890" progId="Equation.3">
                  <p:embed/>
                  <p:pic>
                    <p:nvPicPr>
                      <p:cNvPr id="0" name="图片 3174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890713" y="1585913"/>
                        <a:ext cx="2830512" cy="665162"/>
                      </a:xfrm>
                      <a:prstGeom prst="rect">
                        <a:avLst/>
                      </a:prstGeom>
                      <a:solidFill>
                        <a:srgbClr val="0066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58" name="Rectangle 22"/>
          <p:cNvSpPr/>
          <p:nvPr/>
        </p:nvSpPr>
        <p:spPr>
          <a:xfrm>
            <a:off x="1133475" y="2941638"/>
            <a:ext cx="4937125" cy="854075"/>
          </a:xfrm>
          <a:prstGeom prst="rect">
            <a:avLst/>
          </a:prstGeom>
          <a:noFill/>
          <a:ln w="3175">
            <a:noFill/>
          </a:ln>
        </p:spPr>
        <p:txBody>
          <a:bodyPr lIns="0" tIns="0" rIns="0" bIns="0" anchor="t" anchorCtr="0">
            <a:spAutoFit/>
          </a:bodyPr>
          <a:p>
            <a:pPr eaLnBrk="0" hangingPunct="0"/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U</a:t>
            </a:r>
            <a:r>
              <a:rPr lang="en-US" altLang="zh-CN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S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 = 0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，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I</a:t>
            </a:r>
            <a:r>
              <a:rPr lang="en-US" altLang="zh-CN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S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 = 5 A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时，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 = 1.5 A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；                                    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U</a:t>
            </a:r>
            <a:r>
              <a:rPr lang="en-US" altLang="zh-CN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S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 = 10 V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，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I</a:t>
            </a:r>
            <a:r>
              <a:rPr lang="en-US" altLang="zh-CN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S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 = 5 A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时，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 = 3 A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142359" name="Text Box 23"/>
          <p:cNvSpPr txBox="1"/>
          <p:nvPr/>
        </p:nvSpPr>
        <p:spPr>
          <a:xfrm>
            <a:off x="560388" y="2178050"/>
            <a:ext cx="1858962" cy="641350"/>
          </a:xfrm>
          <a:prstGeom prst="rect">
            <a:avLst/>
          </a:prstGeom>
          <a:noFill/>
          <a:ln w="3175">
            <a:noFill/>
          </a:ln>
        </p:spPr>
        <p:txBody>
          <a:bodyPr lIns="0" tIns="0" rIns="0" bIns="0" anchor="t" anchorCtr="0">
            <a:spAutoFit/>
          </a:bodyPr>
          <a:p>
            <a:pPr eaLnBrk="0" hangingPunct="0"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folHlink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根据题意：</a:t>
            </a:r>
            <a:endParaRPr lang="zh-CN" altLang="en-US" dirty="0">
              <a:solidFill>
                <a:schemeClr val="folHlink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142361" name="Object 25"/>
          <p:cNvGraphicFramePr>
            <a:graphicFrameLocks noChangeAspect="1"/>
          </p:cNvGraphicFramePr>
          <p:nvPr/>
        </p:nvGraphicFramePr>
        <p:xfrm>
          <a:off x="1879600" y="4010025"/>
          <a:ext cx="20859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" name="" r:id="rId3" imgW="574040" imgH="301625" progId="Equation.3">
                  <p:embed/>
                </p:oleObj>
              </mc:Choice>
              <mc:Fallback>
                <p:oleObj name="" r:id="rId3" imgW="574040" imgH="301625" progId="Equation.3">
                  <p:embed/>
                  <p:pic>
                    <p:nvPicPr>
                      <p:cNvPr id="0" name="图片 3173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879600" y="4010025"/>
                        <a:ext cx="2085975" cy="1133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63" name="Text Box 27"/>
          <p:cNvSpPr txBox="1"/>
          <p:nvPr/>
        </p:nvSpPr>
        <p:spPr>
          <a:xfrm>
            <a:off x="701675" y="4116388"/>
            <a:ext cx="1216025" cy="641350"/>
          </a:xfrm>
          <a:prstGeom prst="rect">
            <a:avLst/>
          </a:prstGeom>
          <a:noFill/>
          <a:ln w="3175">
            <a:noFill/>
          </a:ln>
        </p:spPr>
        <p:txBody>
          <a:bodyPr lIns="0" tIns="0" rIns="0" bIns="0" anchor="t" anchorCtr="0">
            <a:spAutoFit/>
          </a:bodyPr>
          <a:p>
            <a:pPr eaLnBrk="0" hangingPunct="0"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folHlink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可得：</a:t>
            </a:r>
            <a:endParaRPr lang="zh-CN" altLang="en-US" dirty="0">
              <a:solidFill>
                <a:schemeClr val="folHlink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142364" name="Text Box 28"/>
          <p:cNvSpPr txBox="1"/>
          <p:nvPr/>
        </p:nvSpPr>
        <p:spPr>
          <a:xfrm>
            <a:off x="754063" y="5303838"/>
            <a:ext cx="1327150" cy="641350"/>
          </a:xfrm>
          <a:prstGeom prst="rect">
            <a:avLst/>
          </a:prstGeom>
          <a:noFill/>
          <a:ln w="3175">
            <a:noFill/>
          </a:ln>
        </p:spPr>
        <p:txBody>
          <a:bodyPr lIns="0" tIns="0" rIns="0" bIns="0" anchor="t" anchorCtr="0">
            <a:spAutoFit/>
          </a:bodyPr>
          <a:p>
            <a:pPr eaLnBrk="0" hangingPunct="0"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folHlink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解得：</a:t>
            </a:r>
            <a:endParaRPr lang="zh-CN" altLang="en-US" dirty="0">
              <a:solidFill>
                <a:schemeClr val="folHlink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142365" name="Object 29"/>
          <p:cNvGraphicFramePr>
            <a:graphicFrameLocks noChangeAspect="1"/>
          </p:cNvGraphicFramePr>
          <p:nvPr/>
        </p:nvGraphicFramePr>
        <p:xfrm>
          <a:off x="1897063" y="5287963"/>
          <a:ext cx="142875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" name="" r:id="rId5" imgW="403860" imgH="301625" progId="Equation.3">
                  <p:embed/>
                </p:oleObj>
              </mc:Choice>
              <mc:Fallback>
                <p:oleObj name="" r:id="rId5" imgW="403860" imgH="301625" progId="Equation.3">
                  <p:embed/>
                  <p:pic>
                    <p:nvPicPr>
                      <p:cNvPr id="0" name="图片 3175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897063" y="5287963"/>
                        <a:ext cx="1428750" cy="1047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67" name="Text Box 31"/>
          <p:cNvSpPr txBox="1"/>
          <p:nvPr/>
        </p:nvSpPr>
        <p:spPr>
          <a:xfrm>
            <a:off x="4870450" y="4090988"/>
            <a:ext cx="3895725" cy="641350"/>
          </a:xfrm>
          <a:prstGeom prst="rect">
            <a:avLst/>
          </a:prstGeom>
          <a:noFill/>
          <a:ln w="3175">
            <a:noFill/>
          </a:ln>
        </p:spPr>
        <p:txBody>
          <a:bodyPr lIns="0" tIns="0" rIns="0" bIns="0" anchor="t" anchorCtr="0">
            <a:spAutoFit/>
          </a:bodyPr>
          <a:p>
            <a:pPr eaLnBrk="0" hangingPunct="0"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folHlink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当</a:t>
            </a:r>
            <a:r>
              <a:rPr lang="en-US" altLang="zh-CN" i="1" dirty="0">
                <a:solidFill>
                  <a:schemeClr val="folHlink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U</a:t>
            </a:r>
            <a:r>
              <a:rPr lang="en-US" altLang="zh-CN" baseline="-30000" dirty="0">
                <a:solidFill>
                  <a:schemeClr val="folHlink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S</a:t>
            </a:r>
            <a:r>
              <a:rPr lang="en-US" altLang="zh-CN" dirty="0">
                <a:solidFill>
                  <a:schemeClr val="folHlink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 = 20 V</a:t>
            </a:r>
            <a:r>
              <a:rPr lang="zh-CN" altLang="en-US" dirty="0">
                <a:solidFill>
                  <a:schemeClr val="folHlink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，</a:t>
            </a:r>
            <a:r>
              <a:rPr lang="en-US" altLang="zh-CN" i="1" dirty="0">
                <a:solidFill>
                  <a:schemeClr val="folHlink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I</a:t>
            </a:r>
            <a:r>
              <a:rPr lang="en-US" altLang="zh-CN" baseline="-30000" dirty="0">
                <a:solidFill>
                  <a:schemeClr val="folHlink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S</a:t>
            </a:r>
            <a:r>
              <a:rPr lang="en-US" altLang="zh-CN" dirty="0">
                <a:solidFill>
                  <a:schemeClr val="folHlink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 = 5 A</a:t>
            </a:r>
            <a:r>
              <a:rPr lang="zh-CN" altLang="en-US" dirty="0">
                <a:solidFill>
                  <a:schemeClr val="folHlink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时</a:t>
            </a:r>
            <a:endParaRPr lang="zh-CN" altLang="en-US" dirty="0">
              <a:solidFill>
                <a:schemeClr val="folHlink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142369" name="Object 33"/>
          <p:cNvGraphicFramePr>
            <a:graphicFrameLocks noChangeAspect="1"/>
          </p:cNvGraphicFramePr>
          <p:nvPr/>
        </p:nvGraphicFramePr>
        <p:xfrm>
          <a:off x="5233988" y="4999038"/>
          <a:ext cx="310832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" name="" r:id="rId7" imgW="782955" imgH="287020" progId="Equation.3">
                  <p:embed/>
                </p:oleObj>
              </mc:Choice>
              <mc:Fallback>
                <p:oleObj name="" r:id="rId7" imgW="782955" imgH="287020" progId="Equation.3">
                  <p:embed/>
                  <p:pic>
                    <p:nvPicPr>
                      <p:cNvPr id="0" name="图片 3176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233988" y="4999038"/>
                        <a:ext cx="3108325" cy="1096962"/>
                      </a:xfrm>
                      <a:prstGeom prst="rect">
                        <a:avLst/>
                      </a:prstGeom>
                      <a:solidFill>
                        <a:srgbClr val="0066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787" name="Group 82"/>
          <p:cNvGrpSpPr/>
          <p:nvPr/>
        </p:nvGrpSpPr>
        <p:grpSpPr>
          <a:xfrm>
            <a:off x="5386388" y="750888"/>
            <a:ext cx="3757612" cy="2335212"/>
            <a:chOff x="1972" y="2223"/>
            <a:chExt cx="2367" cy="1471"/>
          </a:xfrm>
        </p:grpSpPr>
        <p:sp>
          <p:nvSpPr>
            <p:cNvPr id="142419" name="Oval 83"/>
            <p:cNvSpPr>
              <a:spLocks noChangeAspect="1" noChangeArrowheads="1"/>
            </p:cNvSpPr>
            <p:nvPr/>
          </p:nvSpPr>
          <p:spPr bwMode="auto">
            <a:xfrm>
              <a:off x="3681" y="2578"/>
              <a:ext cx="249" cy="249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789" name="Text Box 84"/>
            <p:cNvSpPr txBox="1">
              <a:spLocks noChangeAspect="1"/>
            </p:cNvSpPr>
            <p:nvPr/>
          </p:nvSpPr>
          <p:spPr>
            <a:xfrm>
              <a:off x="3942" y="2574"/>
              <a:ext cx="397" cy="26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790" name="Text Box 85"/>
            <p:cNvSpPr txBox="1">
              <a:spLocks noChangeAspect="1"/>
            </p:cNvSpPr>
            <p:nvPr/>
          </p:nvSpPr>
          <p:spPr>
            <a:xfrm>
              <a:off x="1972" y="2311"/>
              <a:ext cx="397" cy="26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791" name="Rectangle 86"/>
            <p:cNvSpPr>
              <a:spLocks noChangeAspect="1"/>
            </p:cNvSpPr>
            <p:nvPr/>
          </p:nvSpPr>
          <p:spPr>
            <a:xfrm>
              <a:off x="2665" y="3084"/>
              <a:ext cx="644" cy="552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anchor="ctr" anchorCtr="0">
              <a:spAutoFit/>
            </a:bodyPr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792" name="Rectangle 87"/>
            <p:cNvSpPr>
              <a:spLocks noChangeAspect="1"/>
            </p:cNvSpPr>
            <p:nvPr/>
          </p:nvSpPr>
          <p:spPr>
            <a:xfrm>
              <a:off x="2189" y="2349"/>
              <a:ext cx="486" cy="749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anchor="ctr" anchorCtr="0">
              <a:spAutoFit/>
            </a:bodyPr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793" name="Rectangle 88"/>
            <p:cNvSpPr>
              <a:spLocks noChangeAspect="1"/>
            </p:cNvSpPr>
            <p:nvPr/>
          </p:nvSpPr>
          <p:spPr>
            <a:xfrm>
              <a:off x="3327" y="2342"/>
              <a:ext cx="486" cy="749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anchor="ctr" anchorCtr="0">
              <a:spAutoFit/>
            </a:bodyPr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5794" name="Group 89"/>
            <p:cNvGrpSpPr>
              <a:grpSpLocks noChangeAspect="1"/>
            </p:cNvGrpSpPr>
            <p:nvPr/>
          </p:nvGrpSpPr>
          <p:grpSpPr>
            <a:xfrm rot="5400000">
              <a:off x="2034" y="2600"/>
              <a:ext cx="249" cy="251"/>
              <a:chOff x="471" y="414"/>
              <a:chExt cx="227" cy="228"/>
            </a:xfrm>
          </p:grpSpPr>
          <p:sp>
            <p:nvSpPr>
              <p:cNvPr id="142426" name="Oval 90"/>
              <p:cNvSpPr>
                <a:spLocks noChangeAspect="1" noChangeArrowheads="1"/>
              </p:cNvSpPr>
              <p:nvPr/>
            </p:nvSpPr>
            <p:spPr bwMode="auto">
              <a:xfrm>
                <a:off x="471" y="409"/>
                <a:ext cx="227" cy="225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5796" name="Line 91"/>
              <p:cNvSpPr>
                <a:spLocks noChangeAspect="1"/>
              </p:cNvSpPr>
              <p:nvPr/>
            </p:nvSpPr>
            <p:spPr>
              <a:xfrm>
                <a:off x="582" y="414"/>
                <a:ext cx="0" cy="227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5797" name="Rectangle 92"/>
            <p:cNvSpPr/>
            <p:nvPr/>
          </p:nvSpPr>
          <p:spPr>
            <a:xfrm>
              <a:off x="2852" y="3581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2429" name="Rectangle 93"/>
            <p:cNvSpPr>
              <a:spLocks noChangeAspect="1" noChangeArrowheads="1"/>
            </p:cNvSpPr>
            <p:nvPr/>
          </p:nvSpPr>
          <p:spPr bwMode="auto">
            <a:xfrm>
              <a:off x="2603" y="2223"/>
              <a:ext cx="775" cy="1012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28575">
              <a:solidFill>
                <a:srgbClr val="FFCC99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799" name="AutoShape 94"/>
            <p:cNvSpPr>
              <a:spLocks noChangeAspect="1"/>
            </p:cNvSpPr>
            <p:nvPr/>
          </p:nvSpPr>
          <p:spPr>
            <a:xfrm rot="-10800000" flipH="1">
              <a:off x="2632" y="3350"/>
              <a:ext cx="64" cy="131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31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800" name="AutoShape 95"/>
            <p:cNvSpPr>
              <a:spLocks noChangeAspect="1"/>
            </p:cNvSpPr>
            <p:nvPr/>
          </p:nvSpPr>
          <p:spPr>
            <a:xfrm rot="10800000" flipH="1" flipV="1">
              <a:off x="2160" y="2428"/>
              <a:ext cx="65" cy="131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31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801" name="Text Box 96"/>
            <p:cNvSpPr txBox="1">
              <a:spLocks noChangeAspect="1"/>
            </p:cNvSpPr>
            <p:nvPr/>
          </p:nvSpPr>
          <p:spPr>
            <a:xfrm>
              <a:off x="3870" y="2360"/>
              <a:ext cx="396" cy="65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＋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/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802" name="Rectangle 97"/>
            <p:cNvSpPr>
              <a:spLocks noChangeAspect="1"/>
            </p:cNvSpPr>
            <p:nvPr/>
          </p:nvSpPr>
          <p:spPr>
            <a:xfrm>
              <a:off x="2424" y="3292"/>
              <a:ext cx="30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endParaRPr lang="en-US" altLang="zh-CN" sz="2400" i="1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5803" name="Text Box 98"/>
            <p:cNvSpPr txBox="1">
              <a:spLocks noChangeAspect="1"/>
            </p:cNvSpPr>
            <p:nvPr/>
          </p:nvSpPr>
          <p:spPr>
            <a:xfrm>
              <a:off x="2914" y="3364"/>
              <a:ext cx="411" cy="24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804" name="Text Box 99"/>
            <p:cNvSpPr txBox="1">
              <a:spLocks noChangeAspect="1"/>
            </p:cNvSpPr>
            <p:nvPr/>
          </p:nvSpPr>
          <p:spPr>
            <a:xfrm>
              <a:off x="2679" y="2333"/>
              <a:ext cx="617" cy="74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dist" eaLnBrk="0" hangingPunct="0"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FF9900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无源电阻网络</a:t>
              </a:r>
              <a:endParaRPr lang="zh-CN" altLang="en-US" sz="2400" dirty="0">
                <a:solidFill>
                  <a:srgbClr val="FF9900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</p:grpSp>
      <p:sp>
        <p:nvSpPr>
          <p:cNvPr id="75805" name="Text Box 100"/>
          <p:cNvSpPr txBox="1"/>
          <p:nvPr/>
        </p:nvSpPr>
        <p:spPr>
          <a:xfrm>
            <a:off x="7534275" y="0"/>
            <a:ext cx="1552575" cy="41275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/>
          <a:p>
            <a:pPr algn="ctr"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B2B2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4-1 </a:t>
            </a:r>
            <a:r>
              <a:rPr lang="zh-CN" altLang="en-US" sz="2000" dirty="0">
                <a:solidFill>
                  <a:srgbClr val="B2B2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叠加定理</a:t>
            </a:r>
            <a:endParaRPr lang="zh-CN" altLang="en-US" sz="2000" dirty="0">
              <a:solidFill>
                <a:srgbClr val="B2B2B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2437" name="Text Box 101"/>
          <p:cNvSpPr txBox="1"/>
          <p:nvPr/>
        </p:nvSpPr>
        <p:spPr>
          <a:xfrm>
            <a:off x="655638" y="1228725"/>
            <a:ext cx="1081087" cy="641350"/>
          </a:xfrm>
          <a:prstGeom prst="rect">
            <a:avLst/>
          </a:prstGeom>
          <a:noFill/>
          <a:ln w="3175">
            <a:noFill/>
          </a:ln>
        </p:spPr>
        <p:txBody>
          <a:bodyPr lIns="0" tIns="0" rIns="0" bIns="0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可设：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6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142356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2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2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2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2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2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2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2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56" grpId="0" advAuto="1000" build="p"/>
      <p:bldP spid="142358" grpId="0"/>
      <p:bldP spid="142359" grpId="0"/>
      <p:bldP spid="142363" grpId="0"/>
      <p:bldP spid="142364" grpId="0"/>
      <p:bldP spid="142367" grpId="0"/>
      <p:bldP spid="1424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1654" name="Text Box 38"/>
          <p:cNvSpPr txBox="1"/>
          <p:nvPr/>
        </p:nvSpPr>
        <p:spPr>
          <a:xfrm>
            <a:off x="0" y="585788"/>
            <a:ext cx="1014413" cy="823912"/>
          </a:xfrm>
          <a:prstGeom prst="rect">
            <a:avLst/>
          </a:prstGeom>
          <a:noFill/>
          <a:ln w="9525">
            <a:noFill/>
          </a:ln>
        </p:spPr>
        <p:txBody>
          <a:bodyPr lIns="0" rIns="0" anchor="t" anchorCtr="0"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3200" dirty="0">
                <a:latin typeface="Times New Roman" panose="02020603050405020304" pitchFamily="18" charset="0"/>
                <a:ea typeface="华文彩云" panose="02010800040101010101" pitchFamily="2" charset="-122"/>
              </a:rPr>
              <a:t>解：</a:t>
            </a:r>
            <a:endParaRPr lang="zh-CN" altLang="en-US" sz="3200" dirty="0">
              <a:latin typeface="Times New Roman" panose="02020603050405020304" pitchFamily="18" charset="0"/>
              <a:ea typeface="华文彩云" panose="02010800040101010101" pitchFamily="2" charset="-122"/>
            </a:endParaRPr>
          </a:p>
        </p:txBody>
      </p:sp>
      <p:sp>
        <p:nvSpPr>
          <p:cNvPr id="111655" name="Text Box 39"/>
          <p:cNvSpPr txBox="1"/>
          <p:nvPr/>
        </p:nvSpPr>
        <p:spPr>
          <a:xfrm>
            <a:off x="922338" y="784225"/>
            <a:ext cx="4216400" cy="13731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首先设电流源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S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及受控源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CCVS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的电压和电流的参考方向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58" name="Text Box 42"/>
          <p:cNvSpPr txBox="1"/>
          <p:nvPr/>
        </p:nvSpPr>
        <p:spPr>
          <a:xfrm>
            <a:off x="438150" y="3267075"/>
            <a:ext cx="4073525" cy="1311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电流源发出的功率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P</a:t>
            </a:r>
            <a:r>
              <a:rPr lang="en-US" altLang="zh-CN" sz="32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iS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ui</a:t>
            </a:r>
            <a:r>
              <a:rPr lang="en-US" altLang="zh-CN" sz="32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 = 32W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59" name="Text Box 43"/>
          <p:cNvSpPr txBox="1"/>
          <p:nvPr/>
        </p:nvSpPr>
        <p:spPr>
          <a:xfrm>
            <a:off x="900113" y="4865688"/>
            <a:ext cx="3103562" cy="1066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/>
            <a:r>
              <a:rPr lang="en-US" altLang="zh-CN" sz="3200" i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i</a:t>
            </a:r>
            <a:r>
              <a:rPr lang="en-US" altLang="zh-CN" sz="3200" baseline="-30000" dirty="0">
                <a:latin typeface="Times New Roman" panose="02020603050405020304" pitchFamily="18" charset="0"/>
                <a:ea typeface="华文细黑" panose="02010600040101010101" pitchFamily="2" charset="-122"/>
              </a:rPr>
              <a:t>1</a:t>
            </a:r>
            <a:r>
              <a:rPr lang="en-US" altLang="zh-CN" sz="3200" dirty="0">
                <a:latin typeface="Times New Roman" panose="02020603050405020304" pitchFamily="18" charset="0"/>
                <a:ea typeface="华文细黑" panose="02010600040101010101" pitchFamily="2" charset="-122"/>
              </a:rPr>
              <a:t> = </a:t>
            </a:r>
            <a:r>
              <a:rPr lang="en-US" altLang="zh-CN" sz="3200" i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ri</a:t>
            </a:r>
            <a:r>
              <a:rPr lang="en-US" altLang="zh-CN" sz="3200" i="1" baseline="-30000" dirty="0">
                <a:latin typeface="Times New Roman" panose="02020603050405020304" pitchFamily="18" charset="0"/>
                <a:ea typeface="华文细黑" panose="02010600040101010101" pitchFamily="2" charset="-122"/>
              </a:rPr>
              <a:t>S</a:t>
            </a:r>
            <a:r>
              <a:rPr lang="en-US" altLang="zh-CN" sz="3200" i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华文细黑" panose="02010600040101010101" pitchFamily="2" charset="-122"/>
              </a:rPr>
              <a:t>/ 10 </a:t>
            </a:r>
            <a:endParaRPr lang="en-US" altLang="zh-CN" sz="3200" dirty="0"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 algn="just"/>
            <a:r>
              <a:rPr lang="en-US" altLang="zh-CN" sz="3200" dirty="0">
                <a:latin typeface="Times New Roman" panose="02020603050405020304" pitchFamily="18" charset="0"/>
                <a:ea typeface="华文细黑" panose="02010600040101010101" pitchFamily="2" charset="-122"/>
              </a:rPr>
              <a:t>   = 2 /10 = 0.2 A</a:t>
            </a:r>
            <a:endParaRPr lang="en-US" altLang="zh-CN" sz="3200" dirty="0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111660" name="Rectangle 44"/>
          <p:cNvSpPr/>
          <p:nvPr/>
        </p:nvSpPr>
        <p:spPr>
          <a:xfrm>
            <a:off x="4765675" y="4486275"/>
            <a:ext cx="4102100" cy="12128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15000"/>
              </a:lnSpc>
            </a:pPr>
            <a:r>
              <a:rPr lang="en-US" altLang="zh-CN" sz="3200" i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P</a:t>
            </a:r>
            <a:r>
              <a:rPr lang="en-US" altLang="zh-CN" sz="3200" baseline="-30000" dirty="0">
                <a:latin typeface="Times New Roman" panose="02020603050405020304" pitchFamily="18" charset="0"/>
                <a:ea typeface="华文细黑" panose="02010600040101010101" pitchFamily="2" charset="-122"/>
              </a:rPr>
              <a:t>CCVS</a:t>
            </a:r>
            <a:r>
              <a:rPr lang="en-US" altLang="zh-CN" sz="3200" i="1" baseline="-30000" dirty="0"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华文细黑" panose="02010600040101010101" pitchFamily="2" charset="-122"/>
              </a:rPr>
              <a:t>= </a:t>
            </a:r>
            <a:r>
              <a:rPr lang="en-US" altLang="zh-CN" sz="3200" i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ri</a:t>
            </a:r>
            <a:r>
              <a:rPr lang="en-US" altLang="zh-CN" sz="3200" i="1" baseline="-30000" dirty="0">
                <a:latin typeface="Times New Roman" panose="02020603050405020304" pitchFamily="18" charset="0"/>
                <a:ea typeface="华文细黑" panose="02010600040101010101" pitchFamily="2" charset="-122"/>
              </a:rPr>
              <a:t>S</a:t>
            </a:r>
            <a:r>
              <a:rPr lang="en-US" altLang="zh-CN" sz="3200" dirty="0">
                <a:latin typeface="Times New Roman" panose="02020603050405020304" pitchFamily="18" charset="0"/>
                <a:ea typeface="华文细黑" panose="02010600040101010101" pitchFamily="2" charset="-122"/>
              </a:rPr>
              <a:t>·</a:t>
            </a:r>
            <a:r>
              <a:rPr lang="en-US" altLang="zh-CN" sz="3200" i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i</a:t>
            </a:r>
            <a:r>
              <a:rPr lang="en-US" altLang="zh-CN" sz="3200" baseline="-30000" dirty="0">
                <a:latin typeface="Times New Roman" panose="02020603050405020304" pitchFamily="18" charset="0"/>
                <a:ea typeface="华文细黑" panose="02010600040101010101" pitchFamily="2" charset="-122"/>
              </a:rPr>
              <a:t>1</a:t>
            </a:r>
            <a:r>
              <a:rPr lang="en-US" altLang="zh-CN" sz="3200" dirty="0"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endParaRPr lang="en-US" altLang="zh-CN" sz="3200" dirty="0"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华文细黑" panose="02010600040101010101" pitchFamily="2" charset="-122"/>
              </a:rPr>
              <a:t>          = 2×0.2 = 0.4 W</a:t>
            </a:r>
            <a:endParaRPr lang="en-US" altLang="zh-CN" sz="3200" dirty="0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pSp>
        <p:nvGrpSpPr>
          <p:cNvPr id="23558" name="Group 69"/>
          <p:cNvGrpSpPr/>
          <p:nvPr/>
        </p:nvGrpSpPr>
        <p:grpSpPr>
          <a:xfrm>
            <a:off x="5162550" y="506413"/>
            <a:ext cx="3024188" cy="2463800"/>
            <a:chOff x="1670" y="1034"/>
            <a:chExt cx="1905" cy="1552"/>
          </a:xfrm>
        </p:grpSpPr>
        <p:sp>
          <p:nvSpPr>
            <p:cNvPr id="23559" name="Rectangle 64"/>
            <p:cNvSpPr/>
            <p:nvPr/>
          </p:nvSpPr>
          <p:spPr>
            <a:xfrm>
              <a:off x="1670" y="1721"/>
              <a:ext cx="292" cy="8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dirty="0">
                  <a:solidFill>
                    <a:srgbClr val="FFFF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dirty="0">
                <a:solidFill>
                  <a:srgbClr val="FFFF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r>
                <a:rPr lang="en-US" altLang="zh-CN" i="1" dirty="0">
                  <a:solidFill>
                    <a:srgbClr val="FFFF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dirty="0">
                <a:solidFill>
                  <a:srgbClr val="FFFF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r>
                <a:rPr lang="en-US" altLang="zh-CN" dirty="0">
                  <a:solidFill>
                    <a:srgbClr val="FFFF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dirty="0">
                <a:solidFill>
                  <a:srgbClr val="FFFF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60" name="Line 67"/>
            <p:cNvSpPr/>
            <p:nvPr/>
          </p:nvSpPr>
          <p:spPr>
            <a:xfrm flipV="1">
              <a:off x="3246" y="1472"/>
              <a:ext cx="329" cy="9"/>
            </a:xfrm>
            <a:prstGeom prst="line">
              <a:avLst/>
            </a:prstGeom>
            <a:ln w="28575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lg" len="lg"/>
            </a:ln>
          </p:spPr>
        </p:sp>
        <p:sp>
          <p:nvSpPr>
            <p:cNvPr id="23561" name="Rectangle 68"/>
            <p:cNvSpPr/>
            <p:nvPr/>
          </p:nvSpPr>
          <p:spPr>
            <a:xfrm>
              <a:off x="3266" y="1034"/>
              <a:ext cx="292" cy="4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i="1" dirty="0">
                  <a:solidFill>
                    <a:srgbClr val="FFFF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solidFill>
                    <a:srgbClr val="FFFF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baseline="-25000" dirty="0">
                  <a:solidFill>
                    <a:srgbClr val="FFCC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lang="en-US" altLang="zh-CN" baseline="-25000" dirty="0">
                <a:solidFill>
                  <a:srgbClr val="FFCC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1687" name="Text Box 71"/>
          <p:cNvSpPr txBox="1"/>
          <p:nvPr/>
        </p:nvSpPr>
        <p:spPr>
          <a:xfrm>
            <a:off x="566738" y="2179638"/>
            <a:ext cx="5440362" cy="823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altLang="zh-CN" sz="3200" i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u</a:t>
            </a:r>
            <a:r>
              <a:rPr lang="en-US" altLang="zh-CN" sz="3200" dirty="0">
                <a:latin typeface="Times New Roman" panose="02020603050405020304" pitchFamily="18" charset="0"/>
                <a:ea typeface="华文细黑" panose="02010600040101010101" pitchFamily="2" charset="-122"/>
              </a:rPr>
              <a:t> = </a:t>
            </a:r>
            <a:r>
              <a:rPr lang="en-US" altLang="zh-CN" sz="3200" i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i</a:t>
            </a:r>
            <a:r>
              <a:rPr lang="en-US" altLang="zh-CN" sz="3200" i="1" baseline="-30000" dirty="0">
                <a:latin typeface="Times New Roman" panose="02020603050405020304" pitchFamily="18" charset="0"/>
                <a:ea typeface="华文细黑" panose="02010600040101010101" pitchFamily="2" charset="-122"/>
              </a:rPr>
              <a:t>S</a:t>
            </a:r>
            <a:r>
              <a:rPr lang="en-US" altLang="zh-CN" sz="3200" i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华文细黑" panose="02010600040101010101" pitchFamily="2" charset="-122"/>
              </a:rPr>
              <a:t>× 2 = 4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× 2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华文细黑" panose="02010600040101010101" pitchFamily="2" charset="-122"/>
              </a:rPr>
              <a:t>= 8V</a:t>
            </a:r>
            <a:endParaRPr lang="en-US" altLang="zh-CN" sz="3200" dirty="0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111688" name="Rectangle 72"/>
          <p:cNvSpPr/>
          <p:nvPr/>
        </p:nvSpPr>
        <p:spPr>
          <a:xfrm>
            <a:off x="4894263" y="3684588"/>
            <a:ext cx="3448050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/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CCVS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发出的功率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3564" name="Group 101"/>
          <p:cNvGrpSpPr/>
          <p:nvPr/>
        </p:nvGrpSpPr>
        <p:grpSpPr>
          <a:xfrm>
            <a:off x="5297488" y="1133475"/>
            <a:ext cx="3846512" cy="1804988"/>
            <a:chOff x="1755" y="2196"/>
            <a:chExt cx="2423" cy="1137"/>
          </a:xfrm>
        </p:grpSpPr>
        <p:sp>
          <p:nvSpPr>
            <p:cNvPr id="23565" name="AutoShape 102"/>
            <p:cNvSpPr/>
            <p:nvPr/>
          </p:nvSpPr>
          <p:spPr>
            <a:xfrm rot="5400000">
              <a:off x="2846" y="2676"/>
              <a:ext cx="358" cy="283"/>
            </a:xfrm>
            <a:prstGeom prst="diamond">
              <a:avLst/>
            </a:prstGeom>
            <a:gradFill rotWithShape="1">
              <a:gsLst>
                <a:gs pos="0">
                  <a:srgbClr val="2F765E"/>
                </a:gs>
                <a:gs pos="50000">
                  <a:srgbClr val="66FFCC"/>
                </a:gs>
                <a:gs pos="100000">
                  <a:srgbClr val="2F765E"/>
                </a:gs>
              </a:gsLst>
              <a:lin ang="18900000" scaled="1"/>
              <a:tileRect/>
            </a:gradFill>
            <a:ln w="38100" cap="flat" cmpd="sng">
              <a:solidFill>
                <a:srgbClr val="FFCE9D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st="17961" dir="2699999">
                <a:srgbClr val="997C5E"/>
              </a:prstShdw>
            </a:effectLst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66" name="Rectangle 103"/>
            <p:cNvSpPr/>
            <p:nvPr/>
          </p:nvSpPr>
          <p:spPr>
            <a:xfrm>
              <a:off x="2039" y="2356"/>
              <a:ext cx="631" cy="977"/>
            </a:xfrm>
            <a:prstGeom prst="rect">
              <a:avLst/>
            </a:prstGeom>
            <a:noFill/>
            <a:ln w="38100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67" name="Rectangle 104"/>
            <p:cNvSpPr/>
            <p:nvPr/>
          </p:nvSpPr>
          <p:spPr>
            <a:xfrm>
              <a:off x="3043" y="2352"/>
              <a:ext cx="630" cy="981"/>
            </a:xfrm>
            <a:prstGeom prst="rect">
              <a:avLst/>
            </a:prstGeom>
            <a:noFill/>
            <a:ln w="38100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68" name="Line 105"/>
            <p:cNvSpPr/>
            <p:nvPr/>
          </p:nvSpPr>
          <p:spPr>
            <a:xfrm>
              <a:off x="2670" y="3333"/>
              <a:ext cx="385" cy="0"/>
            </a:xfrm>
            <a:prstGeom prst="line">
              <a:avLst/>
            </a:prstGeom>
            <a:ln w="38100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9" name="Rectangle 106"/>
            <p:cNvSpPr/>
            <p:nvPr/>
          </p:nvSpPr>
          <p:spPr>
            <a:xfrm>
              <a:off x="3629" y="2657"/>
              <a:ext cx="117" cy="322"/>
            </a:xfrm>
            <a:prstGeom prst="rect">
              <a:avLst/>
            </a:prstGeom>
            <a:gradFill rotWithShape="1">
              <a:gsLst>
                <a:gs pos="0">
                  <a:srgbClr val="74624B"/>
                </a:gs>
                <a:gs pos="50000">
                  <a:srgbClr val="FAD4A2"/>
                </a:gs>
                <a:gs pos="100000">
                  <a:srgbClr val="74624B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3570" name="Group 107"/>
            <p:cNvGrpSpPr/>
            <p:nvPr/>
          </p:nvGrpSpPr>
          <p:grpSpPr>
            <a:xfrm rot="5400000">
              <a:off x="1887" y="2710"/>
              <a:ext cx="280" cy="267"/>
              <a:chOff x="471" y="414"/>
              <a:chExt cx="227" cy="228"/>
            </a:xfrm>
          </p:grpSpPr>
          <p:sp>
            <p:nvSpPr>
              <p:cNvPr id="23571" name="Oval 108"/>
              <p:cNvSpPr/>
              <p:nvPr/>
            </p:nvSpPr>
            <p:spPr>
              <a:xfrm>
                <a:off x="471" y="415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2F765E"/>
                  </a:gs>
                  <a:gs pos="50000">
                    <a:srgbClr val="66FFCC"/>
                  </a:gs>
                  <a:gs pos="100000">
                    <a:srgbClr val="2F765E"/>
                  </a:gs>
                </a:gsLst>
                <a:lin ang="18900000" scaled="1"/>
                <a:tileRect/>
              </a:gradFill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572" name="Line 109"/>
              <p:cNvSpPr/>
              <p:nvPr/>
            </p:nvSpPr>
            <p:spPr>
              <a:xfrm>
                <a:off x="582" y="414"/>
                <a:ext cx="0" cy="227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3573" name="AutoShape 110"/>
            <p:cNvSpPr/>
            <p:nvPr/>
          </p:nvSpPr>
          <p:spPr>
            <a:xfrm flipH="1">
              <a:off x="1996" y="2481"/>
              <a:ext cx="86" cy="112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74" name="Text Box 111"/>
            <p:cNvSpPr txBox="1"/>
            <p:nvPr/>
          </p:nvSpPr>
          <p:spPr>
            <a:xfrm>
              <a:off x="3090" y="2513"/>
              <a:ext cx="150" cy="61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ctr">
                <a:lnSpc>
                  <a:spcPct val="170000"/>
                </a:lnSpc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3575" name="Text Box 112"/>
            <p:cNvSpPr txBox="1"/>
            <p:nvPr/>
          </p:nvSpPr>
          <p:spPr>
            <a:xfrm>
              <a:off x="1755" y="2196"/>
              <a:ext cx="386" cy="40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/>
            <a:p>
              <a:pPr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i="1" baseline="-30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76" name="Rectangle 113"/>
            <p:cNvSpPr/>
            <p:nvPr/>
          </p:nvSpPr>
          <p:spPr>
            <a:xfrm>
              <a:off x="3189" y="2552"/>
              <a:ext cx="443" cy="40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/>
            <a:p>
              <a:pPr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ri</a:t>
              </a:r>
              <a:r>
                <a:rPr lang="en-US" altLang="zh-CN" i="1" baseline="-30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77" name="Rectangle 114"/>
            <p:cNvSpPr/>
            <p:nvPr/>
          </p:nvSpPr>
          <p:spPr>
            <a:xfrm>
              <a:off x="3722" y="2528"/>
              <a:ext cx="456" cy="40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/>
            <a:p>
              <a:pPr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lang="en-US" altLang="zh-CN" sz="2400" dirty="0">
                  <a:latin typeface="Times New Roman" panose="02020603050405020304" pitchFamily="18" charset="0"/>
                  <a:ea typeface="华文细黑" panose="02010600040101010101" pitchFamily="2" charset="-122"/>
                </a:rPr>
                <a:t>Ω</a:t>
              </a:r>
              <a:endParaRPr lang="en-US" altLang="zh-CN" sz="2400" dirty="0">
                <a:latin typeface="Times New Roman" panose="02020603050405020304" pitchFamily="18" charset="0"/>
                <a:ea typeface="华文细黑" panose="02010600040101010101" pitchFamily="2" charset="-122"/>
              </a:endParaRPr>
            </a:p>
          </p:txBody>
        </p:sp>
        <p:sp>
          <p:nvSpPr>
            <p:cNvPr id="23578" name="Rectangle 115"/>
            <p:cNvSpPr/>
            <p:nvPr/>
          </p:nvSpPr>
          <p:spPr>
            <a:xfrm>
              <a:off x="2615" y="2688"/>
              <a:ext cx="127" cy="302"/>
            </a:xfrm>
            <a:prstGeom prst="rect">
              <a:avLst/>
            </a:prstGeom>
            <a:gradFill rotWithShape="1">
              <a:gsLst>
                <a:gs pos="0">
                  <a:srgbClr val="74624B"/>
                </a:gs>
                <a:gs pos="50000">
                  <a:srgbClr val="FAD4A2"/>
                </a:gs>
                <a:gs pos="100000">
                  <a:srgbClr val="74624B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79" name="Rectangle 116"/>
            <p:cNvSpPr/>
            <p:nvPr/>
          </p:nvSpPr>
          <p:spPr>
            <a:xfrm>
              <a:off x="2269" y="2575"/>
              <a:ext cx="360" cy="40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/>
            <a:p>
              <a:pPr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23580" name="Rectangle 118"/>
          <p:cNvSpPr/>
          <p:nvPr/>
        </p:nvSpPr>
        <p:spPr>
          <a:xfrm>
            <a:off x="6970713" y="0"/>
            <a:ext cx="2173287" cy="457200"/>
          </a:xfrm>
          <a:prstGeom prst="rect">
            <a:avLst/>
          </a:prstGeom>
          <a:noFill/>
          <a:ln w="38100">
            <a:noFill/>
          </a:ln>
        </p:spPr>
        <p:txBody>
          <a:bodyPr wrap="none" anchor="t" anchorCtr="0"/>
          <a:p>
            <a:pPr algn="ctr"/>
            <a:r>
              <a:rPr lang="en-US" altLang="en-US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§</a:t>
            </a:r>
            <a:r>
              <a:rPr lang="en-US" altLang="zh-CN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1.7 </a:t>
            </a:r>
            <a:r>
              <a:rPr lang="zh-CN" altLang="en-US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受控电源</a:t>
            </a:r>
            <a:endParaRPr lang="zh-CN" altLang="en-US" sz="2400" dirty="0">
              <a:solidFill>
                <a:srgbClr val="DDDDDD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1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1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1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54" grpId="0"/>
      <p:bldP spid="111655" grpId="0"/>
      <p:bldP spid="111658" grpId="0"/>
      <p:bldP spid="111659" grpId="0"/>
      <p:bldP spid="111660" grpId="0"/>
      <p:bldP spid="111687" grpId="0"/>
      <p:bldP spid="11168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680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063" y="661988"/>
            <a:ext cx="8429625" cy="447675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76802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05" y="1700530"/>
            <a:ext cx="6362700" cy="3654425"/>
          </a:xfrm>
          <a:prstGeom prst="rect">
            <a:avLst/>
          </a:prstGeom>
          <a:noFill/>
          <a:ln w="28575">
            <a:noFill/>
          </a:ln>
        </p:spPr>
      </p:pic>
    </p:spTree>
  </p:cSld>
  <p:clrMapOvr>
    <a:masterClrMapping/>
  </p:clrMapOvr>
  <p:transition>
    <p:rand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782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98500"/>
            <a:ext cx="9144000" cy="1085850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7782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8" y="2114550"/>
            <a:ext cx="5133975" cy="3695700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77827" name="文本框 1"/>
          <p:cNvSpPr txBox="1"/>
          <p:nvPr/>
        </p:nvSpPr>
        <p:spPr>
          <a:xfrm>
            <a:off x="7119938" y="4156075"/>
            <a:ext cx="304800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8849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7325" y="0"/>
            <a:ext cx="3976688" cy="2971800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788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225" y="2852738"/>
            <a:ext cx="6073775" cy="3878262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2" name="矩形标注 1"/>
          <p:cNvSpPr/>
          <p:nvPr/>
        </p:nvSpPr>
        <p:spPr>
          <a:xfrm>
            <a:off x="35560" y="4293235"/>
            <a:ext cx="2407920" cy="1478280"/>
          </a:xfrm>
          <a:prstGeom prst="wedgeRectCallout">
            <a:avLst>
              <a:gd name="adj1" fmla="val 92035"/>
              <a:gd name="adj2" fmla="val -136039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线性叠加</a:t>
            </a:r>
            <a:endParaRPr kumimoji="0" lang="zh-CN" altLang="en-US" sz="2800" b="1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步骤严格按照评分标准来</a:t>
            </a:r>
            <a:endParaRPr kumimoji="0" lang="zh-CN" altLang="en-US" sz="2800" b="1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3" name="Rectangle 2"/>
          <p:cNvSpPr>
            <a:spLocks noGrp="1"/>
          </p:cNvSpPr>
          <p:nvPr>
            <p:ph type="title"/>
          </p:nvPr>
        </p:nvSpPr>
        <p:spPr>
          <a:xfrm>
            <a:off x="423863" y="901700"/>
            <a:ext cx="8545512" cy="1468438"/>
          </a:xfrm>
        </p:spPr>
        <p:txBody>
          <a:bodyPr anchor="t" anchorCtr="0"/>
          <a:p>
            <a:pPr eaLnBrk="1" hangingPunct="1"/>
            <a:r>
              <a:rPr lang="zh-CN" altLang="en-US" sz="3200" b="1" dirty="0">
                <a:solidFill>
                  <a:schemeClr val="tx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求图示电路的戴维南等效电路或诺顿等效电路</a:t>
            </a:r>
            <a:endParaRPr lang="zh-CN" altLang="en-US" sz="3200" b="1" dirty="0">
              <a:solidFill>
                <a:schemeClr val="tx1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79874" name="Group 69"/>
          <p:cNvGrpSpPr/>
          <p:nvPr/>
        </p:nvGrpSpPr>
        <p:grpSpPr>
          <a:xfrm>
            <a:off x="2552700" y="2801938"/>
            <a:ext cx="4489450" cy="2697162"/>
            <a:chOff x="1608" y="1765"/>
            <a:chExt cx="2828" cy="1699"/>
          </a:xfrm>
        </p:grpSpPr>
        <p:sp>
          <p:nvSpPr>
            <p:cNvPr id="79875" name="Line 61"/>
            <p:cNvSpPr/>
            <p:nvPr/>
          </p:nvSpPr>
          <p:spPr>
            <a:xfrm>
              <a:off x="2618" y="3272"/>
              <a:ext cx="1390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9876" name="Rectangle 6"/>
            <p:cNvSpPr>
              <a:spLocks noChangeAspect="1"/>
            </p:cNvSpPr>
            <p:nvPr/>
          </p:nvSpPr>
          <p:spPr>
            <a:xfrm>
              <a:off x="1703" y="2363"/>
              <a:ext cx="912" cy="907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77" name="Rectangle 10"/>
            <p:cNvSpPr>
              <a:spLocks noChangeAspect="1"/>
            </p:cNvSpPr>
            <p:nvPr/>
          </p:nvSpPr>
          <p:spPr>
            <a:xfrm>
              <a:off x="3271" y="2050"/>
              <a:ext cx="561" cy="316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78" name="Rectangle 11"/>
            <p:cNvSpPr>
              <a:spLocks noChangeAspect="1"/>
            </p:cNvSpPr>
            <p:nvPr/>
          </p:nvSpPr>
          <p:spPr>
            <a:xfrm>
              <a:off x="2019" y="2043"/>
              <a:ext cx="1161" cy="325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79" name="Rectangle 12"/>
            <p:cNvSpPr/>
            <p:nvPr/>
          </p:nvSpPr>
          <p:spPr>
            <a:xfrm>
              <a:off x="2470" y="1984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80" name="Rectangle 13"/>
            <p:cNvSpPr/>
            <p:nvPr/>
          </p:nvSpPr>
          <p:spPr>
            <a:xfrm>
              <a:off x="2793" y="2315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81" name="Rectangle 14"/>
            <p:cNvSpPr/>
            <p:nvPr/>
          </p:nvSpPr>
          <p:spPr>
            <a:xfrm>
              <a:off x="3423" y="2325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82" name="Text Box 15"/>
            <p:cNvSpPr txBox="1">
              <a:spLocks noChangeAspect="1"/>
            </p:cNvSpPr>
            <p:nvPr/>
          </p:nvSpPr>
          <p:spPr>
            <a:xfrm>
              <a:off x="3736" y="1798"/>
              <a:ext cx="270" cy="23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1A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9883" name="Group 16"/>
            <p:cNvGrpSpPr>
              <a:grpSpLocks noChangeAspect="1"/>
            </p:cNvGrpSpPr>
            <p:nvPr/>
          </p:nvGrpSpPr>
          <p:grpSpPr>
            <a:xfrm>
              <a:off x="2483" y="2664"/>
              <a:ext cx="266" cy="265"/>
              <a:chOff x="5704" y="2506"/>
              <a:chExt cx="371" cy="369"/>
            </a:xfrm>
          </p:grpSpPr>
          <p:sp>
            <p:nvSpPr>
              <p:cNvPr id="172049" name="Oval 17"/>
              <p:cNvSpPr>
                <a:spLocks noChangeAspect="1" noChangeArrowheads="1"/>
              </p:cNvSpPr>
              <p:nvPr/>
            </p:nvSpPr>
            <p:spPr bwMode="auto">
              <a:xfrm>
                <a:off x="5704" y="2506"/>
                <a:ext cx="370" cy="369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rou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9885" name="Line 18"/>
              <p:cNvSpPr>
                <a:spLocks noChangeAspect="1"/>
              </p:cNvSpPr>
              <p:nvPr/>
            </p:nvSpPr>
            <p:spPr>
              <a:xfrm>
                <a:off x="5708" y="2700"/>
                <a:ext cx="367" cy="0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9886" name="Text Box 19"/>
            <p:cNvSpPr txBox="1">
              <a:spLocks noChangeAspect="1"/>
            </p:cNvSpPr>
            <p:nvPr/>
          </p:nvSpPr>
          <p:spPr>
            <a:xfrm>
              <a:off x="3441" y="2487"/>
              <a:ext cx="489" cy="18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87" name="Text Box 20"/>
            <p:cNvSpPr txBox="1">
              <a:spLocks noChangeAspect="1"/>
            </p:cNvSpPr>
            <p:nvPr/>
          </p:nvSpPr>
          <p:spPr>
            <a:xfrm>
              <a:off x="2769" y="2111"/>
              <a:ext cx="499" cy="15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88" name="Text Box 21"/>
            <p:cNvSpPr txBox="1">
              <a:spLocks noChangeAspect="1"/>
            </p:cNvSpPr>
            <p:nvPr/>
          </p:nvSpPr>
          <p:spPr>
            <a:xfrm>
              <a:off x="2348" y="2440"/>
              <a:ext cx="269" cy="23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89" name="Text Box 22"/>
            <p:cNvSpPr txBox="1">
              <a:spLocks noChangeAspect="1"/>
            </p:cNvSpPr>
            <p:nvPr/>
          </p:nvSpPr>
          <p:spPr>
            <a:xfrm>
              <a:off x="2487" y="1765"/>
              <a:ext cx="403" cy="21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90" name="Text Box 23"/>
            <p:cNvSpPr txBox="1">
              <a:spLocks noChangeAspect="1"/>
            </p:cNvSpPr>
            <p:nvPr/>
          </p:nvSpPr>
          <p:spPr>
            <a:xfrm>
              <a:off x="2174" y="2100"/>
              <a:ext cx="507" cy="23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91" name="Text Box 26"/>
            <p:cNvSpPr txBox="1">
              <a:spLocks noChangeAspect="1"/>
            </p:cNvSpPr>
            <p:nvPr/>
          </p:nvSpPr>
          <p:spPr>
            <a:xfrm>
              <a:off x="2782" y="2956"/>
              <a:ext cx="355" cy="252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5V 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9892" name="Group 55"/>
            <p:cNvGrpSpPr/>
            <p:nvPr/>
          </p:nvGrpSpPr>
          <p:grpSpPr>
            <a:xfrm>
              <a:off x="1608" y="2796"/>
              <a:ext cx="194" cy="67"/>
              <a:chOff x="1129" y="2752"/>
              <a:chExt cx="194" cy="67"/>
            </a:xfrm>
          </p:grpSpPr>
          <p:sp>
            <p:nvSpPr>
              <p:cNvPr id="79893" name="Rectangle 8"/>
              <p:cNvSpPr>
                <a:spLocks noChangeAspect="1"/>
              </p:cNvSpPr>
              <p:nvPr/>
            </p:nvSpPr>
            <p:spPr>
              <a:xfrm>
                <a:off x="1172" y="2752"/>
                <a:ext cx="117" cy="67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anchor="t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9894" name="Line 27"/>
              <p:cNvSpPr>
                <a:spLocks noChangeAspect="1"/>
              </p:cNvSpPr>
              <p:nvPr/>
            </p:nvSpPr>
            <p:spPr>
              <a:xfrm rot="-5400000">
                <a:off x="1236" y="2762"/>
                <a:ext cx="0" cy="108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9895" name="Line 28"/>
              <p:cNvSpPr>
                <a:spLocks noChangeAspect="1"/>
              </p:cNvSpPr>
              <p:nvPr/>
            </p:nvSpPr>
            <p:spPr>
              <a:xfrm rot="-5400000">
                <a:off x="1226" y="2665"/>
                <a:ext cx="0" cy="194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9896" name="AutoShape 29"/>
            <p:cNvSpPr/>
            <p:nvPr/>
          </p:nvSpPr>
          <p:spPr>
            <a:xfrm>
              <a:off x="2593" y="2470"/>
              <a:ext cx="57" cy="113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97" name="AutoShape 30"/>
            <p:cNvSpPr/>
            <p:nvPr/>
          </p:nvSpPr>
          <p:spPr>
            <a:xfrm rot="5400000">
              <a:off x="3681" y="1967"/>
              <a:ext cx="57" cy="113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9898" name="Group 31"/>
            <p:cNvGrpSpPr>
              <a:grpSpLocks noChangeAspect="1"/>
            </p:cNvGrpSpPr>
            <p:nvPr/>
          </p:nvGrpSpPr>
          <p:grpSpPr>
            <a:xfrm>
              <a:off x="2518" y="3274"/>
              <a:ext cx="204" cy="140"/>
              <a:chOff x="3597" y="8370"/>
              <a:chExt cx="284" cy="195"/>
            </a:xfrm>
          </p:grpSpPr>
          <p:sp>
            <p:nvSpPr>
              <p:cNvPr id="79899" name="Line 32"/>
              <p:cNvSpPr>
                <a:spLocks noChangeAspect="1"/>
              </p:cNvSpPr>
              <p:nvPr/>
            </p:nvSpPr>
            <p:spPr>
              <a:xfrm>
                <a:off x="3734" y="8370"/>
                <a:ext cx="0" cy="195"/>
              </a:xfrm>
              <a:prstGeom prst="line">
                <a:avLst/>
              </a:prstGeom>
              <a:ln w="28575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9900" name="Line 33"/>
              <p:cNvSpPr>
                <a:spLocks noChangeAspect="1"/>
              </p:cNvSpPr>
              <p:nvPr/>
            </p:nvSpPr>
            <p:spPr>
              <a:xfrm>
                <a:off x="3597" y="8565"/>
                <a:ext cx="284" cy="0"/>
              </a:xfrm>
              <a:prstGeom prst="line">
                <a:avLst/>
              </a:prstGeom>
              <a:ln w="28575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9901" name="Text Box 34"/>
            <p:cNvSpPr txBox="1">
              <a:spLocks noChangeAspect="1"/>
            </p:cNvSpPr>
            <p:nvPr/>
          </p:nvSpPr>
          <p:spPr>
            <a:xfrm>
              <a:off x="3993" y="2127"/>
              <a:ext cx="270" cy="23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02" name="Text Box 35"/>
            <p:cNvSpPr txBox="1">
              <a:spLocks noChangeAspect="1"/>
            </p:cNvSpPr>
            <p:nvPr/>
          </p:nvSpPr>
          <p:spPr>
            <a:xfrm>
              <a:off x="4056" y="3130"/>
              <a:ext cx="380" cy="33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1′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03" name="Oval 36"/>
            <p:cNvSpPr>
              <a:spLocks noChangeAspect="1"/>
            </p:cNvSpPr>
            <p:nvPr/>
          </p:nvSpPr>
          <p:spPr>
            <a:xfrm>
              <a:off x="4006" y="2343"/>
              <a:ext cx="41" cy="41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04" name="Oval 37"/>
            <p:cNvSpPr>
              <a:spLocks noChangeAspect="1"/>
            </p:cNvSpPr>
            <p:nvPr/>
          </p:nvSpPr>
          <p:spPr>
            <a:xfrm>
              <a:off x="3996" y="3238"/>
              <a:ext cx="41" cy="41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05" name="Text Box 38"/>
            <p:cNvSpPr txBox="1">
              <a:spLocks noChangeAspect="1"/>
            </p:cNvSpPr>
            <p:nvPr/>
          </p:nvSpPr>
          <p:spPr>
            <a:xfrm>
              <a:off x="1821" y="2500"/>
              <a:ext cx="278" cy="67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6V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/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06" name="Oval 41"/>
            <p:cNvSpPr>
              <a:spLocks noChangeAspect="1"/>
            </p:cNvSpPr>
            <p:nvPr/>
          </p:nvSpPr>
          <p:spPr>
            <a:xfrm>
              <a:off x="1999" y="2355"/>
              <a:ext cx="41" cy="41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07" name="Oval 42"/>
            <p:cNvSpPr>
              <a:spLocks noChangeAspect="1"/>
            </p:cNvSpPr>
            <p:nvPr/>
          </p:nvSpPr>
          <p:spPr>
            <a:xfrm>
              <a:off x="2582" y="2345"/>
              <a:ext cx="41" cy="41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08" name="Oval 43"/>
            <p:cNvSpPr>
              <a:spLocks noChangeAspect="1"/>
            </p:cNvSpPr>
            <p:nvPr/>
          </p:nvSpPr>
          <p:spPr>
            <a:xfrm>
              <a:off x="3254" y="2337"/>
              <a:ext cx="41" cy="41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9909" name="Group 48"/>
            <p:cNvGrpSpPr>
              <a:grpSpLocks noChangeAspect="1"/>
            </p:cNvGrpSpPr>
            <p:nvPr/>
          </p:nvGrpSpPr>
          <p:grpSpPr>
            <a:xfrm rot="-5400000">
              <a:off x="3378" y="1925"/>
              <a:ext cx="252" cy="250"/>
              <a:chOff x="5704" y="2506"/>
              <a:chExt cx="371" cy="369"/>
            </a:xfrm>
          </p:grpSpPr>
          <p:sp>
            <p:nvSpPr>
              <p:cNvPr id="172081" name="Oval 49"/>
              <p:cNvSpPr>
                <a:spLocks noChangeAspect="1" noChangeArrowheads="1"/>
              </p:cNvSpPr>
              <p:nvPr/>
            </p:nvSpPr>
            <p:spPr bwMode="auto">
              <a:xfrm>
                <a:off x="5714" y="2506"/>
                <a:ext cx="370" cy="369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rou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9911" name="Line 50"/>
              <p:cNvSpPr>
                <a:spLocks noChangeAspect="1"/>
              </p:cNvSpPr>
              <p:nvPr/>
            </p:nvSpPr>
            <p:spPr>
              <a:xfrm>
                <a:off x="5708" y="2700"/>
                <a:ext cx="367" cy="0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9912" name="Rectangle 51"/>
            <p:cNvSpPr/>
            <p:nvPr/>
          </p:nvSpPr>
          <p:spPr>
            <a:xfrm>
              <a:off x="2168" y="2315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13" name="Oval 52"/>
            <p:cNvSpPr>
              <a:spLocks noChangeAspect="1"/>
            </p:cNvSpPr>
            <p:nvPr/>
          </p:nvSpPr>
          <p:spPr>
            <a:xfrm>
              <a:off x="3150" y="2344"/>
              <a:ext cx="41" cy="41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14" name="Oval 53"/>
            <p:cNvSpPr>
              <a:spLocks noChangeAspect="1"/>
            </p:cNvSpPr>
            <p:nvPr/>
          </p:nvSpPr>
          <p:spPr>
            <a:xfrm>
              <a:off x="2596" y="3257"/>
              <a:ext cx="41" cy="41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9915" name="Group 56"/>
            <p:cNvGrpSpPr/>
            <p:nvPr/>
          </p:nvGrpSpPr>
          <p:grpSpPr>
            <a:xfrm rot="5400000">
              <a:off x="2811" y="3205"/>
              <a:ext cx="194" cy="67"/>
              <a:chOff x="1129" y="2752"/>
              <a:chExt cx="194" cy="67"/>
            </a:xfrm>
          </p:grpSpPr>
          <p:sp>
            <p:nvSpPr>
              <p:cNvPr id="79916" name="Rectangle 57"/>
              <p:cNvSpPr>
                <a:spLocks noChangeAspect="1"/>
              </p:cNvSpPr>
              <p:nvPr/>
            </p:nvSpPr>
            <p:spPr>
              <a:xfrm>
                <a:off x="1172" y="2752"/>
                <a:ext cx="117" cy="67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anchor="t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9917" name="Line 58"/>
              <p:cNvSpPr>
                <a:spLocks noChangeAspect="1"/>
              </p:cNvSpPr>
              <p:nvPr/>
            </p:nvSpPr>
            <p:spPr>
              <a:xfrm rot="-5400000">
                <a:off x="1236" y="2762"/>
                <a:ext cx="0" cy="108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9918" name="Line 59"/>
              <p:cNvSpPr>
                <a:spLocks noChangeAspect="1"/>
              </p:cNvSpPr>
              <p:nvPr/>
            </p:nvSpPr>
            <p:spPr>
              <a:xfrm rot="-5400000">
                <a:off x="1226" y="2665"/>
                <a:ext cx="0" cy="194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9919" name="Line 62"/>
            <p:cNvSpPr/>
            <p:nvPr/>
          </p:nvSpPr>
          <p:spPr>
            <a:xfrm>
              <a:off x="3176" y="2368"/>
              <a:ext cx="101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9920" name="Line 63"/>
            <p:cNvSpPr/>
            <p:nvPr/>
          </p:nvSpPr>
          <p:spPr>
            <a:xfrm>
              <a:off x="3834" y="2364"/>
              <a:ext cx="175" cy="2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79921" name="Rectangle 66" descr="轮廓式菱形"/>
          <p:cNvSpPr/>
          <p:nvPr/>
        </p:nvSpPr>
        <p:spPr>
          <a:xfrm>
            <a:off x="0" y="203200"/>
            <a:ext cx="1925638" cy="679450"/>
          </a:xfrm>
          <a:prstGeom prst="rect">
            <a:avLst/>
          </a:prstGeom>
          <a:blipFill rotWithShape="0">
            <a:blip r:embed="rId1"/>
          </a:blipFill>
          <a:ln w="28575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anchor="ctr" anchorCtr="0"/>
          <a:p>
            <a:pPr algn="ctr" eaLnBrk="0" hangingPunct="0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例 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4.8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79922" name="Text Box 68"/>
          <p:cNvSpPr txBox="1"/>
          <p:nvPr/>
        </p:nvSpPr>
        <p:spPr>
          <a:xfrm>
            <a:off x="5705475" y="0"/>
            <a:ext cx="3438525" cy="41275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/>
          <a:p>
            <a:pPr algn="ctr"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B2B2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4-3 </a:t>
            </a:r>
            <a:r>
              <a:rPr lang="zh-CN" altLang="en-US" sz="2000" dirty="0">
                <a:solidFill>
                  <a:srgbClr val="B2B2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戴维南定理和诺顿定理</a:t>
            </a:r>
            <a:endParaRPr lang="zh-CN" altLang="en-US" sz="2000" dirty="0">
              <a:solidFill>
                <a:srgbClr val="B2B2B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3175" name="Rectangle 119"/>
          <p:cNvSpPr/>
          <p:nvPr/>
        </p:nvSpPr>
        <p:spPr>
          <a:xfrm>
            <a:off x="261938" y="3511550"/>
            <a:ext cx="5340350" cy="2787650"/>
          </a:xfrm>
          <a:prstGeom prst="rect">
            <a:avLst/>
          </a:prstGeom>
          <a:noFill/>
          <a:ln w="9525">
            <a:noFill/>
          </a:ln>
          <a:effectLst>
            <a:prstShdw prst="shdw17" dist="17961" dir="2699999">
              <a:srgbClr val="7A7A99"/>
            </a:prstShdw>
          </a:effectLst>
        </p:spPr>
        <p:txBody>
          <a:bodyPr wrap="none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3058" name="Rectangle 2"/>
          <p:cNvSpPr>
            <a:spLocks noGrp="1"/>
          </p:cNvSpPr>
          <p:nvPr>
            <p:ph type="title"/>
          </p:nvPr>
        </p:nvSpPr>
        <p:spPr>
          <a:xfrm>
            <a:off x="263525" y="549275"/>
            <a:ext cx="3825875" cy="1143000"/>
          </a:xfrm>
        </p:spPr>
        <p:txBody>
          <a:bodyPr anchor="t" anchorCtr="0"/>
          <a:p>
            <a:pPr eaLnBrk="1" hangingPunct="1"/>
            <a:r>
              <a:rPr lang="zh-CN" altLang="en-US" sz="2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幼圆" panose="02010509060101010101" pitchFamily="49" charset="-122"/>
              </a:rPr>
              <a:t>解：</a:t>
            </a:r>
            <a:br>
              <a:rPr lang="zh-CN" altLang="en-US" sz="2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幼圆" panose="02010509060101010101" pitchFamily="49" charset="-122"/>
              </a:rPr>
            </a:br>
            <a:r>
              <a:rPr lang="zh-CN" altLang="en-US" sz="2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幼圆" panose="02010509060101010101" pitchFamily="49" charset="-122"/>
              </a:rPr>
              <a:t>   先求短路电流 </a:t>
            </a:r>
            <a:r>
              <a:rPr lang="en-US" altLang="zh-CN" sz="28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幼圆" panose="02010509060101010101" pitchFamily="49" charset="-122"/>
              </a:rPr>
              <a:t>i</a:t>
            </a:r>
            <a:r>
              <a:rPr lang="en-US" altLang="zh-CN" sz="2800" b="1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幼圆" panose="02010509060101010101" pitchFamily="49" charset="-122"/>
              </a:rPr>
              <a:t>sc</a:t>
            </a:r>
            <a:endParaRPr lang="en-US" altLang="zh-CN" sz="2800" b="1" baseline="-25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173171" name="Object 115"/>
          <p:cNvGraphicFramePr>
            <a:graphicFrameLocks noGrp="1" noChangeAspect="1"/>
          </p:cNvGraphicFramePr>
          <p:nvPr>
            <p:ph sz="half" idx="1"/>
          </p:nvPr>
        </p:nvGraphicFramePr>
        <p:xfrm>
          <a:off x="784225" y="2041525"/>
          <a:ext cx="1512888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" name="" r:id="rId1" imgW="462280" imgH="311150" progId="Equation.3">
                  <p:embed/>
                </p:oleObj>
              </mc:Choice>
              <mc:Fallback>
                <p:oleObj name="" r:id="rId1" imgW="462280" imgH="311150" progId="Equation.3">
                  <p:embed/>
                  <p:pic>
                    <p:nvPicPr>
                      <p:cNvPr id="0" name="图片 3177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84225" y="2041525"/>
                        <a:ext cx="1512888" cy="101917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173" name="Object 117"/>
          <p:cNvGraphicFramePr>
            <a:graphicFrameLocks noGrp="1" noChangeAspect="1"/>
          </p:cNvGraphicFramePr>
          <p:nvPr>
            <p:ph sz="half" idx="2"/>
          </p:nvPr>
        </p:nvGraphicFramePr>
        <p:xfrm>
          <a:off x="793750" y="3322638"/>
          <a:ext cx="6594475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" name="" r:id="rId3" imgW="2295525" imgH="301625" progId="Equation.3">
                  <p:embed/>
                </p:oleObj>
              </mc:Choice>
              <mc:Fallback>
                <p:oleObj name="" r:id="rId3" imgW="2295525" imgH="301625" progId="Equation.3">
                  <p:embed/>
                  <p:pic>
                    <p:nvPicPr>
                      <p:cNvPr id="0" name="图片 3179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93750" y="3322638"/>
                        <a:ext cx="6594475" cy="86677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156" name="Object 100"/>
          <p:cNvGraphicFramePr>
            <a:graphicFrameLocks noChangeAspect="1"/>
          </p:cNvGraphicFramePr>
          <p:nvPr/>
        </p:nvGraphicFramePr>
        <p:xfrm>
          <a:off x="1290638" y="4319588"/>
          <a:ext cx="5037137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" name="" r:id="rId5" imgW="1629410" imgH="287020" progId="Equation.3">
                  <p:embed/>
                </p:oleObj>
              </mc:Choice>
              <mc:Fallback>
                <p:oleObj name="" r:id="rId5" imgW="1629410" imgH="287020" progId="Equation.3">
                  <p:embed/>
                  <p:pic>
                    <p:nvPicPr>
                      <p:cNvPr id="0" name="图片 3180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290638" y="4319588"/>
                        <a:ext cx="5037137" cy="9255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164" name="Object 108"/>
          <p:cNvGraphicFramePr>
            <a:graphicFrameLocks noChangeAspect="1"/>
          </p:cNvGraphicFramePr>
          <p:nvPr/>
        </p:nvGraphicFramePr>
        <p:xfrm>
          <a:off x="1162050" y="5411788"/>
          <a:ext cx="5281613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" name="" r:id="rId7" imgW="1624330" imgH="301625" progId="Equation.3">
                  <p:embed/>
                </p:oleObj>
              </mc:Choice>
              <mc:Fallback>
                <p:oleObj name="" r:id="rId7" imgW="1624330" imgH="301625" progId="Equation.3">
                  <p:embed/>
                  <p:pic>
                    <p:nvPicPr>
                      <p:cNvPr id="0" name="图片 3178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162050" y="5411788"/>
                        <a:ext cx="5281613" cy="101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0903" name="Group 120"/>
          <p:cNvGrpSpPr/>
          <p:nvPr/>
        </p:nvGrpSpPr>
        <p:grpSpPr>
          <a:xfrm>
            <a:off x="3975100" y="393700"/>
            <a:ext cx="4489450" cy="2697163"/>
            <a:chOff x="1608" y="1765"/>
            <a:chExt cx="2828" cy="1699"/>
          </a:xfrm>
        </p:grpSpPr>
        <p:sp>
          <p:nvSpPr>
            <p:cNvPr id="80904" name="Line 121"/>
            <p:cNvSpPr/>
            <p:nvPr/>
          </p:nvSpPr>
          <p:spPr>
            <a:xfrm>
              <a:off x="2618" y="3272"/>
              <a:ext cx="1390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05" name="Rectangle 122"/>
            <p:cNvSpPr>
              <a:spLocks noChangeAspect="1"/>
            </p:cNvSpPr>
            <p:nvPr/>
          </p:nvSpPr>
          <p:spPr>
            <a:xfrm>
              <a:off x="1703" y="2363"/>
              <a:ext cx="912" cy="907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06" name="Rectangle 123"/>
            <p:cNvSpPr>
              <a:spLocks noChangeAspect="1"/>
            </p:cNvSpPr>
            <p:nvPr/>
          </p:nvSpPr>
          <p:spPr>
            <a:xfrm>
              <a:off x="3271" y="2050"/>
              <a:ext cx="561" cy="316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07" name="Rectangle 124"/>
            <p:cNvSpPr>
              <a:spLocks noChangeAspect="1"/>
            </p:cNvSpPr>
            <p:nvPr/>
          </p:nvSpPr>
          <p:spPr>
            <a:xfrm>
              <a:off x="2019" y="2043"/>
              <a:ext cx="1161" cy="325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08" name="Rectangle 125"/>
            <p:cNvSpPr/>
            <p:nvPr/>
          </p:nvSpPr>
          <p:spPr>
            <a:xfrm>
              <a:off x="2470" y="1984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09" name="Rectangle 126"/>
            <p:cNvSpPr/>
            <p:nvPr/>
          </p:nvSpPr>
          <p:spPr>
            <a:xfrm>
              <a:off x="2793" y="2315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10" name="Rectangle 127"/>
            <p:cNvSpPr/>
            <p:nvPr/>
          </p:nvSpPr>
          <p:spPr>
            <a:xfrm>
              <a:off x="3423" y="2325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11" name="Text Box 128"/>
            <p:cNvSpPr txBox="1">
              <a:spLocks noChangeAspect="1"/>
            </p:cNvSpPr>
            <p:nvPr/>
          </p:nvSpPr>
          <p:spPr>
            <a:xfrm>
              <a:off x="3736" y="1798"/>
              <a:ext cx="270" cy="23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1A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0912" name="Group 129"/>
            <p:cNvGrpSpPr>
              <a:grpSpLocks noChangeAspect="1"/>
            </p:cNvGrpSpPr>
            <p:nvPr/>
          </p:nvGrpSpPr>
          <p:grpSpPr>
            <a:xfrm>
              <a:off x="2483" y="2664"/>
              <a:ext cx="266" cy="265"/>
              <a:chOff x="5704" y="2506"/>
              <a:chExt cx="371" cy="369"/>
            </a:xfrm>
          </p:grpSpPr>
          <p:sp>
            <p:nvSpPr>
              <p:cNvPr id="173186" name="Oval 130"/>
              <p:cNvSpPr>
                <a:spLocks noChangeAspect="1" noChangeArrowheads="1"/>
              </p:cNvSpPr>
              <p:nvPr/>
            </p:nvSpPr>
            <p:spPr bwMode="auto">
              <a:xfrm>
                <a:off x="5704" y="2506"/>
                <a:ext cx="370" cy="369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rou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14" name="Line 131"/>
              <p:cNvSpPr>
                <a:spLocks noChangeAspect="1"/>
              </p:cNvSpPr>
              <p:nvPr/>
            </p:nvSpPr>
            <p:spPr>
              <a:xfrm>
                <a:off x="5708" y="2700"/>
                <a:ext cx="367" cy="0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0915" name="Text Box 132"/>
            <p:cNvSpPr txBox="1">
              <a:spLocks noChangeAspect="1"/>
            </p:cNvSpPr>
            <p:nvPr/>
          </p:nvSpPr>
          <p:spPr>
            <a:xfrm>
              <a:off x="3441" y="2487"/>
              <a:ext cx="489" cy="18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16" name="Text Box 133"/>
            <p:cNvSpPr txBox="1">
              <a:spLocks noChangeAspect="1"/>
            </p:cNvSpPr>
            <p:nvPr/>
          </p:nvSpPr>
          <p:spPr>
            <a:xfrm>
              <a:off x="2769" y="2111"/>
              <a:ext cx="499" cy="15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17" name="Text Box 134"/>
            <p:cNvSpPr txBox="1">
              <a:spLocks noChangeAspect="1"/>
            </p:cNvSpPr>
            <p:nvPr/>
          </p:nvSpPr>
          <p:spPr>
            <a:xfrm>
              <a:off x="2348" y="2440"/>
              <a:ext cx="269" cy="23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18" name="Text Box 135"/>
            <p:cNvSpPr txBox="1">
              <a:spLocks noChangeAspect="1"/>
            </p:cNvSpPr>
            <p:nvPr/>
          </p:nvSpPr>
          <p:spPr>
            <a:xfrm>
              <a:off x="2487" y="1765"/>
              <a:ext cx="403" cy="21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19" name="Text Box 136"/>
            <p:cNvSpPr txBox="1">
              <a:spLocks noChangeAspect="1"/>
            </p:cNvSpPr>
            <p:nvPr/>
          </p:nvSpPr>
          <p:spPr>
            <a:xfrm>
              <a:off x="2174" y="2100"/>
              <a:ext cx="507" cy="23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20" name="Text Box 137"/>
            <p:cNvSpPr txBox="1">
              <a:spLocks noChangeAspect="1"/>
            </p:cNvSpPr>
            <p:nvPr/>
          </p:nvSpPr>
          <p:spPr>
            <a:xfrm>
              <a:off x="2782" y="2956"/>
              <a:ext cx="355" cy="252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5V 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0921" name="Group 138"/>
            <p:cNvGrpSpPr/>
            <p:nvPr/>
          </p:nvGrpSpPr>
          <p:grpSpPr>
            <a:xfrm>
              <a:off x="1608" y="2796"/>
              <a:ext cx="194" cy="67"/>
              <a:chOff x="1129" y="2752"/>
              <a:chExt cx="194" cy="67"/>
            </a:xfrm>
          </p:grpSpPr>
          <p:sp>
            <p:nvSpPr>
              <p:cNvPr id="80922" name="Rectangle 139"/>
              <p:cNvSpPr>
                <a:spLocks noChangeAspect="1"/>
              </p:cNvSpPr>
              <p:nvPr/>
            </p:nvSpPr>
            <p:spPr>
              <a:xfrm>
                <a:off x="1172" y="2752"/>
                <a:ext cx="117" cy="67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anchor="t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0923" name="Line 140"/>
              <p:cNvSpPr>
                <a:spLocks noChangeAspect="1"/>
              </p:cNvSpPr>
              <p:nvPr/>
            </p:nvSpPr>
            <p:spPr>
              <a:xfrm rot="-5400000">
                <a:off x="1236" y="2762"/>
                <a:ext cx="0" cy="108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24" name="Line 141"/>
              <p:cNvSpPr>
                <a:spLocks noChangeAspect="1"/>
              </p:cNvSpPr>
              <p:nvPr/>
            </p:nvSpPr>
            <p:spPr>
              <a:xfrm rot="-5400000">
                <a:off x="1226" y="2665"/>
                <a:ext cx="0" cy="194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0925" name="AutoShape 142"/>
            <p:cNvSpPr/>
            <p:nvPr/>
          </p:nvSpPr>
          <p:spPr>
            <a:xfrm>
              <a:off x="2593" y="2470"/>
              <a:ext cx="57" cy="113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28575" cap="flat" cmpd="sng">
              <a:solidFill>
                <a:schemeClr val="folHlink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26" name="AutoShape 143"/>
            <p:cNvSpPr/>
            <p:nvPr/>
          </p:nvSpPr>
          <p:spPr>
            <a:xfrm rot="5400000">
              <a:off x="3681" y="1967"/>
              <a:ext cx="57" cy="113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0927" name="Group 144"/>
            <p:cNvGrpSpPr>
              <a:grpSpLocks noChangeAspect="1"/>
            </p:cNvGrpSpPr>
            <p:nvPr/>
          </p:nvGrpSpPr>
          <p:grpSpPr>
            <a:xfrm>
              <a:off x="2518" y="3274"/>
              <a:ext cx="204" cy="140"/>
              <a:chOff x="3597" y="8370"/>
              <a:chExt cx="284" cy="195"/>
            </a:xfrm>
          </p:grpSpPr>
          <p:sp>
            <p:nvSpPr>
              <p:cNvPr id="80928" name="Line 145"/>
              <p:cNvSpPr>
                <a:spLocks noChangeAspect="1"/>
              </p:cNvSpPr>
              <p:nvPr/>
            </p:nvSpPr>
            <p:spPr>
              <a:xfrm>
                <a:off x="3734" y="8370"/>
                <a:ext cx="0" cy="195"/>
              </a:xfrm>
              <a:prstGeom prst="line">
                <a:avLst/>
              </a:prstGeom>
              <a:ln w="28575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29" name="Line 146"/>
              <p:cNvSpPr>
                <a:spLocks noChangeAspect="1"/>
              </p:cNvSpPr>
              <p:nvPr/>
            </p:nvSpPr>
            <p:spPr>
              <a:xfrm>
                <a:off x="3597" y="8565"/>
                <a:ext cx="284" cy="0"/>
              </a:xfrm>
              <a:prstGeom prst="line">
                <a:avLst/>
              </a:prstGeom>
              <a:ln w="28575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0930" name="Text Box 147"/>
            <p:cNvSpPr txBox="1">
              <a:spLocks noChangeAspect="1"/>
            </p:cNvSpPr>
            <p:nvPr/>
          </p:nvSpPr>
          <p:spPr>
            <a:xfrm>
              <a:off x="3993" y="2127"/>
              <a:ext cx="270" cy="23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31" name="Text Box 148"/>
            <p:cNvSpPr txBox="1">
              <a:spLocks noChangeAspect="1"/>
            </p:cNvSpPr>
            <p:nvPr/>
          </p:nvSpPr>
          <p:spPr>
            <a:xfrm>
              <a:off x="4056" y="3130"/>
              <a:ext cx="380" cy="33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1′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32" name="Oval 149"/>
            <p:cNvSpPr>
              <a:spLocks noChangeAspect="1"/>
            </p:cNvSpPr>
            <p:nvPr/>
          </p:nvSpPr>
          <p:spPr>
            <a:xfrm>
              <a:off x="4006" y="2343"/>
              <a:ext cx="41" cy="41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33" name="Oval 150"/>
            <p:cNvSpPr>
              <a:spLocks noChangeAspect="1"/>
            </p:cNvSpPr>
            <p:nvPr/>
          </p:nvSpPr>
          <p:spPr>
            <a:xfrm>
              <a:off x="3996" y="3238"/>
              <a:ext cx="41" cy="41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34" name="Text Box 151"/>
            <p:cNvSpPr txBox="1">
              <a:spLocks noChangeAspect="1"/>
            </p:cNvSpPr>
            <p:nvPr/>
          </p:nvSpPr>
          <p:spPr>
            <a:xfrm>
              <a:off x="1821" y="2500"/>
              <a:ext cx="278" cy="67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6V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/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35" name="Oval 152"/>
            <p:cNvSpPr>
              <a:spLocks noChangeAspect="1"/>
            </p:cNvSpPr>
            <p:nvPr/>
          </p:nvSpPr>
          <p:spPr>
            <a:xfrm>
              <a:off x="1999" y="2355"/>
              <a:ext cx="41" cy="41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36" name="Oval 153"/>
            <p:cNvSpPr>
              <a:spLocks noChangeAspect="1"/>
            </p:cNvSpPr>
            <p:nvPr/>
          </p:nvSpPr>
          <p:spPr>
            <a:xfrm>
              <a:off x="2582" y="2345"/>
              <a:ext cx="41" cy="41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37" name="Oval 154"/>
            <p:cNvSpPr>
              <a:spLocks noChangeAspect="1"/>
            </p:cNvSpPr>
            <p:nvPr/>
          </p:nvSpPr>
          <p:spPr>
            <a:xfrm>
              <a:off x="3254" y="2337"/>
              <a:ext cx="41" cy="41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0938" name="Group 155"/>
            <p:cNvGrpSpPr>
              <a:grpSpLocks noChangeAspect="1"/>
            </p:cNvGrpSpPr>
            <p:nvPr/>
          </p:nvGrpSpPr>
          <p:grpSpPr>
            <a:xfrm rot="-5400000">
              <a:off x="3378" y="1925"/>
              <a:ext cx="252" cy="250"/>
              <a:chOff x="5704" y="2506"/>
              <a:chExt cx="371" cy="369"/>
            </a:xfrm>
          </p:grpSpPr>
          <p:sp>
            <p:nvSpPr>
              <p:cNvPr id="173212" name="Oval 156"/>
              <p:cNvSpPr>
                <a:spLocks noChangeAspect="1" noChangeArrowheads="1"/>
              </p:cNvSpPr>
              <p:nvPr/>
            </p:nvSpPr>
            <p:spPr bwMode="auto">
              <a:xfrm>
                <a:off x="5714" y="2506"/>
                <a:ext cx="370" cy="369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rou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40" name="Line 157"/>
              <p:cNvSpPr>
                <a:spLocks noChangeAspect="1"/>
              </p:cNvSpPr>
              <p:nvPr/>
            </p:nvSpPr>
            <p:spPr>
              <a:xfrm>
                <a:off x="5708" y="2700"/>
                <a:ext cx="367" cy="0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0941" name="Rectangle 158"/>
            <p:cNvSpPr/>
            <p:nvPr/>
          </p:nvSpPr>
          <p:spPr>
            <a:xfrm>
              <a:off x="2168" y="2315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42" name="Oval 159"/>
            <p:cNvSpPr>
              <a:spLocks noChangeAspect="1"/>
            </p:cNvSpPr>
            <p:nvPr/>
          </p:nvSpPr>
          <p:spPr>
            <a:xfrm>
              <a:off x="3150" y="2344"/>
              <a:ext cx="41" cy="41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43" name="Oval 160"/>
            <p:cNvSpPr>
              <a:spLocks noChangeAspect="1"/>
            </p:cNvSpPr>
            <p:nvPr/>
          </p:nvSpPr>
          <p:spPr>
            <a:xfrm>
              <a:off x="2596" y="3257"/>
              <a:ext cx="41" cy="41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0944" name="Group 161"/>
            <p:cNvGrpSpPr/>
            <p:nvPr/>
          </p:nvGrpSpPr>
          <p:grpSpPr>
            <a:xfrm rot="5400000">
              <a:off x="2811" y="3205"/>
              <a:ext cx="194" cy="67"/>
              <a:chOff x="1129" y="2752"/>
              <a:chExt cx="194" cy="67"/>
            </a:xfrm>
          </p:grpSpPr>
          <p:sp>
            <p:nvSpPr>
              <p:cNvPr id="80945" name="Rectangle 162"/>
              <p:cNvSpPr>
                <a:spLocks noChangeAspect="1"/>
              </p:cNvSpPr>
              <p:nvPr/>
            </p:nvSpPr>
            <p:spPr>
              <a:xfrm>
                <a:off x="1172" y="2752"/>
                <a:ext cx="117" cy="67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anchor="t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0946" name="Line 163"/>
              <p:cNvSpPr>
                <a:spLocks noChangeAspect="1"/>
              </p:cNvSpPr>
              <p:nvPr/>
            </p:nvSpPr>
            <p:spPr>
              <a:xfrm rot="-5400000">
                <a:off x="1236" y="2762"/>
                <a:ext cx="0" cy="108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47" name="Line 164"/>
              <p:cNvSpPr>
                <a:spLocks noChangeAspect="1"/>
              </p:cNvSpPr>
              <p:nvPr/>
            </p:nvSpPr>
            <p:spPr>
              <a:xfrm rot="-5400000">
                <a:off x="1226" y="2665"/>
                <a:ext cx="0" cy="194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0948" name="Line 165"/>
            <p:cNvSpPr/>
            <p:nvPr/>
          </p:nvSpPr>
          <p:spPr>
            <a:xfrm>
              <a:off x="3176" y="2368"/>
              <a:ext cx="101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49" name="Line 166"/>
            <p:cNvSpPr/>
            <p:nvPr/>
          </p:nvSpPr>
          <p:spPr>
            <a:xfrm>
              <a:off x="3834" y="2364"/>
              <a:ext cx="175" cy="2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0950" name="Group 172"/>
          <p:cNvGrpSpPr/>
          <p:nvPr/>
        </p:nvGrpSpPr>
        <p:grpSpPr>
          <a:xfrm>
            <a:off x="7777163" y="1350963"/>
            <a:ext cx="803275" cy="1408112"/>
            <a:chOff x="4764" y="878"/>
            <a:chExt cx="506" cy="887"/>
          </a:xfrm>
        </p:grpSpPr>
        <p:sp>
          <p:nvSpPr>
            <p:cNvPr id="80951" name="Line 168"/>
            <p:cNvSpPr/>
            <p:nvPr/>
          </p:nvSpPr>
          <p:spPr>
            <a:xfrm>
              <a:off x="4791" y="878"/>
              <a:ext cx="0" cy="887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52" name="AutoShape 169"/>
            <p:cNvSpPr/>
            <p:nvPr/>
          </p:nvSpPr>
          <p:spPr>
            <a:xfrm flipV="1">
              <a:off x="4764" y="1243"/>
              <a:ext cx="57" cy="113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80953" name="Object 171"/>
            <p:cNvGraphicFramePr>
              <a:graphicFrameLocks noChangeAspect="1"/>
            </p:cNvGraphicFramePr>
            <p:nvPr/>
          </p:nvGraphicFramePr>
          <p:xfrm>
            <a:off x="4852" y="1067"/>
            <a:ext cx="418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2" name="" r:id="rId9" imgW="140970" imgH="135890" progId="Equation.3">
                    <p:embed/>
                  </p:oleObj>
                </mc:Choice>
                <mc:Fallback>
                  <p:oleObj name="" r:id="rId9" imgW="140970" imgH="135890" progId="Equation.3">
                    <p:embed/>
                    <p:pic>
                      <p:nvPicPr>
                        <p:cNvPr id="0" name="图片 3181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52" y="1067"/>
                          <a:ext cx="418" cy="3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0954" name="Text Box 174"/>
          <p:cNvSpPr txBox="1"/>
          <p:nvPr/>
        </p:nvSpPr>
        <p:spPr>
          <a:xfrm>
            <a:off x="4194175" y="892175"/>
            <a:ext cx="434975" cy="457200"/>
          </a:xfrm>
          <a:prstGeom prst="rect">
            <a:avLst/>
          </a:prstGeom>
          <a:noFill/>
          <a:ln w="2857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955" name="Rectangle 175"/>
          <p:cNvSpPr/>
          <p:nvPr/>
        </p:nvSpPr>
        <p:spPr>
          <a:xfrm>
            <a:off x="6415088" y="1414463"/>
            <a:ext cx="336550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t" anchorCtr="0">
            <a:spAutoFit/>
          </a:bodyPr>
          <a:p>
            <a:pPr algn="ctr" eaLnBrk="0" hangingPunct="0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956" name="Rectangle 176"/>
          <p:cNvSpPr/>
          <p:nvPr/>
        </p:nvSpPr>
        <p:spPr>
          <a:xfrm>
            <a:off x="5429250" y="877888"/>
            <a:ext cx="361950" cy="519112"/>
          </a:xfrm>
          <a:prstGeom prst="rect">
            <a:avLst/>
          </a:prstGeom>
          <a:noFill/>
          <a:ln w="28575">
            <a:noFill/>
          </a:ln>
        </p:spPr>
        <p:txBody>
          <a:bodyPr anchor="t" anchorCtr="0">
            <a:spAutoFit/>
          </a:bodyPr>
          <a:p>
            <a:pPr algn="ctr" eaLnBrk="0" hangingPunct="0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957" name="Text Box 177"/>
          <p:cNvSpPr txBox="1"/>
          <p:nvPr/>
        </p:nvSpPr>
        <p:spPr>
          <a:xfrm>
            <a:off x="5705475" y="0"/>
            <a:ext cx="3438525" cy="41275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/>
          <a:p>
            <a:pPr algn="ctr"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B2B2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4-3 </a:t>
            </a:r>
            <a:r>
              <a:rPr lang="zh-CN" altLang="en-US" sz="2000" dirty="0">
                <a:solidFill>
                  <a:srgbClr val="B2B2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戴维南定理和诺顿定理</a:t>
            </a:r>
            <a:endParaRPr lang="zh-CN" altLang="en-US" sz="2000" dirty="0">
              <a:solidFill>
                <a:srgbClr val="B2B2B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3234" name="Oval 178"/>
          <p:cNvSpPr/>
          <p:nvPr/>
        </p:nvSpPr>
        <p:spPr>
          <a:xfrm>
            <a:off x="4586288" y="1306513"/>
            <a:ext cx="115887" cy="115887"/>
          </a:xfrm>
          <a:prstGeom prst="ellipse">
            <a:avLst/>
          </a:prstGeom>
          <a:solidFill>
            <a:schemeClr val="hlink"/>
          </a:solidFill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3235" name="Oval 179"/>
          <p:cNvSpPr/>
          <p:nvPr/>
        </p:nvSpPr>
        <p:spPr>
          <a:xfrm>
            <a:off x="5514975" y="1306513"/>
            <a:ext cx="115888" cy="115887"/>
          </a:xfrm>
          <a:prstGeom prst="ellipse">
            <a:avLst/>
          </a:prstGeom>
          <a:solidFill>
            <a:schemeClr val="hlink"/>
          </a:solidFill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3236" name="Oval 180"/>
          <p:cNvSpPr/>
          <p:nvPr/>
        </p:nvSpPr>
        <p:spPr>
          <a:xfrm>
            <a:off x="6429375" y="1292225"/>
            <a:ext cx="115888" cy="115888"/>
          </a:xfrm>
          <a:prstGeom prst="ellipse">
            <a:avLst/>
          </a:prstGeom>
          <a:solidFill>
            <a:schemeClr val="hlink"/>
          </a:solidFill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3237" name="Oval 181"/>
          <p:cNvSpPr/>
          <p:nvPr/>
        </p:nvSpPr>
        <p:spPr>
          <a:xfrm>
            <a:off x="7750175" y="1277938"/>
            <a:ext cx="115888" cy="115887"/>
          </a:xfrm>
          <a:prstGeom prst="ellipse">
            <a:avLst/>
          </a:prstGeom>
          <a:solidFill>
            <a:schemeClr val="hlink"/>
          </a:solidFill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962" name="矩形标注 3"/>
          <p:cNvSpPr/>
          <p:nvPr/>
        </p:nvSpPr>
        <p:spPr>
          <a:xfrm>
            <a:off x="7451725" y="3644900"/>
            <a:ext cx="1579563" cy="846138"/>
          </a:xfrm>
          <a:prstGeom prst="wedgeRectCallout">
            <a:avLst>
              <a:gd name="adj1" fmla="val -30019"/>
              <a:gd name="adj2" fmla="val -129241"/>
            </a:avLst>
          </a:prstGeom>
          <a:solidFill>
            <a:srgbClr val="72BFC5"/>
          </a:solidFill>
          <a:ln w="28575" cap="flat" cmpd="sng">
            <a:solidFill>
              <a:srgbClr val="FFCC99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图很关键，代表思路，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Req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必须除源</a:t>
            </a:r>
            <a:endParaRPr lang="zh-CN" altLang="en-US" sz="16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75"/>
                                        <p:tgtEl>
                                          <p:spTgt spid="173058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3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3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3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3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3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3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3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3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73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173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173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173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173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175" grpId="0" bldLvl="0" animBg="1"/>
      <p:bldP spid="173058" grpId="0" advAuto="1000" build="p"/>
      <p:bldP spid="173234" grpId="0" bldLvl="0" animBg="1"/>
      <p:bldP spid="173235" grpId="0" bldLvl="0" animBg="1"/>
      <p:bldP spid="173236" grpId="0" bldLvl="0" animBg="1"/>
      <p:bldP spid="173237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83" name="Rectangle 3"/>
          <p:cNvSpPr/>
          <p:nvPr>
            <p:ph type="title" idx="4294967295"/>
          </p:nvPr>
        </p:nvSpPr>
        <p:spPr>
          <a:xfrm>
            <a:off x="0" y="444500"/>
            <a:ext cx="3038475" cy="676275"/>
          </a:xfrm>
        </p:spPr>
        <p:txBody>
          <a:bodyPr anchor="t" anchorCtr="0"/>
          <a:p>
            <a:pPr eaLnBrk="1" hangingPunct="1"/>
            <a:r>
              <a:rPr lang="zh-CN" altLang="en-US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幼圆" panose="02010509060101010101" pitchFamily="49" charset="-122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幼圆" panose="02010509060101010101" pitchFamily="49" charset="-122"/>
              </a:rPr>
              <a:t>2</a:t>
            </a:r>
            <a:r>
              <a:rPr lang="zh-CN" altLang="en-US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幼圆" panose="02010509060101010101" pitchFamily="49" charset="-122"/>
              </a:rPr>
              <a:t>）</a:t>
            </a:r>
            <a:r>
              <a:rPr lang="zh-CN" alt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幼圆" panose="02010509060101010101" pitchFamily="49" charset="-122"/>
              </a:rPr>
              <a:t>求</a:t>
            </a:r>
            <a:r>
              <a:rPr lang="en-US" altLang="zh-CN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幼圆" panose="02010509060101010101" pitchFamily="49" charset="-122"/>
              </a:rPr>
              <a:t>R</a:t>
            </a:r>
            <a:r>
              <a:rPr lang="en-US" altLang="zh-CN" sz="3200" b="1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幼圆" panose="02010509060101010101" pitchFamily="49" charset="-122"/>
              </a:rPr>
              <a:t>eq</a:t>
            </a:r>
            <a:endParaRPr lang="en-US" altLang="zh-CN" sz="3200" b="1" baseline="-25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pSp>
        <p:nvGrpSpPr>
          <p:cNvPr id="2" name="Group 137"/>
          <p:cNvGrpSpPr/>
          <p:nvPr/>
        </p:nvGrpSpPr>
        <p:grpSpPr>
          <a:xfrm>
            <a:off x="5487988" y="1809750"/>
            <a:ext cx="3397250" cy="2028825"/>
            <a:chOff x="3457" y="1140"/>
            <a:chExt cx="2140" cy="1278"/>
          </a:xfrm>
        </p:grpSpPr>
        <p:sp>
          <p:nvSpPr>
            <p:cNvPr id="81923" name="Rectangle 6"/>
            <p:cNvSpPr/>
            <p:nvPr/>
          </p:nvSpPr>
          <p:spPr>
            <a:xfrm>
              <a:off x="3457" y="1764"/>
              <a:ext cx="1838" cy="541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24" name="Rectangle 7"/>
            <p:cNvSpPr/>
            <p:nvPr/>
          </p:nvSpPr>
          <p:spPr>
            <a:xfrm>
              <a:off x="5248" y="1564"/>
              <a:ext cx="349" cy="800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25" name="Rectangle 8"/>
            <p:cNvSpPr/>
            <p:nvPr/>
          </p:nvSpPr>
          <p:spPr>
            <a:xfrm>
              <a:off x="3657" y="1403"/>
              <a:ext cx="1010" cy="361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26" name="Rectangle 9"/>
            <p:cNvSpPr/>
            <p:nvPr/>
          </p:nvSpPr>
          <p:spPr>
            <a:xfrm>
              <a:off x="4006" y="1365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27" name="Rectangle 10"/>
            <p:cNvSpPr/>
            <p:nvPr/>
          </p:nvSpPr>
          <p:spPr>
            <a:xfrm>
              <a:off x="3742" y="1705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28" name="Rectangle 11"/>
            <p:cNvSpPr/>
            <p:nvPr/>
          </p:nvSpPr>
          <p:spPr>
            <a:xfrm>
              <a:off x="4261" y="1713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29" name="Rectangle 12"/>
            <p:cNvSpPr/>
            <p:nvPr/>
          </p:nvSpPr>
          <p:spPr>
            <a:xfrm>
              <a:off x="4785" y="1709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30" name="Text Box 13"/>
            <p:cNvSpPr txBox="1"/>
            <p:nvPr/>
          </p:nvSpPr>
          <p:spPr>
            <a:xfrm>
              <a:off x="4772" y="1500"/>
              <a:ext cx="428" cy="200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1931" name="Text Box 14"/>
            <p:cNvSpPr txBox="1"/>
            <p:nvPr/>
          </p:nvSpPr>
          <p:spPr>
            <a:xfrm>
              <a:off x="4298" y="1492"/>
              <a:ext cx="419" cy="21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1932" name="Text Box 15"/>
            <p:cNvSpPr txBox="1"/>
            <p:nvPr/>
          </p:nvSpPr>
          <p:spPr>
            <a:xfrm>
              <a:off x="4071" y="1140"/>
              <a:ext cx="327" cy="169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1933" name="Text Box 16"/>
            <p:cNvSpPr txBox="1"/>
            <p:nvPr/>
          </p:nvSpPr>
          <p:spPr>
            <a:xfrm>
              <a:off x="3718" y="1490"/>
              <a:ext cx="456" cy="200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1934" name="Oval 17"/>
            <p:cNvSpPr/>
            <p:nvPr/>
          </p:nvSpPr>
          <p:spPr>
            <a:xfrm>
              <a:off x="5218" y="1736"/>
              <a:ext cx="46" cy="45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35" name="Oval 18"/>
            <p:cNvSpPr/>
            <p:nvPr/>
          </p:nvSpPr>
          <p:spPr>
            <a:xfrm>
              <a:off x="5221" y="2277"/>
              <a:ext cx="46" cy="46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36" name="Text Box 20"/>
            <p:cNvSpPr txBox="1"/>
            <p:nvPr/>
          </p:nvSpPr>
          <p:spPr>
            <a:xfrm>
              <a:off x="5089" y="1874"/>
              <a:ext cx="348" cy="26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i="1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eq</a:t>
              </a:r>
              <a:endParaRPr lang="en-US" altLang="zh-CN" sz="2400" i="1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37" name="Line 21"/>
            <p:cNvSpPr/>
            <p:nvPr/>
          </p:nvSpPr>
          <p:spPr>
            <a:xfrm flipH="1">
              <a:off x="4925" y="2149"/>
              <a:ext cx="511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triangle" w="sm" len="med"/>
            </a:ln>
          </p:spPr>
        </p:sp>
        <p:sp>
          <p:nvSpPr>
            <p:cNvPr id="81938" name="Oval 22"/>
            <p:cNvSpPr/>
            <p:nvPr/>
          </p:nvSpPr>
          <p:spPr>
            <a:xfrm>
              <a:off x="4653" y="1745"/>
              <a:ext cx="46" cy="45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39" name="Oval 23"/>
            <p:cNvSpPr/>
            <p:nvPr/>
          </p:nvSpPr>
          <p:spPr>
            <a:xfrm>
              <a:off x="3630" y="1729"/>
              <a:ext cx="45" cy="45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40" name="Rectangle 24"/>
            <p:cNvSpPr/>
            <p:nvPr/>
          </p:nvSpPr>
          <p:spPr>
            <a:xfrm>
              <a:off x="5309" y="1594"/>
              <a:ext cx="96" cy="23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41" name="Rectangle 25"/>
            <p:cNvSpPr/>
            <p:nvPr/>
          </p:nvSpPr>
          <p:spPr>
            <a:xfrm>
              <a:off x="5286" y="2188"/>
              <a:ext cx="289" cy="23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1′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74154" name="AutoShape 74"/>
          <p:cNvSpPr/>
          <p:nvPr/>
        </p:nvSpPr>
        <p:spPr>
          <a:xfrm>
            <a:off x="3854450" y="4098925"/>
            <a:ext cx="2609850" cy="381000"/>
          </a:xfrm>
          <a:prstGeom prst="curvedUpArrow">
            <a:avLst>
              <a:gd name="adj1" fmla="val 137000"/>
              <a:gd name="adj2" fmla="val 274000"/>
              <a:gd name="adj3" fmla="val 33250"/>
            </a:avLst>
          </a:prstGeom>
          <a:solidFill>
            <a:schemeClr val="accent1"/>
          </a:solidFill>
          <a:ln w="12700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wrap="none" lIns="0" tIns="0" rIns="0" bIns="0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56" name="Text Box 76"/>
          <p:cNvSpPr txBox="1"/>
          <p:nvPr/>
        </p:nvSpPr>
        <p:spPr>
          <a:xfrm>
            <a:off x="1463675" y="5260975"/>
            <a:ext cx="5980113" cy="365125"/>
          </a:xfrm>
          <a:prstGeom prst="rect">
            <a:avLst/>
          </a:prstGeom>
          <a:noFill/>
          <a:ln w="12700">
            <a:noFill/>
          </a:ln>
        </p:spPr>
        <p:txBody>
          <a:bodyPr lIns="0" tIns="0" rIns="0" bIns="0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利用电阻的等效变换，可求得：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R</a:t>
            </a:r>
            <a:r>
              <a:rPr lang="en-US" altLang="zh-CN" sz="2400" i="1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eq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= 14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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81944" name="Text Box 78"/>
          <p:cNvSpPr txBox="1"/>
          <p:nvPr/>
        </p:nvSpPr>
        <p:spPr>
          <a:xfrm>
            <a:off x="5705475" y="0"/>
            <a:ext cx="3438525" cy="41275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/>
          <a:p>
            <a:pPr algn="ctr"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B2B2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4-3 </a:t>
            </a:r>
            <a:r>
              <a:rPr lang="zh-CN" altLang="en-US" sz="2000" dirty="0">
                <a:solidFill>
                  <a:srgbClr val="B2B2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戴维南定理和诺顿定理</a:t>
            </a:r>
            <a:endParaRPr lang="zh-CN" altLang="en-US" sz="2000" dirty="0">
              <a:solidFill>
                <a:srgbClr val="B2B2B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81945" name="Group 79"/>
          <p:cNvGrpSpPr/>
          <p:nvPr/>
        </p:nvGrpSpPr>
        <p:grpSpPr>
          <a:xfrm>
            <a:off x="542925" y="1365250"/>
            <a:ext cx="4489450" cy="2697163"/>
            <a:chOff x="1608" y="1765"/>
            <a:chExt cx="2828" cy="1699"/>
          </a:xfrm>
        </p:grpSpPr>
        <p:sp>
          <p:nvSpPr>
            <p:cNvPr id="81946" name="Line 80"/>
            <p:cNvSpPr/>
            <p:nvPr/>
          </p:nvSpPr>
          <p:spPr>
            <a:xfrm>
              <a:off x="2618" y="3272"/>
              <a:ext cx="1390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47" name="Rectangle 81"/>
            <p:cNvSpPr>
              <a:spLocks noChangeAspect="1"/>
            </p:cNvSpPr>
            <p:nvPr/>
          </p:nvSpPr>
          <p:spPr>
            <a:xfrm>
              <a:off x="1703" y="2363"/>
              <a:ext cx="912" cy="907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48" name="Rectangle 82"/>
            <p:cNvSpPr>
              <a:spLocks noChangeAspect="1"/>
            </p:cNvSpPr>
            <p:nvPr/>
          </p:nvSpPr>
          <p:spPr>
            <a:xfrm>
              <a:off x="3271" y="2050"/>
              <a:ext cx="561" cy="316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49" name="Rectangle 83"/>
            <p:cNvSpPr>
              <a:spLocks noChangeAspect="1"/>
            </p:cNvSpPr>
            <p:nvPr/>
          </p:nvSpPr>
          <p:spPr>
            <a:xfrm>
              <a:off x="2019" y="2043"/>
              <a:ext cx="1161" cy="325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50" name="Rectangle 84"/>
            <p:cNvSpPr/>
            <p:nvPr/>
          </p:nvSpPr>
          <p:spPr>
            <a:xfrm>
              <a:off x="2470" y="1984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51" name="Rectangle 85"/>
            <p:cNvSpPr/>
            <p:nvPr/>
          </p:nvSpPr>
          <p:spPr>
            <a:xfrm>
              <a:off x="2793" y="2315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52" name="Rectangle 86"/>
            <p:cNvSpPr/>
            <p:nvPr/>
          </p:nvSpPr>
          <p:spPr>
            <a:xfrm>
              <a:off x="3423" y="2325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53" name="Text Box 87"/>
            <p:cNvSpPr txBox="1">
              <a:spLocks noChangeAspect="1"/>
            </p:cNvSpPr>
            <p:nvPr/>
          </p:nvSpPr>
          <p:spPr>
            <a:xfrm>
              <a:off x="3736" y="1798"/>
              <a:ext cx="270" cy="23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1A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1954" name="Group 88"/>
            <p:cNvGrpSpPr>
              <a:grpSpLocks noChangeAspect="1"/>
            </p:cNvGrpSpPr>
            <p:nvPr/>
          </p:nvGrpSpPr>
          <p:grpSpPr>
            <a:xfrm>
              <a:off x="2483" y="2664"/>
              <a:ext cx="266" cy="265"/>
              <a:chOff x="5704" y="2506"/>
              <a:chExt cx="371" cy="369"/>
            </a:xfrm>
          </p:grpSpPr>
          <p:sp>
            <p:nvSpPr>
              <p:cNvPr id="174169" name="Oval 89"/>
              <p:cNvSpPr>
                <a:spLocks noChangeAspect="1" noChangeArrowheads="1"/>
              </p:cNvSpPr>
              <p:nvPr/>
            </p:nvSpPr>
            <p:spPr bwMode="auto">
              <a:xfrm>
                <a:off x="5704" y="2506"/>
                <a:ext cx="370" cy="369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rou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956" name="Line 90"/>
              <p:cNvSpPr>
                <a:spLocks noChangeAspect="1"/>
              </p:cNvSpPr>
              <p:nvPr/>
            </p:nvSpPr>
            <p:spPr>
              <a:xfrm>
                <a:off x="5708" y="2700"/>
                <a:ext cx="367" cy="0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1957" name="Text Box 91"/>
            <p:cNvSpPr txBox="1">
              <a:spLocks noChangeAspect="1"/>
            </p:cNvSpPr>
            <p:nvPr/>
          </p:nvSpPr>
          <p:spPr>
            <a:xfrm>
              <a:off x="3441" y="2487"/>
              <a:ext cx="489" cy="18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58" name="Text Box 92"/>
            <p:cNvSpPr txBox="1">
              <a:spLocks noChangeAspect="1"/>
            </p:cNvSpPr>
            <p:nvPr/>
          </p:nvSpPr>
          <p:spPr>
            <a:xfrm>
              <a:off x="2769" y="2111"/>
              <a:ext cx="499" cy="15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59" name="Text Box 93"/>
            <p:cNvSpPr txBox="1">
              <a:spLocks noChangeAspect="1"/>
            </p:cNvSpPr>
            <p:nvPr/>
          </p:nvSpPr>
          <p:spPr>
            <a:xfrm>
              <a:off x="2348" y="2440"/>
              <a:ext cx="269" cy="23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60" name="Text Box 94"/>
            <p:cNvSpPr txBox="1">
              <a:spLocks noChangeAspect="1"/>
            </p:cNvSpPr>
            <p:nvPr/>
          </p:nvSpPr>
          <p:spPr>
            <a:xfrm>
              <a:off x="2487" y="1765"/>
              <a:ext cx="403" cy="21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61" name="Text Box 95"/>
            <p:cNvSpPr txBox="1">
              <a:spLocks noChangeAspect="1"/>
            </p:cNvSpPr>
            <p:nvPr/>
          </p:nvSpPr>
          <p:spPr>
            <a:xfrm>
              <a:off x="2174" y="2100"/>
              <a:ext cx="507" cy="23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62" name="Text Box 96"/>
            <p:cNvSpPr txBox="1">
              <a:spLocks noChangeAspect="1"/>
            </p:cNvSpPr>
            <p:nvPr/>
          </p:nvSpPr>
          <p:spPr>
            <a:xfrm>
              <a:off x="2782" y="2956"/>
              <a:ext cx="355" cy="252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5V 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1963" name="Group 97"/>
            <p:cNvGrpSpPr/>
            <p:nvPr/>
          </p:nvGrpSpPr>
          <p:grpSpPr>
            <a:xfrm>
              <a:off x="1608" y="2796"/>
              <a:ext cx="194" cy="67"/>
              <a:chOff x="1129" y="2752"/>
              <a:chExt cx="194" cy="67"/>
            </a:xfrm>
          </p:grpSpPr>
          <p:sp>
            <p:nvSpPr>
              <p:cNvPr id="81964" name="Rectangle 98"/>
              <p:cNvSpPr>
                <a:spLocks noChangeAspect="1"/>
              </p:cNvSpPr>
              <p:nvPr/>
            </p:nvSpPr>
            <p:spPr>
              <a:xfrm>
                <a:off x="1172" y="2752"/>
                <a:ext cx="117" cy="67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anchor="t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1965" name="Line 99"/>
              <p:cNvSpPr>
                <a:spLocks noChangeAspect="1"/>
              </p:cNvSpPr>
              <p:nvPr/>
            </p:nvSpPr>
            <p:spPr>
              <a:xfrm rot="-5400000">
                <a:off x="1236" y="2762"/>
                <a:ext cx="0" cy="108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1966" name="Line 100"/>
              <p:cNvSpPr>
                <a:spLocks noChangeAspect="1"/>
              </p:cNvSpPr>
              <p:nvPr/>
            </p:nvSpPr>
            <p:spPr>
              <a:xfrm rot="-5400000">
                <a:off x="1226" y="2665"/>
                <a:ext cx="0" cy="194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1967" name="AutoShape 101"/>
            <p:cNvSpPr/>
            <p:nvPr/>
          </p:nvSpPr>
          <p:spPr>
            <a:xfrm>
              <a:off x="2593" y="2470"/>
              <a:ext cx="57" cy="113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68" name="AutoShape 102"/>
            <p:cNvSpPr/>
            <p:nvPr/>
          </p:nvSpPr>
          <p:spPr>
            <a:xfrm rot="5400000">
              <a:off x="3681" y="1967"/>
              <a:ext cx="57" cy="113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1969" name="Group 103"/>
            <p:cNvGrpSpPr>
              <a:grpSpLocks noChangeAspect="1"/>
            </p:cNvGrpSpPr>
            <p:nvPr/>
          </p:nvGrpSpPr>
          <p:grpSpPr>
            <a:xfrm>
              <a:off x="2518" y="3274"/>
              <a:ext cx="204" cy="140"/>
              <a:chOff x="3597" y="8370"/>
              <a:chExt cx="284" cy="195"/>
            </a:xfrm>
          </p:grpSpPr>
          <p:sp>
            <p:nvSpPr>
              <p:cNvPr id="81970" name="Line 104"/>
              <p:cNvSpPr>
                <a:spLocks noChangeAspect="1"/>
              </p:cNvSpPr>
              <p:nvPr/>
            </p:nvSpPr>
            <p:spPr>
              <a:xfrm>
                <a:off x="3734" y="8370"/>
                <a:ext cx="0" cy="195"/>
              </a:xfrm>
              <a:prstGeom prst="line">
                <a:avLst/>
              </a:prstGeom>
              <a:ln w="28575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1971" name="Line 105"/>
              <p:cNvSpPr>
                <a:spLocks noChangeAspect="1"/>
              </p:cNvSpPr>
              <p:nvPr/>
            </p:nvSpPr>
            <p:spPr>
              <a:xfrm>
                <a:off x="3597" y="8565"/>
                <a:ext cx="284" cy="0"/>
              </a:xfrm>
              <a:prstGeom prst="line">
                <a:avLst/>
              </a:prstGeom>
              <a:ln w="28575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1972" name="Text Box 106"/>
            <p:cNvSpPr txBox="1">
              <a:spLocks noChangeAspect="1"/>
            </p:cNvSpPr>
            <p:nvPr/>
          </p:nvSpPr>
          <p:spPr>
            <a:xfrm>
              <a:off x="3993" y="2127"/>
              <a:ext cx="270" cy="23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73" name="Text Box 107"/>
            <p:cNvSpPr txBox="1">
              <a:spLocks noChangeAspect="1"/>
            </p:cNvSpPr>
            <p:nvPr/>
          </p:nvSpPr>
          <p:spPr>
            <a:xfrm>
              <a:off x="4056" y="3130"/>
              <a:ext cx="380" cy="33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1′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74" name="Oval 108"/>
            <p:cNvSpPr>
              <a:spLocks noChangeAspect="1"/>
            </p:cNvSpPr>
            <p:nvPr/>
          </p:nvSpPr>
          <p:spPr>
            <a:xfrm>
              <a:off x="4006" y="2343"/>
              <a:ext cx="41" cy="41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75" name="Oval 109"/>
            <p:cNvSpPr>
              <a:spLocks noChangeAspect="1"/>
            </p:cNvSpPr>
            <p:nvPr/>
          </p:nvSpPr>
          <p:spPr>
            <a:xfrm>
              <a:off x="3996" y="3238"/>
              <a:ext cx="41" cy="41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76" name="Text Box 110"/>
            <p:cNvSpPr txBox="1">
              <a:spLocks noChangeAspect="1"/>
            </p:cNvSpPr>
            <p:nvPr/>
          </p:nvSpPr>
          <p:spPr>
            <a:xfrm>
              <a:off x="1821" y="2500"/>
              <a:ext cx="278" cy="67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6V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/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77" name="Oval 111"/>
            <p:cNvSpPr>
              <a:spLocks noChangeAspect="1"/>
            </p:cNvSpPr>
            <p:nvPr/>
          </p:nvSpPr>
          <p:spPr>
            <a:xfrm>
              <a:off x="1999" y="2355"/>
              <a:ext cx="41" cy="41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78" name="Oval 112"/>
            <p:cNvSpPr>
              <a:spLocks noChangeAspect="1"/>
            </p:cNvSpPr>
            <p:nvPr/>
          </p:nvSpPr>
          <p:spPr>
            <a:xfrm>
              <a:off x="2582" y="2345"/>
              <a:ext cx="41" cy="41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79" name="Oval 113"/>
            <p:cNvSpPr>
              <a:spLocks noChangeAspect="1"/>
            </p:cNvSpPr>
            <p:nvPr/>
          </p:nvSpPr>
          <p:spPr>
            <a:xfrm>
              <a:off x="3254" y="2337"/>
              <a:ext cx="41" cy="41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1980" name="Group 114"/>
            <p:cNvGrpSpPr>
              <a:grpSpLocks noChangeAspect="1"/>
            </p:cNvGrpSpPr>
            <p:nvPr/>
          </p:nvGrpSpPr>
          <p:grpSpPr>
            <a:xfrm rot="-5400000">
              <a:off x="3378" y="1925"/>
              <a:ext cx="252" cy="250"/>
              <a:chOff x="5704" y="2506"/>
              <a:chExt cx="371" cy="369"/>
            </a:xfrm>
          </p:grpSpPr>
          <p:sp>
            <p:nvSpPr>
              <p:cNvPr id="174195" name="Oval 115"/>
              <p:cNvSpPr>
                <a:spLocks noChangeAspect="1" noChangeArrowheads="1"/>
              </p:cNvSpPr>
              <p:nvPr/>
            </p:nvSpPr>
            <p:spPr bwMode="auto">
              <a:xfrm>
                <a:off x="5714" y="2506"/>
                <a:ext cx="370" cy="369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rou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982" name="Line 116"/>
              <p:cNvSpPr>
                <a:spLocks noChangeAspect="1"/>
              </p:cNvSpPr>
              <p:nvPr/>
            </p:nvSpPr>
            <p:spPr>
              <a:xfrm>
                <a:off x="5708" y="2700"/>
                <a:ext cx="367" cy="0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1983" name="Rectangle 117"/>
            <p:cNvSpPr/>
            <p:nvPr/>
          </p:nvSpPr>
          <p:spPr>
            <a:xfrm>
              <a:off x="2168" y="2315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84" name="Oval 118"/>
            <p:cNvSpPr>
              <a:spLocks noChangeAspect="1"/>
            </p:cNvSpPr>
            <p:nvPr/>
          </p:nvSpPr>
          <p:spPr>
            <a:xfrm>
              <a:off x="3150" y="2344"/>
              <a:ext cx="41" cy="41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85" name="Oval 119"/>
            <p:cNvSpPr>
              <a:spLocks noChangeAspect="1"/>
            </p:cNvSpPr>
            <p:nvPr/>
          </p:nvSpPr>
          <p:spPr>
            <a:xfrm>
              <a:off x="2596" y="3257"/>
              <a:ext cx="41" cy="41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1986" name="Group 120"/>
            <p:cNvGrpSpPr/>
            <p:nvPr/>
          </p:nvGrpSpPr>
          <p:grpSpPr>
            <a:xfrm rot="5400000">
              <a:off x="2811" y="3205"/>
              <a:ext cx="194" cy="67"/>
              <a:chOff x="1129" y="2752"/>
              <a:chExt cx="194" cy="67"/>
            </a:xfrm>
          </p:grpSpPr>
          <p:sp>
            <p:nvSpPr>
              <p:cNvPr id="81987" name="Rectangle 121"/>
              <p:cNvSpPr>
                <a:spLocks noChangeAspect="1"/>
              </p:cNvSpPr>
              <p:nvPr/>
            </p:nvSpPr>
            <p:spPr>
              <a:xfrm>
                <a:off x="1172" y="2752"/>
                <a:ext cx="117" cy="67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anchor="t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1988" name="Line 122"/>
              <p:cNvSpPr>
                <a:spLocks noChangeAspect="1"/>
              </p:cNvSpPr>
              <p:nvPr/>
            </p:nvSpPr>
            <p:spPr>
              <a:xfrm rot="-5400000">
                <a:off x="1236" y="2762"/>
                <a:ext cx="0" cy="108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1989" name="Line 123"/>
              <p:cNvSpPr>
                <a:spLocks noChangeAspect="1"/>
              </p:cNvSpPr>
              <p:nvPr/>
            </p:nvSpPr>
            <p:spPr>
              <a:xfrm rot="-5400000">
                <a:off x="1226" y="2665"/>
                <a:ext cx="0" cy="194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1990" name="Line 124"/>
            <p:cNvSpPr/>
            <p:nvPr/>
          </p:nvSpPr>
          <p:spPr>
            <a:xfrm>
              <a:off x="3176" y="2368"/>
              <a:ext cx="101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91" name="Line 125"/>
            <p:cNvSpPr/>
            <p:nvPr/>
          </p:nvSpPr>
          <p:spPr>
            <a:xfrm>
              <a:off x="3834" y="2364"/>
              <a:ext cx="175" cy="2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74207" name="Freeform 127"/>
          <p:cNvSpPr/>
          <p:nvPr/>
        </p:nvSpPr>
        <p:spPr>
          <a:xfrm>
            <a:off x="668338" y="2541588"/>
            <a:ext cx="360362" cy="10144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227" h="639">
                <a:moveTo>
                  <a:pt x="0" y="26"/>
                </a:moveTo>
                <a:cubicBezTo>
                  <a:pt x="78" y="13"/>
                  <a:pt x="157" y="0"/>
                  <a:pt x="192" y="81"/>
                </a:cubicBezTo>
                <a:cubicBezTo>
                  <a:pt x="227" y="162"/>
                  <a:pt x="218" y="421"/>
                  <a:pt x="210" y="511"/>
                </a:cubicBezTo>
                <a:cubicBezTo>
                  <a:pt x="202" y="601"/>
                  <a:pt x="176" y="603"/>
                  <a:pt x="146" y="621"/>
                </a:cubicBezTo>
                <a:cubicBezTo>
                  <a:pt x="116" y="639"/>
                  <a:pt x="48" y="624"/>
                  <a:pt x="27" y="621"/>
                </a:cubicBezTo>
              </a:path>
            </a:pathLst>
          </a:custGeom>
          <a:noFill/>
          <a:ln w="38100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74208" name="Freeform 128"/>
          <p:cNvSpPr/>
          <p:nvPr/>
        </p:nvSpPr>
        <p:spPr>
          <a:xfrm>
            <a:off x="2292350" y="3392488"/>
            <a:ext cx="811213" cy="3603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511" h="227">
                <a:moveTo>
                  <a:pt x="21" y="227"/>
                </a:moveTo>
                <a:cubicBezTo>
                  <a:pt x="10" y="149"/>
                  <a:pt x="0" y="70"/>
                  <a:pt x="65" y="35"/>
                </a:cubicBezTo>
                <a:cubicBezTo>
                  <a:pt x="130" y="0"/>
                  <a:pt x="337" y="9"/>
                  <a:pt x="409" y="17"/>
                </a:cubicBezTo>
                <a:cubicBezTo>
                  <a:pt x="481" y="25"/>
                  <a:pt x="483" y="46"/>
                  <a:pt x="497" y="81"/>
                </a:cubicBezTo>
                <a:cubicBezTo>
                  <a:pt x="511" y="116"/>
                  <a:pt x="493" y="197"/>
                  <a:pt x="492" y="227"/>
                </a:cubicBezTo>
              </a:path>
            </a:pathLst>
          </a:custGeom>
          <a:noFill/>
          <a:ln w="38100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74209" name="Line 129"/>
          <p:cNvSpPr/>
          <p:nvPr/>
        </p:nvSpPr>
        <p:spPr>
          <a:xfrm flipH="1">
            <a:off x="2003425" y="3294063"/>
            <a:ext cx="290513" cy="157162"/>
          </a:xfrm>
          <a:prstGeom prst="line">
            <a:avLst/>
          </a:prstGeom>
          <a:ln w="38100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210" name="Line 130"/>
          <p:cNvSpPr/>
          <p:nvPr/>
        </p:nvSpPr>
        <p:spPr>
          <a:xfrm>
            <a:off x="2017713" y="3294063"/>
            <a:ext cx="246062" cy="174625"/>
          </a:xfrm>
          <a:prstGeom prst="line">
            <a:avLst/>
          </a:prstGeom>
          <a:ln w="38100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211" name="Line 131"/>
          <p:cNvSpPr/>
          <p:nvPr/>
        </p:nvSpPr>
        <p:spPr>
          <a:xfrm flipH="1">
            <a:off x="1984375" y="2524125"/>
            <a:ext cx="309563" cy="163513"/>
          </a:xfrm>
          <a:prstGeom prst="line">
            <a:avLst/>
          </a:prstGeom>
          <a:ln w="38100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212" name="Line 132"/>
          <p:cNvSpPr/>
          <p:nvPr/>
        </p:nvSpPr>
        <p:spPr>
          <a:xfrm>
            <a:off x="2017713" y="2524125"/>
            <a:ext cx="246062" cy="174625"/>
          </a:xfrm>
          <a:prstGeom prst="line">
            <a:avLst/>
          </a:prstGeom>
          <a:ln w="38100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213" name="Line 133"/>
          <p:cNvSpPr/>
          <p:nvPr/>
        </p:nvSpPr>
        <p:spPr>
          <a:xfrm flipH="1">
            <a:off x="3941763" y="1909763"/>
            <a:ext cx="271462" cy="182562"/>
          </a:xfrm>
          <a:prstGeom prst="line">
            <a:avLst/>
          </a:prstGeom>
          <a:ln w="38100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214" name="Line 134"/>
          <p:cNvSpPr/>
          <p:nvPr/>
        </p:nvSpPr>
        <p:spPr>
          <a:xfrm>
            <a:off x="3949700" y="1922463"/>
            <a:ext cx="246063" cy="174625"/>
          </a:xfrm>
          <a:prstGeom prst="line">
            <a:avLst/>
          </a:prstGeom>
          <a:ln w="38100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215" name="Line 135"/>
          <p:cNvSpPr/>
          <p:nvPr/>
        </p:nvSpPr>
        <p:spPr>
          <a:xfrm flipH="1">
            <a:off x="3081338" y="1951038"/>
            <a:ext cx="217487" cy="147637"/>
          </a:xfrm>
          <a:prstGeom prst="line">
            <a:avLst/>
          </a:prstGeom>
          <a:ln w="38100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216" name="Line 136"/>
          <p:cNvSpPr/>
          <p:nvPr/>
        </p:nvSpPr>
        <p:spPr>
          <a:xfrm>
            <a:off x="3092450" y="1957388"/>
            <a:ext cx="220663" cy="142875"/>
          </a:xfrm>
          <a:prstGeom prst="line">
            <a:avLst/>
          </a:prstGeom>
          <a:ln w="38100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4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4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4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4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4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4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74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6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"/>
                                        <p:tgtEl>
                                          <p:spTgt spid="174156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3" grpId="0"/>
      <p:bldP spid="174154" grpId="0" bldLvl="0" animBg="1"/>
      <p:bldP spid="174156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5" name="Rectangle 49"/>
          <p:cNvSpPr/>
          <p:nvPr>
            <p:ph type="title" idx="4294967295"/>
          </p:nvPr>
        </p:nvSpPr>
        <p:spPr>
          <a:xfrm>
            <a:off x="0" y="773113"/>
            <a:ext cx="5076825" cy="693737"/>
          </a:xfrm>
        </p:spPr>
        <p:txBody>
          <a:bodyPr anchor="t" anchorCtr="0"/>
          <a:p>
            <a:pPr eaLnBrk="1" hangingPunct="1"/>
            <a:r>
              <a:rPr lang="zh-CN" altLang="en-US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幼圆" panose="02010509060101010101" pitchFamily="49" charset="-122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幼圆" panose="02010509060101010101" pitchFamily="49" charset="-122"/>
              </a:rPr>
              <a:t>3</a:t>
            </a:r>
            <a:r>
              <a:rPr lang="zh-CN" altLang="en-US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幼圆" panose="02010509060101010101" pitchFamily="49" charset="-122"/>
              </a:rPr>
              <a:t>）诺顿等效电路</a:t>
            </a:r>
            <a:endParaRPr lang="zh-CN" altLang="en-US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82946" name="AutoShape 73"/>
          <p:cNvSpPr/>
          <p:nvPr/>
        </p:nvSpPr>
        <p:spPr>
          <a:xfrm>
            <a:off x="4519613" y="4964113"/>
            <a:ext cx="2347912" cy="276225"/>
          </a:xfrm>
          <a:prstGeom prst="curvedUpArrow">
            <a:avLst>
              <a:gd name="adj1" fmla="val 169999"/>
              <a:gd name="adj2" fmla="val 339999"/>
              <a:gd name="adj3" fmla="val 33250"/>
            </a:avLst>
          </a:prstGeom>
          <a:gradFill rotWithShape="1">
            <a:gsLst>
              <a:gs pos="0">
                <a:schemeClr val="folHlink"/>
              </a:gs>
              <a:gs pos="100000">
                <a:srgbClr val="FF9933"/>
              </a:gs>
            </a:gsLst>
            <a:path path="rect">
              <a:fillToRect l="50000" t="50000" r="50000" b="50000"/>
            </a:path>
            <a:tileRect/>
          </a:gradFill>
          <a:ln w="12700">
            <a:noFill/>
          </a:ln>
          <a:effectLst>
            <a:prstShdw prst="shdw17" dist="17961" dir="2699999">
              <a:srgbClr val="995C1F"/>
            </a:prstShdw>
          </a:effectLst>
        </p:spPr>
        <p:txBody>
          <a:bodyPr wrap="none" lIns="0" tIns="0" rIns="0" bIns="0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82947" name="Group 125"/>
          <p:cNvGrpSpPr/>
          <p:nvPr/>
        </p:nvGrpSpPr>
        <p:grpSpPr>
          <a:xfrm>
            <a:off x="5773738" y="2255838"/>
            <a:ext cx="2901950" cy="2201862"/>
            <a:chOff x="3637" y="1421"/>
            <a:chExt cx="1828" cy="1387"/>
          </a:xfrm>
        </p:grpSpPr>
        <p:sp>
          <p:nvSpPr>
            <p:cNvPr id="82948" name="Line 52"/>
            <p:cNvSpPr>
              <a:spLocks noChangeAspect="1"/>
            </p:cNvSpPr>
            <p:nvPr/>
          </p:nvSpPr>
          <p:spPr>
            <a:xfrm>
              <a:off x="4585" y="1826"/>
              <a:ext cx="0" cy="741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sm" len="sm"/>
              <a:tailEnd type="oval" w="sm" len="sm"/>
            </a:ln>
          </p:spPr>
        </p:sp>
        <p:sp>
          <p:nvSpPr>
            <p:cNvPr id="82949" name="Rectangle 53"/>
            <p:cNvSpPr>
              <a:spLocks noChangeAspect="1"/>
            </p:cNvSpPr>
            <p:nvPr/>
          </p:nvSpPr>
          <p:spPr>
            <a:xfrm>
              <a:off x="4203" y="1823"/>
              <a:ext cx="1011" cy="741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anchor="ctr" anchorCtr="0">
              <a:spAutoFit/>
            </a:bodyPr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50" name="Rectangle 54"/>
            <p:cNvSpPr/>
            <p:nvPr/>
          </p:nvSpPr>
          <p:spPr>
            <a:xfrm rot="-5400000">
              <a:off x="4424" y="2128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51" name="Text Box 55"/>
            <p:cNvSpPr txBox="1">
              <a:spLocks noChangeAspect="1"/>
            </p:cNvSpPr>
            <p:nvPr/>
          </p:nvSpPr>
          <p:spPr>
            <a:xfrm>
              <a:off x="4334" y="2049"/>
              <a:ext cx="382" cy="24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endParaRPr lang="zh-CN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52" name="Rectangle 56"/>
            <p:cNvSpPr>
              <a:spLocks noChangeAspect="1"/>
            </p:cNvSpPr>
            <p:nvPr/>
          </p:nvSpPr>
          <p:spPr>
            <a:xfrm>
              <a:off x="3637" y="1740"/>
              <a:ext cx="504" cy="34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1.07A</a:t>
              </a:r>
              <a:endPara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53" name="Rectangle 57"/>
            <p:cNvSpPr>
              <a:spLocks noChangeAspect="1"/>
            </p:cNvSpPr>
            <p:nvPr/>
          </p:nvSpPr>
          <p:spPr>
            <a:xfrm>
              <a:off x="4666" y="1977"/>
              <a:ext cx="392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14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2954" name="Oval 58"/>
            <p:cNvSpPr>
              <a:spLocks noChangeAspect="1"/>
            </p:cNvSpPr>
            <p:nvPr/>
          </p:nvSpPr>
          <p:spPr>
            <a:xfrm>
              <a:off x="5034" y="1799"/>
              <a:ext cx="52" cy="52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0" tIns="0" rIns="0" bIns="0" anchor="ctr" anchorCtr="0">
              <a:spAutoFit/>
            </a:bodyPr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55" name="Oval 59"/>
            <p:cNvSpPr>
              <a:spLocks noChangeAspect="1"/>
            </p:cNvSpPr>
            <p:nvPr/>
          </p:nvSpPr>
          <p:spPr>
            <a:xfrm>
              <a:off x="5066" y="2536"/>
              <a:ext cx="50" cy="53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0" tIns="0" rIns="0" bIns="0" anchor="ctr" anchorCtr="0">
              <a:spAutoFit/>
            </a:bodyPr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56" name="AutoShape 60"/>
            <p:cNvSpPr>
              <a:spLocks noChangeAspect="1"/>
            </p:cNvSpPr>
            <p:nvPr/>
          </p:nvSpPr>
          <p:spPr>
            <a:xfrm rot="5400000" flipH="1">
              <a:off x="4820" y="1772"/>
              <a:ext cx="54" cy="102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57" name="Rectangle 61"/>
            <p:cNvSpPr>
              <a:spLocks noChangeAspect="1"/>
            </p:cNvSpPr>
            <p:nvPr/>
          </p:nvSpPr>
          <p:spPr>
            <a:xfrm>
              <a:off x="5005" y="1422"/>
              <a:ext cx="96" cy="34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0" tIns="0" rIns="0" bIns="0" anchor="t" anchorCtr="0">
              <a:spAutoFit/>
            </a:bodyPr>
            <a:p>
              <a:pPr eaLnBrk="0" hangingPunct="0"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58" name="Rectangle 62"/>
            <p:cNvSpPr>
              <a:spLocks noChangeAspect="1"/>
            </p:cNvSpPr>
            <p:nvPr/>
          </p:nvSpPr>
          <p:spPr>
            <a:xfrm>
              <a:off x="4777" y="1421"/>
              <a:ext cx="54" cy="34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0" tIns="0" rIns="0" bIns="0" anchor="t" anchorCtr="0">
              <a:spAutoFit/>
            </a:bodyPr>
            <a:p>
              <a:pPr eaLnBrk="0" hangingPunct="0"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2959" name="Group 64"/>
            <p:cNvGrpSpPr>
              <a:grpSpLocks noChangeAspect="1"/>
            </p:cNvGrpSpPr>
            <p:nvPr/>
          </p:nvGrpSpPr>
          <p:grpSpPr>
            <a:xfrm rot="5400000">
              <a:off x="4077" y="2150"/>
              <a:ext cx="266" cy="258"/>
              <a:chOff x="471" y="414"/>
              <a:chExt cx="227" cy="228"/>
            </a:xfrm>
          </p:grpSpPr>
          <p:sp>
            <p:nvSpPr>
              <p:cNvPr id="175169" name="Oval 65"/>
              <p:cNvSpPr>
                <a:spLocks noChangeAspect="1" noChangeArrowheads="1"/>
              </p:cNvSpPr>
              <p:nvPr/>
            </p:nvSpPr>
            <p:spPr bwMode="auto">
              <a:xfrm>
                <a:off x="471" y="420"/>
                <a:ext cx="227" cy="224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961" name="Line 66"/>
              <p:cNvSpPr>
                <a:spLocks noChangeAspect="1"/>
              </p:cNvSpPr>
              <p:nvPr/>
            </p:nvSpPr>
            <p:spPr>
              <a:xfrm>
                <a:off x="582" y="414"/>
                <a:ext cx="0" cy="227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962" name="AutoShape 67"/>
            <p:cNvSpPr>
              <a:spLocks noChangeAspect="1"/>
            </p:cNvSpPr>
            <p:nvPr/>
          </p:nvSpPr>
          <p:spPr>
            <a:xfrm rot="10800000" flipH="1" flipV="1">
              <a:off x="4176" y="1971"/>
              <a:ext cx="50" cy="107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63" name="Rectangle 68"/>
            <p:cNvSpPr>
              <a:spLocks noChangeAspect="1"/>
            </p:cNvSpPr>
            <p:nvPr/>
          </p:nvSpPr>
          <p:spPr>
            <a:xfrm>
              <a:off x="5153" y="1738"/>
              <a:ext cx="312" cy="945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txBody>
            <a:bodyPr lIns="0" tIns="0" rIns="0" bIns="0" anchor="ctr" anchorCtr="0">
              <a:spAutoFit/>
            </a:bodyPr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64" name="Rectangle 71"/>
            <p:cNvSpPr/>
            <p:nvPr/>
          </p:nvSpPr>
          <p:spPr>
            <a:xfrm>
              <a:off x="5063" y="2578"/>
              <a:ext cx="289" cy="23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1′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65" name="Rectangle 63"/>
            <p:cNvSpPr>
              <a:spLocks noChangeAspect="1"/>
            </p:cNvSpPr>
            <p:nvPr/>
          </p:nvSpPr>
          <p:spPr>
            <a:xfrm>
              <a:off x="5010" y="1941"/>
              <a:ext cx="107" cy="34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0" tIns="0" rIns="0" bIns="0" anchor="t" anchorCtr="0">
              <a:spAutoFit/>
            </a:bodyPr>
            <a:p>
              <a:pPr eaLnBrk="0" hangingPunct="0"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66" name="Rectangle 69"/>
            <p:cNvSpPr>
              <a:spLocks noChangeAspect="1"/>
            </p:cNvSpPr>
            <p:nvPr/>
          </p:nvSpPr>
          <p:spPr>
            <a:xfrm>
              <a:off x="5003" y="1638"/>
              <a:ext cx="226" cy="943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lnSpc>
                  <a:spcPct val="180000"/>
                </a:lnSpc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eaLnBrk="0" hangingPunct="0">
                <a:lnSpc>
                  <a:spcPct val="180000"/>
                </a:lnSpc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82967" name="Text Box 75"/>
          <p:cNvSpPr txBox="1"/>
          <p:nvPr/>
        </p:nvSpPr>
        <p:spPr>
          <a:xfrm>
            <a:off x="5245100" y="5308600"/>
            <a:ext cx="9652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华文细黑" panose="02010600040101010101" pitchFamily="2" charset="-122"/>
              </a:rPr>
              <a:t>等效</a:t>
            </a:r>
            <a:endParaRPr lang="zh-CN" altLang="en-US" sz="2400" dirty="0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82968" name="Text Box 77"/>
          <p:cNvSpPr txBox="1"/>
          <p:nvPr/>
        </p:nvSpPr>
        <p:spPr>
          <a:xfrm>
            <a:off x="5705475" y="0"/>
            <a:ext cx="3438525" cy="41275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/>
          <a:p>
            <a:pPr algn="ctr"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B2B2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4-3 </a:t>
            </a:r>
            <a:r>
              <a:rPr lang="zh-CN" altLang="en-US" sz="2000" dirty="0">
                <a:solidFill>
                  <a:srgbClr val="B2B2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戴维南定理和诺顿定理</a:t>
            </a:r>
            <a:endParaRPr lang="zh-CN" altLang="en-US" sz="2000" dirty="0">
              <a:solidFill>
                <a:srgbClr val="B2B2B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82969" name="Group 78"/>
          <p:cNvGrpSpPr/>
          <p:nvPr/>
        </p:nvGrpSpPr>
        <p:grpSpPr>
          <a:xfrm>
            <a:off x="1028700" y="1743075"/>
            <a:ext cx="4489450" cy="2697163"/>
            <a:chOff x="1608" y="1765"/>
            <a:chExt cx="2828" cy="1699"/>
          </a:xfrm>
        </p:grpSpPr>
        <p:sp>
          <p:nvSpPr>
            <p:cNvPr id="82970" name="Line 79"/>
            <p:cNvSpPr/>
            <p:nvPr/>
          </p:nvSpPr>
          <p:spPr>
            <a:xfrm>
              <a:off x="2618" y="3272"/>
              <a:ext cx="1390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71" name="Rectangle 80"/>
            <p:cNvSpPr>
              <a:spLocks noChangeAspect="1"/>
            </p:cNvSpPr>
            <p:nvPr/>
          </p:nvSpPr>
          <p:spPr>
            <a:xfrm>
              <a:off x="1703" y="2363"/>
              <a:ext cx="912" cy="907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72" name="Rectangle 81"/>
            <p:cNvSpPr>
              <a:spLocks noChangeAspect="1"/>
            </p:cNvSpPr>
            <p:nvPr/>
          </p:nvSpPr>
          <p:spPr>
            <a:xfrm>
              <a:off x="3271" y="2050"/>
              <a:ext cx="561" cy="316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73" name="Rectangle 82"/>
            <p:cNvSpPr>
              <a:spLocks noChangeAspect="1"/>
            </p:cNvSpPr>
            <p:nvPr/>
          </p:nvSpPr>
          <p:spPr>
            <a:xfrm>
              <a:off x="2019" y="2043"/>
              <a:ext cx="1161" cy="325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74" name="Rectangle 83"/>
            <p:cNvSpPr/>
            <p:nvPr/>
          </p:nvSpPr>
          <p:spPr>
            <a:xfrm>
              <a:off x="2470" y="1984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75" name="Rectangle 84"/>
            <p:cNvSpPr/>
            <p:nvPr/>
          </p:nvSpPr>
          <p:spPr>
            <a:xfrm>
              <a:off x="2793" y="2315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76" name="Rectangle 85"/>
            <p:cNvSpPr/>
            <p:nvPr/>
          </p:nvSpPr>
          <p:spPr>
            <a:xfrm>
              <a:off x="3423" y="2325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77" name="Text Box 86"/>
            <p:cNvSpPr txBox="1">
              <a:spLocks noChangeAspect="1"/>
            </p:cNvSpPr>
            <p:nvPr/>
          </p:nvSpPr>
          <p:spPr>
            <a:xfrm>
              <a:off x="3736" y="1798"/>
              <a:ext cx="270" cy="23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1A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2978" name="Group 87"/>
            <p:cNvGrpSpPr>
              <a:grpSpLocks noChangeAspect="1"/>
            </p:cNvGrpSpPr>
            <p:nvPr/>
          </p:nvGrpSpPr>
          <p:grpSpPr>
            <a:xfrm>
              <a:off x="2483" y="2664"/>
              <a:ext cx="266" cy="265"/>
              <a:chOff x="5704" y="2506"/>
              <a:chExt cx="371" cy="369"/>
            </a:xfrm>
          </p:grpSpPr>
          <p:sp>
            <p:nvSpPr>
              <p:cNvPr id="175192" name="Oval 88"/>
              <p:cNvSpPr>
                <a:spLocks noChangeAspect="1" noChangeArrowheads="1"/>
              </p:cNvSpPr>
              <p:nvPr/>
            </p:nvSpPr>
            <p:spPr bwMode="auto">
              <a:xfrm>
                <a:off x="5704" y="2506"/>
                <a:ext cx="370" cy="369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rou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980" name="Line 89"/>
              <p:cNvSpPr>
                <a:spLocks noChangeAspect="1"/>
              </p:cNvSpPr>
              <p:nvPr/>
            </p:nvSpPr>
            <p:spPr>
              <a:xfrm>
                <a:off x="5708" y="2700"/>
                <a:ext cx="367" cy="0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981" name="Text Box 90"/>
            <p:cNvSpPr txBox="1">
              <a:spLocks noChangeAspect="1"/>
            </p:cNvSpPr>
            <p:nvPr/>
          </p:nvSpPr>
          <p:spPr>
            <a:xfrm>
              <a:off x="3441" y="2487"/>
              <a:ext cx="489" cy="18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82" name="Text Box 91"/>
            <p:cNvSpPr txBox="1">
              <a:spLocks noChangeAspect="1"/>
            </p:cNvSpPr>
            <p:nvPr/>
          </p:nvSpPr>
          <p:spPr>
            <a:xfrm>
              <a:off x="2769" y="2111"/>
              <a:ext cx="499" cy="15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83" name="Text Box 92"/>
            <p:cNvSpPr txBox="1">
              <a:spLocks noChangeAspect="1"/>
            </p:cNvSpPr>
            <p:nvPr/>
          </p:nvSpPr>
          <p:spPr>
            <a:xfrm>
              <a:off x="2348" y="2440"/>
              <a:ext cx="269" cy="23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84" name="Text Box 93"/>
            <p:cNvSpPr txBox="1">
              <a:spLocks noChangeAspect="1"/>
            </p:cNvSpPr>
            <p:nvPr/>
          </p:nvSpPr>
          <p:spPr>
            <a:xfrm>
              <a:off x="2487" y="1765"/>
              <a:ext cx="403" cy="21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85" name="Text Box 94"/>
            <p:cNvSpPr txBox="1">
              <a:spLocks noChangeAspect="1"/>
            </p:cNvSpPr>
            <p:nvPr/>
          </p:nvSpPr>
          <p:spPr>
            <a:xfrm>
              <a:off x="2174" y="2100"/>
              <a:ext cx="507" cy="23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86" name="Text Box 95"/>
            <p:cNvSpPr txBox="1">
              <a:spLocks noChangeAspect="1"/>
            </p:cNvSpPr>
            <p:nvPr/>
          </p:nvSpPr>
          <p:spPr>
            <a:xfrm>
              <a:off x="2782" y="2956"/>
              <a:ext cx="355" cy="252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5V 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2987" name="Group 96"/>
            <p:cNvGrpSpPr/>
            <p:nvPr/>
          </p:nvGrpSpPr>
          <p:grpSpPr>
            <a:xfrm>
              <a:off x="1608" y="2796"/>
              <a:ext cx="194" cy="67"/>
              <a:chOff x="1129" y="2752"/>
              <a:chExt cx="194" cy="67"/>
            </a:xfrm>
          </p:grpSpPr>
          <p:sp>
            <p:nvSpPr>
              <p:cNvPr id="82988" name="Rectangle 97"/>
              <p:cNvSpPr>
                <a:spLocks noChangeAspect="1"/>
              </p:cNvSpPr>
              <p:nvPr/>
            </p:nvSpPr>
            <p:spPr>
              <a:xfrm>
                <a:off x="1172" y="2752"/>
                <a:ext cx="117" cy="67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anchor="t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989" name="Line 98"/>
              <p:cNvSpPr>
                <a:spLocks noChangeAspect="1"/>
              </p:cNvSpPr>
              <p:nvPr/>
            </p:nvSpPr>
            <p:spPr>
              <a:xfrm rot="-5400000">
                <a:off x="1236" y="2762"/>
                <a:ext cx="0" cy="108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990" name="Line 99"/>
              <p:cNvSpPr>
                <a:spLocks noChangeAspect="1"/>
              </p:cNvSpPr>
              <p:nvPr/>
            </p:nvSpPr>
            <p:spPr>
              <a:xfrm rot="-5400000">
                <a:off x="1226" y="2665"/>
                <a:ext cx="0" cy="194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991" name="AutoShape 100"/>
            <p:cNvSpPr/>
            <p:nvPr/>
          </p:nvSpPr>
          <p:spPr>
            <a:xfrm>
              <a:off x="2593" y="2470"/>
              <a:ext cx="57" cy="113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92" name="AutoShape 101"/>
            <p:cNvSpPr/>
            <p:nvPr/>
          </p:nvSpPr>
          <p:spPr>
            <a:xfrm rot="5400000">
              <a:off x="3681" y="1967"/>
              <a:ext cx="57" cy="113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2993" name="Group 102"/>
            <p:cNvGrpSpPr>
              <a:grpSpLocks noChangeAspect="1"/>
            </p:cNvGrpSpPr>
            <p:nvPr/>
          </p:nvGrpSpPr>
          <p:grpSpPr>
            <a:xfrm>
              <a:off x="2518" y="3274"/>
              <a:ext cx="204" cy="140"/>
              <a:chOff x="3597" y="8370"/>
              <a:chExt cx="284" cy="195"/>
            </a:xfrm>
          </p:grpSpPr>
          <p:sp>
            <p:nvSpPr>
              <p:cNvPr id="82994" name="Line 103"/>
              <p:cNvSpPr>
                <a:spLocks noChangeAspect="1"/>
              </p:cNvSpPr>
              <p:nvPr/>
            </p:nvSpPr>
            <p:spPr>
              <a:xfrm>
                <a:off x="3734" y="8370"/>
                <a:ext cx="0" cy="195"/>
              </a:xfrm>
              <a:prstGeom prst="line">
                <a:avLst/>
              </a:prstGeom>
              <a:ln w="28575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995" name="Line 104"/>
              <p:cNvSpPr>
                <a:spLocks noChangeAspect="1"/>
              </p:cNvSpPr>
              <p:nvPr/>
            </p:nvSpPr>
            <p:spPr>
              <a:xfrm>
                <a:off x="3597" y="8565"/>
                <a:ext cx="284" cy="0"/>
              </a:xfrm>
              <a:prstGeom prst="line">
                <a:avLst/>
              </a:prstGeom>
              <a:ln w="28575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996" name="Text Box 105"/>
            <p:cNvSpPr txBox="1">
              <a:spLocks noChangeAspect="1"/>
            </p:cNvSpPr>
            <p:nvPr/>
          </p:nvSpPr>
          <p:spPr>
            <a:xfrm>
              <a:off x="3993" y="2127"/>
              <a:ext cx="270" cy="23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97" name="Text Box 106"/>
            <p:cNvSpPr txBox="1">
              <a:spLocks noChangeAspect="1"/>
            </p:cNvSpPr>
            <p:nvPr/>
          </p:nvSpPr>
          <p:spPr>
            <a:xfrm>
              <a:off x="4056" y="3130"/>
              <a:ext cx="380" cy="33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1′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98" name="Oval 107"/>
            <p:cNvSpPr>
              <a:spLocks noChangeAspect="1"/>
            </p:cNvSpPr>
            <p:nvPr/>
          </p:nvSpPr>
          <p:spPr>
            <a:xfrm>
              <a:off x="4006" y="2343"/>
              <a:ext cx="41" cy="41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99" name="Oval 108"/>
            <p:cNvSpPr>
              <a:spLocks noChangeAspect="1"/>
            </p:cNvSpPr>
            <p:nvPr/>
          </p:nvSpPr>
          <p:spPr>
            <a:xfrm>
              <a:off x="3996" y="3238"/>
              <a:ext cx="41" cy="41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000" name="Text Box 109"/>
            <p:cNvSpPr txBox="1">
              <a:spLocks noChangeAspect="1"/>
            </p:cNvSpPr>
            <p:nvPr/>
          </p:nvSpPr>
          <p:spPr>
            <a:xfrm>
              <a:off x="1821" y="2500"/>
              <a:ext cx="278" cy="67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6V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/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001" name="Oval 110"/>
            <p:cNvSpPr>
              <a:spLocks noChangeAspect="1"/>
            </p:cNvSpPr>
            <p:nvPr/>
          </p:nvSpPr>
          <p:spPr>
            <a:xfrm>
              <a:off x="1999" y="2355"/>
              <a:ext cx="41" cy="41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002" name="Oval 111"/>
            <p:cNvSpPr>
              <a:spLocks noChangeAspect="1"/>
            </p:cNvSpPr>
            <p:nvPr/>
          </p:nvSpPr>
          <p:spPr>
            <a:xfrm>
              <a:off x="2582" y="2345"/>
              <a:ext cx="41" cy="41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003" name="Oval 112"/>
            <p:cNvSpPr>
              <a:spLocks noChangeAspect="1"/>
            </p:cNvSpPr>
            <p:nvPr/>
          </p:nvSpPr>
          <p:spPr>
            <a:xfrm>
              <a:off x="3254" y="2337"/>
              <a:ext cx="41" cy="41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3004" name="Group 113"/>
            <p:cNvGrpSpPr>
              <a:grpSpLocks noChangeAspect="1"/>
            </p:cNvGrpSpPr>
            <p:nvPr/>
          </p:nvGrpSpPr>
          <p:grpSpPr>
            <a:xfrm rot="-5400000">
              <a:off x="3378" y="1925"/>
              <a:ext cx="252" cy="250"/>
              <a:chOff x="5704" y="2506"/>
              <a:chExt cx="371" cy="369"/>
            </a:xfrm>
          </p:grpSpPr>
          <p:sp>
            <p:nvSpPr>
              <p:cNvPr id="175218" name="Oval 114"/>
              <p:cNvSpPr>
                <a:spLocks noChangeAspect="1" noChangeArrowheads="1"/>
              </p:cNvSpPr>
              <p:nvPr/>
            </p:nvSpPr>
            <p:spPr bwMode="auto">
              <a:xfrm>
                <a:off x="5714" y="2506"/>
                <a:ext cx="370" cy="369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rou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3006" name="Line 115"/>
              <p:cNvSpPr>
                <a:spLocks noChangeAspect="1"/>
              </p:cNvSpPr>
              <p:nvPr/>
            </p:nvSpPr>
            <p:spPr>
              <a:xfrm>
                <a:off x="5708" y="2700"/>
                <a:ext cx="367" cy="0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3007" name="Rectangle 116"/>
            <p:cNvSpPr/>
            <p:nvPr/>
          </p:nvSpPr>
          <p:spPr>
            <a:xfrm>
              <a:off x="2168" y="2315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008" name="Oval 117"/>
            <p:cNvSpPr>
              <a:spLocks noChangeAspect="1"/>
            </p:cNvSpPr>
            <p:nvPr/>
          </p:nvSpPr>
          <p:spPr>
            <a:xfrm>
              <a:off x="3150" y="2344"/>
              <a:ext cx="41" cy="41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009" name="Oval 118"/>
            <p:cNvSpPr>
              <a:spLocks noChangeAspect="1"/>
            </p:cNvSpPr>
            <p:nvPr/>
          </p:nvSpPr>
          <p:spPr>
            <a:xfrm>
              <a:off x="2596" y="3257"/>
              <a:ext cx="41" cy="41"/>
            </a:xfrm>
            <a:prstGeom prst="ellipse">
              <a:avLst/>
            </a:prstGeom>
            <a:solidFill>
              <a:srgbClr val="FFCC99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3010" name="Group 119"/>
            <p:cNvGrpSpPr/>
            <p:nvPr/>
          </p:nvGrpSpPr>
          <p:grpSpPr>
            <a:xfrm rot="5400000">
              <a:off x="2811" y="3205"/>
              <a:ext cx="194" cy="67"/>
              <a:chOff x="1129" y="2752"/>
              <a:chExt cx="194" cy="67"/>
            </a:xfrm>
          </p:grpSpPr>
          <p:sp>
            <p:nvSpPr>
              <p:cNvPr id="83011" name="Rectangle 120"/>
              <p:cNvSpPr>
                <a:spLocks noChangeAspect="1"/>
              </p:cNvSpPr>
              <p:nvPr/>
            </p:nvSpPr>
            <p:spPr>
              <a:xfrm>
                <a:off x="1172" y="2752"/>
                <a:ext cx="117" cy="67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anchor="t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3012" name="Line 121"/>
              <p:cNvSpPr>
                <a:spLocks noChangeAspect="1"/>
              </p:cNvSpPr>
              <p:nvPr/>
            </p:nvSpPr>
            <p:spPr>
              <a:xfrm rot="-5400000">
                <a:off x="1236" y="2762"/>
                <a:ext cx="0" cy="108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3013" name="Line 122"/>
              <p:cNvSpPr>
                <a:spLocks noChangeAspect="1"/>
              </p:cNvSpPr>
              <p:nvPr/>
            </p:nvSpPr>
            <p:spPr>
              <a:xfrm rot="-5400000">
                <a:off x="1226" y="2665"/>
                <a:ext cx="0" cy="194"/>
              </a:xfrm>
              <a:prstGeom prst="line">
                <a:avLst/>
              </a:prstGeom>
              <a:ln w="3810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3014" name="Line 123"/>
            <p:cNvSpPr/>
            <p:nvPr/>
          </p:nvSpPr>
          <p:spPr>
            <a:xfrm>
              <a:off x="3176" y="2368"/>
              <a:ext cx="101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15" name="Line 124"/>
            <p:cNvSpPr/>
            <p:nvPr/>
          </p:nvSpPr>
          <p:spPr>
            <a:xfrm>
              <a:off x="3834" y="2364"/>
              <a:ext cx="175" cy="2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ransition>
    <p:random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3969" name="Group 51"/>
          <p:cNvGrpSpPr/>
          <p:nvPr/>
        </p:nvGrpSpPr>
        <p:grpSpPr>
          <a:xfrm>
            <a:off x="508000" y="1260475"/>
            <a:ext cx="2495550" cy="2027238"/>
            <a:chOff x="430" y="822"/>
            <a:chExt cx="1572" cy="1277"/>
          </a:xfrm>
        </p:grpSpPr>
        <p:sp>
          <p:nvSpPr>
            <p:cNvPr id="83970" name="Line 3"/>
            <p:cNvSpPr>
              <a:spLocks noChangeAspect="1"/>
            </p:cNvSpPr>
            <p:nvPr/>
          </p:nvSpPr>
          <p:spPr>
            <a:xfrm>
              <a:off x="1525" y="1071"/>
              <a:ext cx="0" cy="799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9444" name="Rectangle 4"/>
            <p:cNvSpPr>
              <a:spLocks noChangeAspect="1" noChangeArrowheads="1"/>
            </p:cNvSpPr>
            <p:nvPr/>
          </p:nvSpPr>
          <p:spPr bwMode="auto">
            <a:xfrm>
              <a:off x="430" y="1007"/>
              <a:ext cx="590" cy="95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28575">
              <a:solidFill>
                <a:srgbClr val="FFCC99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</a:t>
              </a:r>
              <a:r>
                <a:rPr kumimoji="0" lang="en-US" altLang="zh-CN" sz="2800" b="1" i="0" u="none" strike="noStrike" kern="1200" cap="none" spc="0" normalizeH="0" baseline="-25000" noProof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endParaRPr kumimoji="0" lang="en-US" altLang="zh-CN" sz="2800" b="1" i="0" u="none" strike="noStrike" kern="1200" cap="none" spc="0" normalizeH="0" baseline="-2500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972" name="Rectangle 5"/>
            <p:cNvSpPr>
              <a:spLocks noChangeAspect="1"/>
            </p:cNvSpPr>
            <p:nvPr/>
          </p:nvSpPr>
          <p:spPr>
            <a:xfrm rot="5400000">
              <a:off x="1337" y="1376"/>
              <a:ext cx="299" cy="100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973" name="Line 6"/>
            <p:cNvSpPr>
              <a:spLocks noChangeAspect="1"/>
            </p:cNvSpPr>
            <p:nvPr/>
          </p:nvSpPr>
          <p:spPr>
            <a:xfrm>
              <a:off x="1026" y="1065"/>
              <a:ext cx="515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974" name="Line 7"/>
            <p:cNvSpPr>
              <a:spLocks noChangeAspect="1"/>
            </p:cNvSpPr>
            <p:nvPr/>
          </p:nvSpPr>
          <p:spPr>
            <a:xfrm>
              <a:off x="1019" y="1865"/>
              <a:ext cx="506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975" name="AutoShape 8"/>
            <p:cNvSpPr>
              <a:spLocks noChangeAspect="1"/>
            </p:cNvSpPr>
            <p:nvPr/>
          </p:nvSpPr>
          <p:spPr>
            <a:xfrm flipH="1">
              <a:off x="1260" y="1040"/>
              <a:ext cx="38" cy="37"/>
            </a:xfrm>
            <a:prstGeom prst="flowChartConnector">
              <a:avLst/>
            </a:prstGeom>
            <a:solidFill>
              <a:srgbClr val="0000FF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976" name="AutoShape 9"/>
            <p:cNvSpPr>
              <a:spLocks noChangeAspect="1"/>
            </p:cNvSpPr>
            <p:nvPr/>
          </p:nvSpPr>
          <p:spPr>
            <a:xfrm flipH="1">
              <a:off x="1279" y="1849"/>
              <a:ext cx="37" cy="37"/>
            </a:xfrm>
            <a:prstGeom prst="flowChartConnector">
              <a:avLst/>
            </a:prstGeom>
            <a:solidFill>
              <a:srgbClr val="0000FF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977" name="Text Box 10"/>
            <p:cNvSpPr txBox="1">
              <a:spLocks noChangeAspect="1"/>
            </p:cNvSpPr>
            <p:nvPr/>
          </p:nvSpPr>
          <p:spPr>
            <a:xfrm flipH="1">
              <a:off x="1651" y="1341"/>
              <a:ext cx="351" cy="312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978" name="Line 11"/>
            <p:cNvSpPr/>
            <p:nvPr/>
          </p:nvSpPr>
          <p:spPr>
            <a:xfrm flipV="1">
              <a:off x="1373" y="1292"/>
              <a:ext cx="293" cy="291"/>
            </a:xfrm>
            <a:prstGeom prst="line">
              <a:avLst/>
            </a:prstGeom>
            <a:ln w="28575" cap="flat" cmpd="sng">
              <a:solidFill>
                <a:schemeClr val="hlink"/>
              </a:solidFill>
              <a:prstDash val="solid"/>
              <a:round/>
              <a:headEnd type="none" w="med" len="med"/>
              <a:tailEnd type="arrow" w="med" len="med"/>
            </a:ln>
          </p:spPr>
        </p:sp>
        <p:sp>
          <p:nvSpPr>
            <p:cNvPr id="83979" name="Text Box 24"/>
            <p:cNvSpPr txBox="1"/>
            <p:nvPr/>
          </p:nvSpPr>
          <p:spPr>
            <a:xfrm>
              <a:off x="1109" y="822"/>
              <a:ext cx="393" cy="230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 i="1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980" name="Text Box 25"/>
            <p:cNvSpPr txBox="1"/>
            <p:nvPr/>
          </p:nvSpPr>
          <p:spPr>
            <a:xfrm>
              <a:off x="1123" y="1869"/>
              <a:ext cx="393" cy="230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400" i="1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55"/>
          <p:cNvGrpSpPr/>
          <p:nvPr/>
        </p:nvGrpSpPr>
        <p:grpSpPr>
          <a:xfrm>
            <a:off x="3673475" y="1230313"/>
            <a:ext cx="2535238" cy="2155825"/>
            <a:chOff x="2332" y="729"/>
            <a:chExt cx="1597" cy="1358"/>
          </a:xfrm>
        </p:grpSpPr>
        <p:sp>
          <p:nvSpPr>
            <p:cNvPr id="189454" name="Oval 14"/>
            <p:cNvSpPr>
              <a:spLocks noChangeArrowheads="1"/>
            </p:cNvSpPr>
            <p:nvPr/>
          </p:nvSpPr>
          <p:spPr bwMode="auto">
            <a:xfrm>
              <a:off x="2584" y="1328"/>
              <a:ext cx="249" cy="249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983" name="Rectangle 13"/>
            <p:cNvSpPr/>
            <p:nvPr/>
          </p:nvSpPr>
          <p:spPr>
            <a:xfrm>
              <a:off x="2714" y="1004"/>
              <a:ext cx="879" cy="805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984" name="Text Box 15"/>
            <p:cNvSpPr txBox="1">
              <a:spLocks noChangeAspect="1"/>
            </p:cNvSpPr>
            <p:nvPr/>
          </p:nvSpPr>
          <p:spPr>
            <a:xfrm>
              <a:off x="2518" y="1110"/>
              <a:ext cx="180" cy="66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>
                <a:lnSpc>
                  <a:spcPct val="90000"/>
                </a:lnSpc>
              </a:pPr>
              <a:r>
                <a: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＋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>
                <a:lnSpc>
                  <a:spcPct val="90000"/>
                </a:lnSpc>
              </a:pP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>
                <a:lnSpc>
                  <a:spcPct val="90000"/>
                </a:lnSpc>
              </a:pPr>
              <a:r>
                <a: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985" name="Rectangle 16"/>
            <p:cNvSpPr/>
            <p:nvPr/>
          </p:nvSpPr>
          <p:spPr>
            <a:xfrm rot="10800000">
              <a:off x="2896" y="935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986" name="Text Box 17"/>
            <p:cNvSpPr txBox="1"/>
            <p:nvPr/>
          </p:nvSpPr>
          <p:spPr>
            <a:xfrm flipH="1">
              <a:off x="2947" y="1018"/>
              <a:ext cx="328" cy="31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eq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987" name="Text Box 19"/>
            <p:cNvSpPr txBox="1"/>
            <p:nvPr/>
          </p:nvSpPr>
          <p:spPr>
            <a:xfrm flipH="1">
              <a:off x="2332" y="1292"/>
              <a:ext cx="319" cy="28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oc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3988" name="Group 54"/>
            <p:cNvGrpSpPr/>
            <p:nvPr/>
          </p:nvGrpSpPr>
          <p:grpSpPr>
            <a:xfrm>
              <a:off x="3450" y="1232"/>
              <a:ext cx="479" cy="302"/>
              <a:chOff x="3450" y="1232"/>
              <a:chExt cx="479" cy="302"/>
            </a:xfrm>
          </p:grpSpPr>
          <p:sp>
            <p:nvSpPr>
              <p:cNvPr id="83989" name="Rectangle 18"/>
              <p:cNvSpPr/>
              <p:nvPr/>
            </p:nvSpPr>
            <p:spPr>
              <a:xfrm rot="-5400000">
                <a:off x="3425" y="1299"/>
                <a:ext cx="272" cy="113"/>
              </a:xfrm>
              <a:prstGeom prst="rect">
                <a:avLst/>
              </a:prstGeom>
              <a:gradFill rotWithShape="1">
                <a:gsLst>
                  <a:gs pos="0">
                    <a:srgbClr val="765E47"/>
                  </a:gs>
                  <a:gs pos="50000">
                    <a:srgbClr val="FFCC99"/>
                  </a:gs>
                  <a:gs pos="100000">
                    <a:srgbClr val="765E47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3990" name="Text Box 20"/>
              <p:cNvSpPr txBox="1"/>
              <p:nvPr/>
            </p:nvSpPr>
            <p:spPr>
              <a:xfrm flipH="1">
                <a:off x="3692" y="1250"/>
                <a:ext cx="237" cy="28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en-US" altLang="zh-CN" sz="24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3991" name="Line 21"/>
              <p:cNvSpPr/>
              <p:nvPr/>
            </p:nvSpPr>
            <p:spPr>
              <a:xfrm flipV="1">
                <a:off x="3450" y="1232"/>
                <a:ext cx="293" cy="291"/>
              </a:xfrm>
              <a:prstGeom prst="line">
                <a:avLst/>
              </a:prstGeom>
              <a:ln w="28575" cap="flat" cmpd="sng">
                <a:solidFill>
                  <a:schemeClr val="folHlink"/>
                </a:solidFill>
                <a:prstDash val="solid"/>
                <a:round/>
                <a:headEnd type="none" w="med" len="med"/>
                <a:tailEnd type="arrow" w="med" len="med"/>
              </a:ln>
            </p:spPr>
          </p:sp>
        </p:grpSp>
        <p:sp>
          <p:nvSpPr>
            <p:cNvPr id="83992" name="AutoShape 22"/>
            <p:cNvSpPr>
              <a:spLocks noChangeAspect="1"/>
            </p:cNvSpPr>
            <p:nvPr/>
          </p:nvSpPr>
          <p:spPr>
            <a:xfrm flipH="1">
              <a:off x="3390" y="990"/>
              <a:ext cx="38" cy="37"/>
            </a:xfrm>
            <a:prstGeom prst="flowChartConnector">
              <a:avLst/>
            </a:prstGeom>
            <a:solidFill>
              <a:srgbClr val="0000FF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993" name="AutoShape 23"/>
            <p:cNvSpPr>
              <a:spLocks noChangeAspect="1"/>
            </p:cNvSpPr>
            <p:nvPr/>
          </p:nvSpPr>
          <p:spPr>
            <a:xfrm flipH="1">
              <a:off x="3409" y="1799"/>
              <a:ext cx="37" cy="37"/>
            </a:xfrm>
            <a:prstGeom prst="flowChartConnector">
              <a:avLst/>
            </a:prstGeom>
            <a:solidFill>
              <a:srgbClr val="0000FF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994" name="Text Box 26"/>
            <p:cNvSpPr txBox="1"/>
            <p:nvPr/>
          </p:nvSpPr>
          <p:spPr>
            <a:xfrm>
              <a:off x="3205" y="729"/>
              <a:ext cx="393" cy="230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 i="1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995" name="Text Box 27"/>
            <p:cNvSpPr txBox="1"/>
            <p:nvPr/>
          </p:nvSpPr>
          <p:spPr>
            <a:xfrm>
              <a:off x="3246" y="1857"/>
              <a:ext cx="393" cy="230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400" i="1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9471" name="Rectangle 31"/>
          <p:cNvSpPr/>
          <p:nvPr/>
        </p:nvSpPr>
        <p:spPr>
          <a:xfrm>
            <a:off x="1104900" y="4959350"/>
            <a:ext cx="3411538" cy="1160463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 anchorCtr="0"/>
          <a:p>
            <a:pPr eaLnBrk="0" hangingPunct="0">
              <a:lnSpc>
                <a:spcPct val="140000"/>
              </a:lnSpc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 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当  </a:t>
            </a:r>
            <a:r>
              <a:rPr lang="en-US" altLang="zh-CN" i="1" dirty="0">
                <a:solidFill>
                  <a:schemeClr val="folHlink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R</a:t>
            </a:r>
            <a:r>
              <a:rPr lang="en-US" altLang="zh-CN" baseline="-25000" dirty="0">
                <a:solidFill>
                  <a:schemeClr val="folHlink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L</a:t>
            </a:r>
            <a:r>
              <a:rPr lang="en-US" altLang="zh-CN" dirty="0">
                <a:solidFill>
                  <a:schemeClr val="folHlink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 = </a:t>
            </a:r>
            <a:r>
              <a:rPr lang="en-US" altLang="zh-CN" i="1" dirty="0">
                <a:solidFill>
                  <a:schemeClr val="folHlink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R</a:t>
            </a:r>
            <a:r>
              <a:rPr lang="en-US" altLang="zh-CN" baseline="-25000" dirty="0">
                <a:solidFill>
                  <a:schemeClr val="folHlink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eq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时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, R</a:t>
            </a:r>
            <a:r>
              <a: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L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可获得最大的功率：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83997" name="Rectangle 34"/>
          <p:cNvSpPr/>
          <p:nvPr/>
        </p:nvSpPr>
        <p:spPr>
          <a:xfrm>
            <a:off x="3452813" y="4910138"/>
            <a:ext cx="4781550" cy="842962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 anchorCtr="0"/>
          <a:p>
            <a:pPr eaLnBrk="0" hangingPunct="0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  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83998" name="Text Box 49"/>
          <p:cNvSpPr txBox="1"/>
          <p:nvPr/>
        </p:nvSpPr>
        <p:spPr>
          <a:xfrm>
            <a:off x="5705475" y="0"/>
            <a:ext cx="3438525" cy="41275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/>
          <a:p>
            <a:pPr algn="ctr"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B2B2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4-4 </a:t>
            </a:r>
            <a:r>
              <a:rPr lang="zh-CN" altLang="en-US" sz="2000" dirty="0">
                <a:solidFill>
                  <a:srgbClr val="B2B2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最大功率传传输定理</a:t>
            </a:r>
            <a:endParaRPr lang="zh-CN" altLang="en-US" sz="2000" dirty="0">
              <a:solidFill>
                <a:srgbClr val="B2B2B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3999" name="Rectangle 50"/>
          <p:cNvSpPr/>
          <p:nvPr/>
        </p:nvSpPr>
        <p:spPr>
          <a:xfrm>
            <a:off x="1501775" y="403225"/>
            <a:ext cx="6197600" cy="646113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 anchorCtr="0"/>
          <a:p>
            <a:pPr algn="ctr" eaLnBrk="0" hangingPunct="0"/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4.4  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最大功率传输定理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189492" name="AutoShape 52"/>
          <p:cNvSpPr/>
          <p:nvPr/>
        </p:nvSpPr>
        <p:spPr>
          <a:xfrm>
            <a:off x="3425825" y="2133600"/>
            <a:ext cx="3309938" cy="1651000"/>
          </a:xfrm>
          <a:prstGeom prst="cloudCallout">
            <a:avLst>
              <a:gd name="adj1" fmla="val -79019"/>
              <a:gd name="adj2" fmla="val -26634"/>
            </a:avLst>
          </a:prstGeom>
          <a:solidFill>
            <a:srgbClr val="006600"/>
          </a:solidFill>
          <a:ln w="28575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 anchorCtr="0"/>
          <a:p>
            <a:pPr algn="ctr" eaLnBrk="0" hangingPunct="0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L</a:t>
            </a:r>
            <a:r>
              <a:rPr lang="zh-CN" altLang="en-US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可获得的最大功率</a:t>
            </a:r>
            <a:r>
              <a:rPr lang="en-US" altLang="zh-CN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??</a:t>
            </a:r>
            <a:endParaRPr lang="en-US" altLang="zh-CN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89493" name="AutoShape 53"/>
          <p:cNvSpPr/>
          <p:nvPr/>
        </p:nvSpPr>
        <p:spPr>
          <a:xfrm>
            <a:off x="2859088" y="1930400"/>
            <a:ext cx="741362" cy="465138"/>
          </a:xfrm>
          <a:prstGeom prst="rightArrow">
            <a:avLst>
              <a:gd name="adj1" fmla="val 50000"/>
              <a:gd name="adj2" fmla="val 39661"/>
            </a:avLst>
          </a:prstGeom>
          <a:solidFill>
            <a:schemeClr val="accent1"/>
          </a:solidFill>
          <a:ln w="2857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" name="Group 69"/>
          <p:cNvGrpSpPr/>
          <p:nvPr/>
        </p:nvGrpSpPr>
        <p:grpSpPr>
          <a:xfrm>
            <a:off x="5637213" y="1562100"/>
            <a:ext cx="273050" cy="365125"/>
            <a:chOff x="3551" y="984"/>
            <a:chExt cx="172" cy="230"/>
          </a:xfrm>
        </p:grpSpPr>
        <p:sp>
          <p:nvSpPr>
            <p:cNvPr id="84003" name="Rectangle 56"/>
            <p:cNvSpPr/>
            <p:nvPr/>
          </p:nvSpPr>
          <p:spPr>
            <a:xfrm>
              <a:off x="3670" y="984"/>
              <a:ext cx="53" cy="23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 eaLnBrk="0" hangingPunct="0"/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400" i="1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004" name="AutoShape 57"/>
            <p:cNvSpPr/>
            <p:nvPr/>
          </p:nvSpPr>
          <p:spPr>
            <a:xfrm rot="-10800000" flipH="1">
              <a:off x="3551" y="1103"/>
              <a:ext cx="45" cy="91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28575" cap="flat" cmpd="sng">
              <a:solidFill>
                <a:schemeClr val="folHlink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89498" name="Object 58"/>
          <p:cNvGraphicFramePr>
            <a:graphicFrameLocks noChangeAspect="1"/>
          </p:cNvGraphicFramePr>
          <p:nvPr/>
        </p:nvGraphicFramePr>
        <p:xfrm>
          <a:off x="6591300" y="1374775"/>
          <a:ext cx="2079625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" name="" r:id="rId1" imgW="680720" imgH="340360" progId="Equation.3">
                  <p:embed/>
                </p:oleObj>
              </mc:Choice>
              <mc:Fallback>
                <p:oleObj name="" r:id="rId1" imgW="680720" imgH="340360" progId="Equation.3">
                  <p:embed/>
                  <p:pic>
                    <p:nvPicPr>
                      <p:cNvPr id="0" name="图片 3184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591300" y="1374775"/>
                        <a:ext cx="2079625" cy="1054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99" name="Object 59"/>
          <p:cNvGraphicFramePr>
            <a:graphicFrameLocks noChangeAspect="1"/>
          </p:cNvGraphicFramePr>
          <p:nvPr/>
        </p:nvGraphicFramePr>
        <p:xfrm>
          <a:off x="6850063" y="2827338"/>
          <a:ext cx="2293937" cy="158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" name="" r:id="rId3" imgW="807085" imgH="549910" progId="Equation.3">
                  <p:embed/>
                </p:oleObj>
              </mc:Choice>
              <mc:Fallback>
                <p:oleObj name="" r:id="rId3" imgW="807085" imgH="549910" progId="Equation.3">
                  <p:embed/>
                  <p:pic>
                    <p:nvPicPr>
                      <p:cNvPr id="0" name="图片 3182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850063" y="2827338"/>
                        <a:ext cx="2293937" cy="1582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500" name="Object 60"/>
          <p:cNvGraphicFramePr>
            <a:graphicFrameLocks noChangeAspect="1"/>
          </p:cNvGraphicFramePr>
          <p:nvPr/>
        </p:nvGraphicFramePr>
        <p:xfrm>
          <a:off x="4684713" y="3462338"/>
          <a:ext cx="1193800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" name="" r:id="rId5" imgW="403860" imgH="330835" progId="Equation.3">
                  <p:embed/>
                </p:oleObj>
              </mc:Choice>
              <mc:Fallback>
                <p:oleObj name="" r:id="rId5" imgW="403860" imgH="330835" progId="Equation.3">
                  <p:embed/>
                  <p:pic>
                    <p:nvPicPr>
                      <p:cNvPr id="0" name="图片 3185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684713" y="3462338"/>
                        <a:ext cx="1193800" cy="969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501" name="Object 61"/>
          <p:cNvGraphicFramePr>
            <a:graphicFrameLocks noChangeAspect="1"/>
          </p:cNvGraphicFramePr>
          <p:nvPr/>
        </p:nvGraphicFramePr>
        <p:xfrm>
          <a:off x="2732088" y="3667125"/>
          <a:ext cx="120967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" name="" r:id="rId7" imgW="433070" imgH="170180" progId="Equation.3">
                  <p:embed/>
                </p:oleObj>
              </mc:Choice>
              <mc:Fallback>
                <p:oleObj name="" r:id="rId7" imgW="433070" imgH="170180" progId="Equation.3">
                  <p:embed/>
                  <p:pic>
                    <p:nvPicPr>
                      <p:cNvPr id="0" name="图片 3183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732088" y="3667125"/>
                        <a:ext cx="1209675" cy="577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502" name="Object 62"/>
          <p:cNvGraphicFramePr>
            <a:graphicFrameLocks noChangeAspect="1"/>
          </p:cNvGraphicFramePr>
          <p:nvPr/>
        </p:nvGraphicFramePr>
        <p:xfrm>
          <a:off x="174625" y="3446463"/>
          <a:ext cx="1765300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" name="" r:id="rId9" imgW="593090" imgH="345440" progId="Equation.3">
                  <p:embed/>
                </p:oleObj>
              </mc:Choice>
              <mc:Fallback>
                <p:oleObj name="" r:id="rId9" imgW="593090" imgH="345440" progId="Equation.3">
                  <p:embed/>
                  <p:pic>
                    <p:nvPicPr>
                      <p:cNvPr id="0" name="图片 3186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74625" y="3446463"/>
                        <a:ext cx="1765300" cy="10525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504" name="AutoShape 64"/>
          <p:cNvSpPr/>
          <p:nvPr/>
        </p:nvSpPr>
        <p:spPr>
          <a:xfrm flipH="1">
            <a:off x="5994400" y="3656013"/>
            <a:ext cx="741363" cy="465137"/>
          </a:xfrm>
          <a:prstGeom prst="rightArrow">
            <a:avLst>
              <a:gd name="adj1" fmla="val 50000"/>
              <a:gd name="adj2" fmla="val 39662"/>
            </a:avLst>
          </a:prstGeom>
          <a:solidFill>
            <a:schemeClr val="accent1"/>
          </a:solidFill>
          <a:ln w="2857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505" name="AutoShape 65"/>
          <p:cNvSpPr/>
          <p:nvPr/>
        </p:nvSpPr>
        <p:spPr>
          <a:xfrm flipH="1">
            <a:off x="4005263" y="3684588"/>
            <a:ext cx="582612" cy="465137"/>
          </a:xfrm>
          <a:prstGeom prst="rightArrow">
            <a:avLst>
              <a:gd name="adj1" fmla="val 50000"/>
              <a:gd name="adj2" fmla="val 31169"/>
            </a:avLst>
          </a:prstGeom>
          <a:solidFill>
            <a:schemeClr val="accent1"/>
          </a:solidFill>
          <a:ln w="2857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506" name="AutoShape 66"/>
          <p:cNvSpPr/>
          <p:nvPr/>
        </p:nvSpPr>
        <p:spPr>
          <a:xfrm flipH="1">
            <a:off x="2117725" y="3698875"/>
            <a:ext cx="582613" cy="465138"/>
          </a:xfrm>
          <a:prstGeom prst="rightArrow">
            <a:avLst>
              <a:gd name="adj1" fmla="val 50000"/>
              <a:gd name="adj2" fmla="val 31169"/>
            </a:avLst>
          </a:prstGeom>
          <a:solidFill>
            <a:schemeClr val="accent1"/>
          </a:solidFill>
          <a:ln w="2857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89508" name="Object 68"/>
          <p:cNvGraphicFramePr>
            <a:graphicFrameLocks noChangeAspect="1"/>
          </p:cNvGraphicFramePr>
          <p:nvPr/>
        </p:nvGraphicFramePr>
        <p:xfrm>
          <a:off x="5429250" y="4913313"/>
          <a:ext cx="221615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" name="" r:id="rId11" imgW="593090" imgH="345440" progId="Equation.3">
                  <p:embed/>
                </p:oleObj>
              </mc:Choice>
              <mc:Fallback>
                <p:oleObj name="" r:id="rId11" imgW="593090" imgH="345440" progId="Equation.3">
                  <p:embed/>
                  <p:pic>
                    <p:nvPicPr>
                      <p:cNvPr id="0" name="图片 3187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429250" y="4913313"/>
                        <a:ext cx="2216150" cy="1320800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chemeClr val="folHlink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89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1000"/>
                                        <p:tgtEl>
                                          <p:spTgt spid="18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9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9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9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9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9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89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9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89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9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9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71" grpId="0"/>
      <p:bldP spid="189492" grpId="0" bldLvl="0" animBg="1"/>
      <p:bldP spid="189492" grpId="1" bldLvl="0" animBg="1"/>
      <p:bldP spid="189493" grpId="0" bldLvl="0" animBg="1"/>
      <p:bldP spid="189504" grpId="0" bldLvl="0" animBg="1"/>
      <p:bldP spid="189505" grpId="0" bldLvl="0" animBg="1"/>
      <p:bldP spid="189506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6323" name="AutoShape 195"/>
          <p:cNvSpPr/>
          <p:nvPr/>
        </p:nvSpPr>
        <p:spPr>
          <a:xfrm>
            <a:off x="4021138" y="4573588"/>
            <a:ext cx="1481137" cy="1798637"/>
          </a:xfrm>
          <a:prstGeom prst="roundRect">
            <a:avLst>
              <a:gd name="adj" fmla="val 16667"/>
            </a:avLst>
          </a:prstGeom>
          <a:solidFill>
            <a:srgbClr val="663300"/>
          </a:solidFill>
          <a:ln w="2857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322" name="AutoShape 194"/>
          <p:cNvSpPr/>
          <p:nvPr/>
        </p:nvSpPr>
        <p:spPr>
          <a:xfrm>
            <a:off x="0" y="3744913"/>
            <a:ext cx="1481138" cy="1798637"/>
          </a:xfrm>
          <a:prstGeom prst="roundRect">
            <a:avLst>
              <a:gd name="adj" fmla="val 16667"/>
            </a:avLst>
          </a:prstGeom>
          <a:solidFill>
            <a:srgbClr val="663300"/>
          </a:solidFill>
          <a:ln w="2857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320" name="AutoShape 192"/>
          <p:cNvSpPr/>
          <p:nvPr/>
        </p:nvSpPr>
        <p:spPr>
          <a:xfrm>
            <a:off x="1495425" y="407988"/>
            <a:ext cx="812800" cy="1290637"/>
          </a:xfrm>
          <a:prstGeom prst="roundRect">
            <a:avLst>
              <a:gd name="adj" fmla="val 16667"/>
            </a:avLst>
          </a:prstGeom>
          <a:solidFill>
            <a:srgbClr val="663300"/>
          </a:solidFill>
          <a:ln w="2857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319" name="AutoShape 191"/>
          <p:cNvSpPr/>
          <p:nvPr/>
        </p:nvSpPr>
        <p:spPr>
          <a:xfrm>
            <a:off x="174625" y="1001713"/>
            <a:ext cx="1030288" cy="1900237"/>
          </a:xfrm>
          <a:prstGeom prst="roundRect">
            <a:avLst>
              <a:gd name="adj" fmla="val 16667"/>
            </a:avLst>
          </a:prstGeom>
          <a:solidFill>
            <a:srgbClr val="663300"/>
          </a:solidFill>
          <a:ln w="2857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84997" name="Group 123"/>
          <p:cNvGrpSpPr/>
          <p:nvPr/>
        </p:nvGrpSpPr>
        <p:grpSpPr>
          <a:xfrm>
            <a:off x="257175" y="390525"/>
            <a:ext cx="3987800" cy="2581275"/>
            <a:chOff x="446" y="328"/>
            <a:chExt cx="2512" cy="1626"/>
          </a:xfrm>
        </p:grpSpPr>
        <p:sp>
          <p:nvSpPr>
            <p:cNvPr id="84998" name="Rectangle 55"/>
            <p:cNvSpPr/>
            <p:nvPr/>
          </p:nvSpPr>
          <p:spPr>
            <a:xfrm>
              <a:off x="627" y="752"/>
              <a:ext cx="501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999" name="Rectangle 56"/>
            <p:cNvSpPr/>
            <p:nvPr/>
          </p:nvSpPr>
          <p:spPr>
            <a:xfrm>
              <a:off x="1272" y="328"/>
              <a:ext cx="501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00" name="Rectangle 57"/>
            <p:cNvSpPr/>
            <p:nvPr/>
          </p:nvSpPr>
          <p:spPr>
            <a:xfrm>
              <a:off x="1287" y="745"/>
              <a:ext cx="501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01" name="Rectangle 58"/>
            <p:cNvSpPr/>
            <p:nvPr/>
          </p:nvSpPr>
          <p:spPr>
            <a:xfrm>
              <a:off x="1931" y="748"/>
              <a:ext cx="501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02" name="Rectangle 59"/>
            <p:cNvSpPr/>
            <p:nvPr/>
          </p:nvSpPr>
          <p:spPr>
            <a:xfrm>
              <a:off x="1132" y="1266"/>
              <a:ext cx="501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6188" name="Oval 60"/>
            <p:cNvSpPr>
              <a:spLocks noChangeArrowheads="1"/>
            </p:cNvSpPr>
            <p:nvPr/>
          </p:nvSpPr>
          <p:spPr bwMode="auto">
            <a:xfrm>
              <a:off x="446" y="1311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6189" name="Oval 61"/>
            <p:cNvSpPr>
              <a:spLocks noChangeArrowheads="1"/>
            </p:cNvSpPr>
            <p:nvPr/>
          </p:nvSpPr>
          <p:spPr bwMode="auto">
            <a:xfrm>
              <a:off x="2260" y="1288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005" name="Oval 62"/>
            <p:cNvSpPr/>
            <p:nvPr/>
          </p:nvSpPr>
          <p:spPr>
            <a:xfrm>
              <a:off x="1112" y="1009"/>
              <a:ext cx="34" cy="34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06" name="Text Box 63"/>
            <p:cNvSpPr txBox="1"/>
            <p:nvPr/>
          </p:nvSpPr>
          <p:spPr>
            <a:xfrm>
              <a:off x="1814" y="1780"/>
              <a:ext cx="112" cy="17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07" name="Text Box 64"/>
            <p:cNvSpPr txBox="1"/>
            <p:nvPr/>
          </p:nvSpPr>
          <p:spPr>
            <a:xfrm>
              <a:off x="1894" y="1013"/>
              <a:ext cx="258" cy="199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400" i="1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08" name="Rectangle 65"/>
            <p:cNvSpPr/>
            <p:nvPr/>
          </p:nvSpPr>
          <p:spPr>
            <a:xfrm>
              <a:off x="568" y="1028"/>
              <a:ext cx="1802" cy="749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>
              <a:spAutoFit/>
            </a:bodyPr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09" name="Rectangle 66"/>
            <p:cNvSpPr/>
            <p:nvPr/>
          </p:nvSpPr>
          <p:spPr>
            <a:xfrm>
              <a:off x="1126" y="616"/>
              <a:ext cx="713" cy="1161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10" name="Rectangle 67"/>
            <p:cNvSpPr/>
            <p:nvPr/>
          </p:nvSpPr>
          <p:spPr>
            <a:xfrm>
              <a:off x="1361" y="561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11" name="Rectangle 68"/>
            <p:cNvSpPr/>
            <p:nvPr/>
          </p:nvSpPr>
          <p:spPr>
            <a:xfrm>
              <a:off x="1366" y="977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12" name="Rectangle 69"/>
            <p:cNvSpPr/>
            <p:nvPr/>
          </p:nvSpPr>
          <p:spPr>
            <a:xfrm>
              <a:off x="721" y="973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13" name="Rectangle 70"/>
            <p:cNvSpPr/>
            <p:nvPr/>
          </p:nvSpPr>
          <p:spPr>
            <a:xfrm>
              <a:off x="1993" y="982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14" name="Rectangle 71"/>
            <p:cNvSpPr/>
            <p:nvPr/>
          </p:nvSpPr>
          <p:spPr>
            <a:xfrm rot="5400000">
              <a:off x="952" y="1323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15" name="Rectangle 72"/>
            <p:cNvSpPr/>
            <p:nvPr/>
          </p:nvSpPr>
          <p:spPr>
            <a:xfrm rot="5400000">
              <a:off x="1674" y="1332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16" name="Text Box 73"/>
            <p:cNvSpPr txBox="1"/>
            <p:nvPr/>
          </p:nvSpPr>
          <p:spPr>
            <a:xfrm>
              <a:off x="624" y="1132"/>
              <a:ext cx="275" cy="60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>
                <a:lnSpc>
                  <a:spcPct val="90000"/>
                </a:lnSpc>
              </a:pPr>
              <a:r>
                <a: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＋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>
                <a:lnSpc>
                  <a:spcPct val="90000"/>
                </a:lnSpc>
              </a:pP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>
                <a:lnSpc>
                  <a:spcPct val="90000"/>
                </a:lnSpc>
              </a:pPr>
              <a:r>
                <a: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17" name="Text Box 74"/>
            <p:cNvSpPr txBox="1"/>
            <p:nvPr/>
          </p:nvSpPr>
          <p:spPr>
            <a:xfrm>
              <a:off x="596" y="1302"/>
              <a:ext cx="530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50V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18" name="Rectangle 75"/>
            <p:cNvSpPr/>
            <p:nvPr/>
          </p:nvSpPr>
          <p:spPr>
            <a:xfrm>
              <a:off x="1858" y="1252"/>
              <a:ext cx="262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400" i="1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19" name="Text Box 76"/>
            <p:cNvSpPr txBox="1"/>
            <p:nvPr/>
          </p:nvSpPr>
          <p:spPr>
            <a:xfrm>
              <a:off x="2384" y="1092"/>
              <a:ext cx="275" cy="60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>
                <a:lnSpc>
                  <a:spcPct val="90000"/>
                </a:lnSpc>
              </a:pPr>
              <a:r>
                <a: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＋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>
                <a:lnSpc>
                  <a:spcPct val="90000"/>
                </a:lnSpc>
              </a:pP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>
                <a:lnSpc>
                  <a:spcPct val="90000"/>
                </a:lnSpc>
              </a:pPr>
              <a:r>
                <a: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20" name="Text Box 77"/>
            <p:cNvSpPr txBox="1"/>
            <p:nvPr/>
          </p:nvSpPr>
          <p:spPr>
            <a:xfrm>
              <a:off x="2428" y="1271"/>
              <a:ext cx="530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50V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21" name="Text Box 78"/>
            <p:cNvSpPr txBox="1"/>
            <p:nvPr/>
          </p:nvSpPr>
          <p:spPr>
            <a:xfrm>
              <a:off x="1860" y="839"/>
              <a:ext cx="112" cy="17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22" name="Oval 79"/>
            <p:cNvSpPr/>
            <p:nvPr/>
          </p:nvSpPr>
          <p:spPr>
            <a:xfrm>
              <a:off x="1108" y="1763"/>
              <a:ext cx="34" cy="34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23" name="Oval 80"/>
            <p:cNvSpPr/>
            <p:nvPr/>
          </p:nvSpPr>
          <p:spPr>
            <a:xfrm>
              <a:off x="1834" y="1760"/>
              <a:ext cx="34" cy="34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24" name="Oval 81"/>
            <p:cNvSpPr/>
            <p:nvPr/>
          </p:nvSpPr>
          <p:spPr>
            <a:xfrm>
              <a:off x="1826" y="1009"/>
              <a:ext cx="34" cy="34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25" name="AutoShape 82"/>
            <p:cNvSpPr/>
            <p:nvPr/>
          </p:nvSpPr>
          <p:spPr>
            <a:xfrm rot="-10800000" flipH="1">
              <a:off x="1814" y="1107"/>
              <a:ext cx="45" cy="91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177"/>
          <p:cNvGrpSpPr/>
          <p:nvPr/>
        </p:nvGrpSpPr>
        <p:grpSpPr>
          <a:xfrm>
            <a:off x="5106988" y="461963"/>
            <a:ext cx="1652587" cy="2249487"/>
            <a:chOff x="3893" y="437"/>
            <a:chExt cx="1041" cy="1417"/>
          </a:xfrm>
        </p:grpSpPr>
        <p:sp>
          <p:nvSpPr>
            <p:cNvPr id="176211" name="Oval 83"/>
            <p:cNvSpPr>
              <a:spLocks noChangeArrowheads="1"/>
            </p:cNvSpPr>
            <p:nvPr/>
          </p:nvSpPr>
          <p:spPr bwMode="auto">
            <a:xfrm>
              <a:off x="3893" y="882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028" name="Rectangle 34"/>
            <p:cNvSpPr/>
            <p:nvPr/>
          </p:nvSpPr>
          <p:spPr>
            <a:xfrm>
              <a:off x="4005" y="660"/>
              <a:ext cx="686" cy="978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anchor="ctr" anchorCtr="0">
              <a:spAutoFit/>
            </a:bodyPr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29" name="Text Box 36"/>
            <p:cNvSpPr txBox="1"/>
            <p:nvPr/>
          </p:nvSpPr>
          <p:spPr>
            <a:xfrm>
              <a:off x="4090" y="719"/>
              <a:ext cx="275" cy="473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>
                <a:lnSpc>
                  <a:spcPct val="9000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>
                <a:lnSpc>
                  <a:spcPct val="90000"/>
                </a:lnSpc>
              </a:pP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just" eaLnBrk="0" hangingPunct="0">
                <a:lnSpc>
                  <a:spcPct val="5000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5030" name="Text Box 38"/>
            <p:cNvSpPr txBox="1"/>
            <p:nvPr/>
          </p:nvSpPr>
          <p:spPr>
            <a:xfrm>
              <a:off x="4129" y="852"/>
              <a:ext cx="339" cy="20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endParaRPr lang="zh-CN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31" name="Rectangle 39"/>
            <p:cNvSpPr/>
            <p:nvPr/>
          </p:nvSpPr>
          <p:spPr>
            <a:xfrm>
              <a:off x="4164" y="804"/>
              <a:ext cx="348" cy="34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400" baseline="-30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oc</a:t>
              </a:r>
              <a:endPara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32" name="Rectangle 40"/>
            <p:cNvSpPr/>
            <p:nvPr/>
          </p:nvSpPr>
          <p:spPr>
            <a:xfrm>
              <a:off x="4095" y="1220"/>
              <a:ext cx="348" cy="34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i="1" baseline="-30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eq</a:t>
              </a:r>
              <a:endParaRPr lang="en-US" altLang="zh-CN" sz="2400" i="1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33" name="Text Box 41"/>
            <p:cNvSpPr txBox="1"/>
            <p:nvPr/>
          </p:nvSpPr>
          <p:spPr>
            <a:xfrm>
              <a:off x="4779" y="978"/>
              <a:ext cx="155" cy="34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34" name="Rectangle 43"/>
            <p:cNvSpPr/>
            <p:nvPr/>
          </p:nvSpPr>
          <p:spPr>
            <a:xfrm>
              <a:off x="4758" y="702"/>
              <a:ext cx="53" cy="23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 eaLnBrk="0" hangingPunct="0"/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400" i="1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35" name="AutoShape 44"/>
            <p:cNvSpPr/>
            <p:nvPr/>
          </p:nvSpPr>
          <p:spPr>
            <a:xfrm rot="-10800000" flipH="1">
              <a:off x="4666" y="811"/>
              <a:ext cx="45" cy="91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36" name="Oval 45"/>
            <p:cNvSpPr/>
            <p:nvPr/>
          </p:nvSpPr>
          <p:spPr>
            <a:xfrm>
              <a:off x="4670" y="640"/>
              <a:ext cx="34" cy="34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0" tIns="0" rIns="0" bIns="0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37" name="Oval 46"/>
            <p:cNvSpPr/>
            <p:nvPr/>
          </p:nvSpPr>
          <p:spPr>
            <a:xfrm>
              <a:off x="4684" y="1614"/>
              <a:ext cx="34" cy="34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0" tIns="0" rIns="0" bIns="0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38" name="Rectangle 47"/>
            <p:cNvSpPr/>
            <p:nvPr/>
          </p:nvSpPr>
          <p:spPr>
            <a:xfrm>
              <a:off x="4674" y="1662"/>
              <a:ext cx="89" cy="19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 eaLnBrk="0" hangingPunct="0"/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39" name="Rectangle 48"/>
            <p:cNvSpPr/>
            <p:nvPr/>
          </p:nvSpPr>
          <p:spPr>
            <a:xfrm>
              <a:off x="4688" y="437"/>
              <a:ext cx="80" cy="19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 eaLnBrk="0" hangingPunct="0"/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40" name="Rectangle 84"/>
            <p:cNvSpPr/>
            <p:nvPr/>
          </p:nvSpPr>
          <p:spPr>
            <a:xfrm rot="5400000">
              <a:off x="3841" y="1305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41" name="Rectangle 86"/>
            <p:cNvSpPr/>
            <p:nvPr/>
          </p:nvSpPr>
          <p:spPr>
            <a:xfrm rot="5400000">
              <a:off x="4545" y="1122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76217" name="AutoShape 89"/>
          <p:cNvSpPr/>
          <p:nvPr/>
        </p:nvSpPr>
        <p:spPr>
          <a:xfrm>
            <a:off x="4092575" y="1308100"/>
            <a:ext cx="741363" cy="465138"/>
          </a:xfrm>
          <a:prstGeom prst="rightArrow">
            <a:avLst>
              <a:gd name="adj1" fmla="val 50000"/>
              <a:gd name="adj2" fmla="val 39661"/>
            </a:avLst>
          </a:prstGeom>
          <a:solidFill>
            <a:schemeClr val="accent1"/>
          </a:solidFill>
          <a:ln w="2857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" name="Group 153"/>
          <p:cNvGrpSpPr/>
          <p:nvPr/>
        </p:nvGrpSpPr>
        <p:grpSpPr>
          <a:xfrm>
            <a:off x="209550" y="3592513"/>
            <a:ext cx="3998913" cy="1919287"/>
            <a:chOff x="132" y="2263"/>
            <a:chExt cx="2519" cy="1209"/>
          </a:xfrm>
        </p:grpSpPr>
        <p:sp>
          <p:nvSpPr>
            <p:cNvPr id="85044" name="Line 122"/>
            <p:cNvSpPr/>
            <p:nvPr/>
          </p:nvSpPr>
          <p:spPr>
            <a:xfrm>
              <a:off x="1540" y="2542"/>
              <a:ext cx="0" cy="768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5045" name="Line 119"/>
            <p:cNvSpPr/>
            <p:nvPr/>
          </p:nvSpPr>
          <p:spPr>
            <a:xfrm>
              <a:off x="818" y="2542"/>
              <a:ext cx="0" cy="759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5046" name="Rectangle 93"/>
            <p:cNvSpPr/>
            <p:nvPr/>
          </p:nvSpPr>
          <p:spPr>
            <a:xfrm>
              <a:off x="980" y="2263"/>
              <a:ext cx="501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47" name="Rectangle 94"/>
            <p:cNvSpPr/>
            <p:nvPr/>
          </p:nvSpPr>
          <p:spPr>
            <a:xfrm>
              <a:off x="1624" y="2266"/>
              <a:ext cx="501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48" name="Rectangle 95"/>
            <p:cNvSpPr/>
            <p:nvPr/>
          </p:nvSpPr>
          <p:spPr>
            <a:xfrm>
              <a:off x="825" y="2784"/>
              <a:ext cx="501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6225" name="Oval 97"/>
            <p:cNvSpPr>
              <a:spLocks noChangeArrowheads="1"/>
            </p:cNvSpPr>
            <p:nvPr/>
          </p:nvSpPr>
          <p:spPr bwMode="auto">
            <a:xfrm>
              <a:off x="1953" y="280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050" name="Oval 98"/>
            <p:cNvSpPr/>
            <p:nvPr/>
          </p:nvSpPr>
          <p:spPr>
            <a:xfrm>
              <a:off x="805" y="2527"/>
              <a:ext cx="34" cy="34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51" name="Text Box 99"/>
            <p:cNvSpPr txBox="1"/>
            <p:nvPr/>
          </p:nvSpPr>
          <p:spPr>
            <a:xfrm>
              <a:off x="1507" y="3298"/>
              <a:ext cx="112" cy="17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52" name="Text Box 100"/>
            <p:cNvSpPr txBox="1"/>
            <p:nvPr/>
          </p:nvSpPr>
          <p:spPr>
            <a:xfrm>
              <a:off x="1587" y="2531"/>
              <a:ext cx="258" cy="199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400" i="1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53" name="Rectangle 101"/>
            <p:cNvSpPr/>
            <p:nvPr/>
          </p:nvSpPr>
          <p:spPr>
            <a:xfrm>
              <a:off x="261" y="2546"/>
              <a:ext cx="1802" cy="749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>
              <a:spAutoFit/>
            </a:bodyPr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54" name="Rectangle 104"/>
            <p:cNvSpPr/>
            <p:nvPr/>
          </p:nvSpPr>
          <p:spPr>
            <a:xfrm>
              <a:off x="1059" y="2495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55" name="Rectangle 106"/>
            <p:cNvSpPr/>
            <p:nvPr/>
          </p:nvSpPr>
          <p:spPr>
            <a:xfrm>
              <a:off x="1686" y="2500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56" name="Rectangle 107"/>
            <p:cNvSpPr/>
            <p:nvPr/>
          </p:nvSpPr>
          <p:spPr>
            <a:xfrm rot="5400000">
              <a:off x="645" y="2841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57" name="Rectangle 108"/>
            <p:cNvSpPr/>
            <p:nvPr/>
          </p:nvSpPr>
          <p:spPr>
            <a:xfrm rot="5400000">
              <a:off x="1367" y="2850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58" name="Text Box 110"/>
            <p:cNvSpPr txBox="1"/>
            <p:nvPr/>
          </p:nvSpPr>
          <p:spPr>
            <a:xfrm>
              <a:off x="253" y="2554"/>
              <a:ext cx="530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2.5A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59" name="Rectangle 111"/>
            <p:cNvSpPr/>
            <p:nvPr/>
          </p:nvSpPr>
          <p:spPr>
            <a:xfrm>
              <a:off x="1551" y="2770"/>
              <a:ext cx="262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400" i="1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60" name="Text Box 112"/>
            <p:cNvSpPr txBox="1"/>
            <p:nvPr/>
          </p:nvSpPr>
          <p:spPr>
            <a:xfrm>
              <a:off x="2077" y="2610"/>
              <a:ext cx="275" cy="60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>
                <a:lnSpc>
                  <a:spcPct val="90000"/>
                </a:lnSpc>
              </a:pPr>
              <a:r>
                <a: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＋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>
                <a:lnSpc>
                  <a:spcPct val="90000"/>
                </a:lnSpc>
              </a:pP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>
                <a:lnSpc>
                  <a:spcPct val="90000"/>
                </a:lnSpc>
              </a:pPr>
              <a:r>
                <a: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61" name="Text Box 113"/>
            <p:cNvSpPr txBox="1"/>
            <p:nvPr/>
          </p:nvSpPr>
          <p:spPr>
            <a:xfrm>
              <a:off x="2121" y="2789"/>
              <a:ext cx="530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50V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62" name="Text Box 114"/>
            <p:cNvSpPr txBox="1"/>
            <p:nvPr/>
          </p:nvSpPr>
          <p:spPr>
            <a:xfrm>
              <a:off x="1553" y="2357"/>
              <a:ext cx="112" cy="17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63" name="Oval 115"/>
            <p:cNvSpPr/>
            <p:nvPr/>
          </p:nvSpPr>
          <p:spPr>
            <a:xfrm>
              <a:off x="801" y="3281"/>
              <a:ext cx="34" cy="34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64" name="Oval 116"/>
            <p:cNvSpPr/>
            <p:nvPr/>
          </p:nvSpPr>
          <p:spPr>
            <a:xfrm>
              <a:off x="1527" y="3278"/>
              <a:ext cx="34" cy="34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65" name="Oval 117"/>
            <p:cNvSpPr/>
            <p:nvPr/>
          </p:nvSpPr>
          <p:spPr>
            <a:xfrm>
              <a:off x="1519" y="2527"/>
              <a:ext cx="34" cy="34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66" name="AutoShape 118"/>
            <p:cNvSpPr/>
            <p:nvPr/>
          </p:nvSpPr>
          <p:spPr>
            <a:xfrm rot="-10800000" flipH="1">
              <a:off x="1516" y="2625"/>
              <a:ext cx="45" cy="91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6224" name="Oval 96"/>
            <p:cNvSpPr>
              <a:spLocks noChangeArrowheads="1"/>
            </p:cNvSpPr>
            <p:nvPr/>
          </p:nvSpPr>
          <p:spPr bwMode="auto">
            <a:xfrm>
              <a:off x="139" y="2829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068" name="AutoShape 120"/>
            <p:cNvSpPr/>
            <p:nvPr/>
          </p:nvSpPr>
          <p:spPr>
            <a:xfrm rot="10800000" flipH="1" flipV="1">
              <a:off x="236" y="2689"/>
              <a:ext cx="45" cy="91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69" name="Line 121"/>
            <p:cNvSpPr/>
            <p:nvPr/>
          </p:nvSpPr>
          <p:spPr>
            <a:xfrm>
              <a:off x="132" y="2953"/>
              <a:ext cx="247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5" name="Group 154"/>
          <p:cNvGrpSpPr/>
          <p:nvPr/>
        </p:nvGrpSpPr>
        <p:grpSpPr>
          <a:xfrm>
            <a:off x="4251325" y="4537075"/>
            <a:ext cx="3159125" cy="1919288"/>
            <a:chOff x="3510" y="2318"/>
            <a:chExt cx="1990" cy="1209"/>
          </a:xfrm>
        </p:grpSpPr>
        <p:sp>
          <p:nvSpPr>
            <p:cNvPr id="85071" name="Text Box 141"/>
            <p:cNvSpPr txBox="1"/>
            <p:nvPr/>
          </p:nvSpPr>
          <p:spPr>
            <a:xfrm>
              <a:off x="4970" y="2844"/>
              <a:ext cx="530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50V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5072" name="Group 152"/>
            <p:cNvGrpSpPr/>
            <p:nvPr/>
          </p:nvGrpSpPr>
          <p:grpSpPr>
            <a:xfrm>
              <a:off x="3510" y="2318"/>
              <a:ext cx="1691" cy="1209"/>
              <a:chOff x="3510" y="2318"/>
              <a:chExt cx="1691" cy="1209"/>
            </a:xfrm>
          </p:grpSpPr>
          <p:sp>
            <p:nvSpPr>
              <p:cNvPr id="176275" name="Oval 147"/>
              <p:cNvSpPr>
                <a:spLocks noChangeArrowheads="1"/>
              </p:cNvSpPr>
              <p:nvPr/>
            </p:nvSpPr>
            <p:spPr bwMode="auto">
              <a:xfrm>
                <a:off x="3510" y="2884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5074" name="Line 124"/>
              <p:cNvSpPr/>
              <p:nvPr/>
            </p:nvSpPr>
            <p:spPr>
              <a:xfrm>
                <a:off x="4389" y="2597"/>
                <a:ext cx="0" cy="768"/>
              </a:xfrm>
              <a:prstGeom prst="line">
                <a:avLst/>
              </a:prstGeom>
              <a:ln w="28575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5075" name="Rectangle 126"/>
              <p:cNvSpPr/>
              <p:nvPr/>
            </p:nvSpPr>
            <p:spPr>
              <a:xfrm>
                <a:off x="3829" y="2318"/>
                <a:ext cx="501" cy="2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t" anchorCtr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20Ω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076" name="Rectangle 127"/>
              <p:cNvSpPr/>
              <p:nvPr/>
            </p:nvSpPr>
            <p:spPr>
              <a:xfrm>
                <a:off x="4473" y="2321"/>
                <a:ext cx="501" cy="2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t" anchorCtr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20Ω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6257" name="Oval 129"/>
              <p:cNvSpPr>
                <a:spLocks noChangeArrowheads="1"/>
              </p:cNvSpPr>
              <p:nvPr/>
            </p:nvSpPr>
            <p:spPr bwMode="auto">
              <a:xfrm>
                <a:off x="4802" y="2861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38100">
                <a:solidFill>
                  <a:srgbClr val="FFCC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5078" name="Text Box 131"/>
              <p:cNvSpPr txBox="1"/>
              <p:nvPr/>
            </p:nvSpPr>
            <p:spPr>
              <a:xfrm>
                <a:off x="4356" y="3353"/>
                <a:ext cx="112" cy="17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079" name="Text Box 132"/>
              <p:cNvSpPr txBox="1"/>
              <p:nvPr/>
            </p:nvSpPr>
            <p:spPr>
              <a:xfrm>
                <a:off x="4436" y="2586"/>
                <a:ext cx="258" cy="19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400" i="1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080" name="Rectangle 133"/>
              <p:cNvSpPr/>
              <p:nvPr/>
            </p:nvSpPr>
            <p:spPr>
              <a:xfrm>
                <a:off x="3631" y="2601"/>
                <a:ext cx="1281" cy="749"/>
              </a:xfrm>
              <a:prstGeom prst="rect">
                <a:avLst/>
              </a:prstGeom>
              <a:noFill/>
              <a:ln w="28575" cap="flat" cmpd="sng">
                <a:solidFill>
                  <a:srgbClr val="FFCC99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anchor="ctr" anchorCtr="0">
                <a:spAutoFit/>
              </a:bodyPr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081" name="Rectangle 134"/>
              <p:cNvSpPr/>
              <p:nvPr/>
            </p:nvSpPr>
            <p:spPr>
              <a:xfrm>
                <a:off x="3908" y="2550"/>
                <a:ext cx="272" cy="113"/>
              </a:xfrm>
              <a:prstGeom prst="rect">
                <a:avLst/>
              </a:prstGeom>
              <a:gradFill rotWithShape="1">
                <a:gsLst>
                  <a:gs pos="0">
                    <a:srgbClr val="765E47"/>
                  </a:gs>
                  <a:gs pos="50000">
                    <a:srgbClr val="FFCC99"/>
                  </a:gs>
                  <a:gs pos="100000">
                    <a:srgbClr val="765E47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082" name="Rectangle 135"/>
              <p:cNvSpPr/>
              <p:nvPr/>
            </p:nvSpPr>
            <p:spPr>
              <a:xfrm>
                <a:off x="4535" y="2555"/>
                <a:ext cx="272" cy="113"/>
              </a:xfrm>
              <a:prstGeom prst="rect">
                <a:avLst/>
              </a:prstGeom>
              <a:gradFill rotWithShape="1">
                <a:gsLst>
                  <a:gs pos="0">
                    <a:srgbClr val="765E47"/>
                  </a:gs>
                  <a:gs pos="50000">
                    <a:srgbClr val="FFCC99"/>
                  </a:gs>
                  <a:gs pos="100000">
                    <a:srgbClr val="765E47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083" name="Rectangle 137"/>
              <p:cNvSpPr/>
              <p:nvPr/>
            </p:nvSpPr>
            <p:spPr>
              <a:xfrm rot="5400000">
                <a:off x="4216" y="2905"/>
                <a:ext cx="272" cy="113"/>
              </a:xfrm>
              <a:prstGeom prst="rect">
                <a:avLst/>
              </a:prstGeom>
              <a:gradFill rotWithShape="1">
                <a:gsLst>
                  <a:gs pos="0">
                    <a:srgbClr val="765E47"/>
                  </a:gs>
                  <a:gs pos="50000">
                    <a:srgbClr val="FFCC99"/>
                  </a:gs>
                  <a:gs pos="100000">
                    <a:srgbClr val="765E47"/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084" name="Text Box 138"/>
              <p:cNvSpPr txBox="1"/>
              <p:nvPr/>
            </p:nvSpPr>
            <p:spPr>
              <a:xfrm>
                <a:off x="3661" y="2819"/>
                <a:ext cx="530" cy="2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25V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085" name="Rectangle 139"/>
              <p:cNvSpPr/>
              <p:nvPr/>
            </p:nvSpPr>
            <p:spPr>
              <a:xfrm>
                <a:off x="4400" y="2825"/>
                <a:ext cx="262" cy="2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t" anchorCtr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2400" i="1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086" name="Text Box 140"/>
              <p:cNvSpPr txBox="1"/>
              <p:nvPr/>
            </p:nvSpPr>
            <p:spPr>
              <a:xfrm>
                <a:off x="4926" y="2665"/>
                <a:ext cx="275" cy="60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>
                  <a:lnSpc>
                    <a:spcPct val="90000"/>
                  </a:lnSpc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＋</a:t>
                </a:r>
                <a:endPara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 eaLnBrk="0" hangingPunct="0">
                  <a:lnSpc>
                    <a:spcPct val="90000"/>
                  </a:lnSpc>
                </a:pPr>
                <a:endPara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 eaLnBrk="0" hangingPunct="0">
                  <a:lnSpc>
                    <a:spcPct val="90000"/>
                  </a:lnSpc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－</a:t>
                </a:r>
                <a:endPara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087" name="Text Box 142"/>
              <p:cNvSpPr txBox="1"/>
              <p:nvPr/>
            </p:nvSpPr>
            <p:spPr>
              <a:xfrm>
                <a:off x="4402" y="2412"/>
                <a:ext cx="112" cy="17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088" name="Oval 144"/>
              <p:cNvSpPr/>
              <p:nvPr/>
            </p:nvSpPr>
            <p:spPr>
              <a:xfrm>
                <a:off x="4376" y="3333"/>
                <a:ext cx="34" cy="34"/>
              </a:xfrm>
              <a:prstGeom prst="ellipse">
                <a:avLst/>
              </a:prstGeom>
              <a:solidFill>
                <a:schemeClr val="tx1"/>
              </a:solidFill>
              <a:ln w="28575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089" name="Oval 145"/>
              <p:cNvSpPr/>
              <p:nvPr/>
            </p:nvSpPr>
            <p:spPr>
              <a:xfrm>
                <a:off x="4368" y="2582"/>
                <a:ext cx="34" cy="34"/>
              </a:xfrm>
              <a:prstGeom prst="ellipse">
                <a:avLst/>
              </a:prstGeom>
              <a:solidFill>
                <a:schemeClr val="tx1"/>
              </a:solidFill>
              <a:ln w="28575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090" name="AutoShape 146"/>
              <p:cNvSpPr/>
              <p:nvPr/>
            </p:nvSpPr>
            <p:spPr>
              <a:xfrm rot="-10800000" flipH="1">
                <a:off x="4365" y="2680"/>
                <a:ext cx="45" cy="91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0" hangingPunct="0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091" name="Text Box 150"/>
              <p:cNvSpPr txBox="1"/>
              <p:nvPr/>
            </p:nvSpPr>
            <p:spPr>
              <a:xfrm>
                <a:off x="3652" y="2703"/>
                <a:ext cx="275" cy="47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lIns="0" tIns="0" rIns="0" bIns="0" anchor="t" anchorCtr="0"/>
              <a:p>
                <a:pPr algn="just" eaLnBrk="0" hangingPunct="0">
                  <a:lnSpc>
                    <a:spcPct val="90000"/>
                  </a:lnSpc>
                </a:pP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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  <a:p>
                <a:pPr algn="just" eaLnBrk="0" hangingPunct="0">
                  <a:lnSpc>
                    <a:spcPct val="90000"/>
                  </a:lnSpc>
                </a:pP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  <a:p>
                <a:pPr algn="just" eaLnBrk="0" hangingPunct="0">
                  <a:lnSpc>
                    <a:spcPct val="50000"/>
                  </a:lnSpc>
                </a:pP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</p:grpSp>
      </p:grpSp>
      <p:grpSp>
        <p:nvGrpSpPr>
          <p:cNvPr id="7" name="Group 181"/>
          <p:cNvGrpSpPr/>
          <p:nvPr/>
        </p:nvGrpSpPr>
        <p:grpSpPr>
          <a:xfrm>
            <a:off x="6216650" y="3030538"/>
            <a:ext cx="2927350" cy="1624012"/>
            <a:chOff x="3388" y="1836"/>
            <a:chExt cx="1844" cy="1023"/>
          </a:xfrm>
        </p:grpSpPr>
        <p:sp>
          <p:nvSpPr>
            <p:cNvPr id="85093" name="Rectangle 160"/>
            <p:cNvSpPr/>
            <p:nvPr/>
          </p:nvSpPr>
          <p:spPr>
            <a:xfrm>
              <a:off x="4369" y="2263"/>
              <a:ext cx="501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10Ω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94" name="Text Box 163"/>
            <p:cNvSpPr txBox="1"/>
            <p:nvPr/>
          </p:nvSpPr>
          <p:spPr>
            <a:xfrm>
              <a:off x="4986" y="2685"/>
              <a:ext cx="112" cy="17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95" name="Text Box 164"/>
            <p:cNvSpPr txBox="1"/>
            <p:nvPr/>
          </p:nvSpPr>
          <p:spPr>
            <a:xfrm>
              <a:off x="4974" y="2010"/>
              <a:ext cx="258" cy="199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400" i="1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96" name="Rectangle 165"/>
            <p:cNvSpPr/>
            <p:nvPr/>
          </p:nvSpPr>
          <p:spPr>
            <a:xfrm>
              <a:off x="4070" y="2025"/>
              <a:ext cx="842" cy="749"/>
            </a:xfrm>
            <a:prstGeom prst="rect">
              <a:avLst/>
            </a:prstGeom>
            <a:noFill/>
            <a:ln w="28575" cap="flat" cmpd="sng">
              <a:solidFill>
                <a:srgbClr val="FFCC99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anchor="ctr" anchorCtr="0">
              <a:spAutoFit/>
            </a:bodyPr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97" name="Rectangle 166"/>
            <p:cNvSpPr/>
            <p:nvPr/>
          </p:nvSpPr>
          <p:spPr>
            <a:xfrm rot="5400000">
              <a:off x="4185" y="2314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98" name="Rectangle 168"/>
            <p:cNvSpPr/>
            <p:nvPr/>
          </p:nvSpPr>
          <p:spPr>
            <a:xfrm rot="5400000">
              <a:off x="4754" y="2329"/>
              <a:ext cx="272" cy="113"/>
            </a:xfrm>
            <a:prstGeom prst="rect">
              <a:avLst/>
            </a:prstGeom>
            <a:gradFill rotWithShape="1">
              <a:gsLst>
                <a:gs pos="0">
                  <a:srgbClr val="765E47"/>
                </a:gs>
                <a:gs pos="50000">
                  <a:srgbClr val="FFCC99"/>
                </a:gs>
                <a:gs pos="100000">
                  <a:srgbClr val="765E47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99" name="Text Box 169"/>
            <p:cNvSpPr txBox="1"/>
            <p:nvPr/>
          </p:nvSpPr>
          <p:spPr>
            <a:xfrm>
              <a:off x="3388" y="2060"/>
              <a:ext cx="703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3.75A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100" name="Rectangle 170"/>
            <p:cNvSpPr/>
            <p:nvPr/>
          </p:nvSpPr>
          <p:spPr>
            <a:xfrm>
              <a:off x="4938" y="2277"/>
              <a:ext cx="262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400" i="1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101" name="Text Box 172"/>
            <p:cNvSpPr txBox="1"/>
            <p:nvPr/>
          </p:nvSpPr>
          <p:spPr>
            <a:xfrm>
              <a:off x="4940" y="1836"/>
              <a:ext cx="112" cy="17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102" name="Oval 173"/>
            <p:cNvSpPr/>
            <p:nvPr/>
          </p:nvSpPr>
          <p:spPr>
            <a:xfrm>
              <a:off x="4896" y="2757"/>
              <a:ext cx="34" cy="34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103" name="Oval 174"/>
            <p:cNvSpPr/>
            <p:nvPr/>
          </p:nvSpPr>
          <p:spPr>
            <a:xfrm>
              <a:off x="4897" y="2006"/>
              <a:ext cx="34" cy="34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104" name="AutoShape 175"/>
            <p:cNvSpPr/>
            <p:nvPr/>
          </p:nvSpPr>
          <p:spPr>
            <a:xfrm rot="-10800000" flipH="1">
              <a:off x="4885" y="2104"/>
              <a:ext cx="45" cy="91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6286" name="Oval 158"/>
            <p:cNvSpPr>
              <a:spLocks noChangeArrowheads="1"/>
            </p:cNvSpPr>
            <p:nvPr/>
          </p:nvSpPr>
          <p:spPr bwMode="auto">
            <a:xfrm>
              <a:off x="3949" y="2308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38100">
              <a:solidFill>
                <a:srgbClr val="FFCC99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106" name="AutoShape 178"/>
            <p:cNvSpPr/>
            <p:nvPr/>
          </p:nvSpPr>
          <p:spPr>
            <a:xfrm rot="10800000" flipH="1" flipV="1">
              <a:off x="4045" y="2176"/>
              <a:ext cx="45" cy="91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107" name="Line 179"/>
            <p:cNvSpPr/>
            <p:nvPr/>
          </p:nvSpPr>
          <p:spPr>
            <a:xfrm>
              <a:off x="3950" y="2423"/>
              <a:ext cx="219" cy="0"/>
            </a:xfrm>
            <a:prstGeom prst="line">
              <a:avLst/>
            </a:prstGeom>
            <a:ln w="38100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5108" name="Line 180"/>
            <p:cNvSpPr/>
            <p:nvPr/>
          </p:nvSpPr>
          <p:spPr>
            <a:xfrm>
              <a:off x="4353" y="2020"/>
              <a:ext cx="0" cy="755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med" len="med"/>
              <a:tailEnd type="oval" w="med" len="med"/>
            </a:ln>
          </p:spPr>
        </p:sp>
      </p:grpSp>
      <p:sp>
        <p:nvSpPr>
          <p:cNvPr id="176310" name="AutoShape 182"/>
          <p:cNvSpPr/>
          <p:nvPr/>
        </p:nvSpPr>
        <p:spPr>
          <a:xfrm>
            <a:off x="1611313" y="3005138"/>
            <a:ext cx="479425" cy="550862"/>
          </a:xfrm>
          <a:prstGeom prst="downArrow">
            <a:avLst>
              <a:gd name="adj1" fmla="val 50000"/>
              <a:gd name="adj2" fmla="val 28592"/>
            </a:avLst>
          </a:prstGeom>
          <a:solidFill>
            <a:schemeClr val="accent1"/>
          </a:solidFill>
          <a:ln w="2857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311" name="AutoShape 183"/>
          <p:cNvSpPr/>
          <p:nvPr/>
        </p:nvSpPr>
        <p:spPr>
          <a:xfrm rot="-3944325">
            <a:off x="3179763" y="5329238"/>
            <a:ext cx="479425" cy="663575"/>
          </a:xfrm>
          <a:prstGeom prst="downArrow">
            <a:avLst>
              <a:gd name="adj1" fmla="val 50000"/>
              <a:gd name="adj2" fmla="val 34442"/>
            </a:avLst>
          </a:prstGeom>
          <a:solidFill>
            <a:schemeClr val="accent1"/>
          </a:solidFill>
          <a:ln w="2857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312" name="AutoShape 184"/>
          <p:cNvSpPr/>
          <p:nvPr/>
        </p:nvSpPr>
        <p:spPr>
          <a:xfrm rot="2488651" flipV="1">
            <a:off x="7361238" y="4894263"/>
            <a:ext cx="479425" cy="665162"/>
          </a:xfrm>
          <a:prstGeom prst="downArrow">
            <a:avLst>
              <a:gd name="adj1" fmla="val 50000"/>
              <a:gd name="adj2" fmla="val 34524"/>
            </a:avLst>
          </a:prstGeom>
          <a:solidFill>
            <a:schemeClr val="accent1"/>
          </a:solidFill>
          <a:ln w="2857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313" name="AutoShape 185"/>
          <p:cNvSpPr/>
          <p:nvPr/>
        </p:nvSpPr>
        <p:spPr>
          <a:xfrm flipV="1">
            <a:off x="7764463" y="2454275"/>
            <a:ext cx="479425" cy="550863"/>
          </a:xfrm>
          <a:prstGeom prst="downArrow">
            <a:avLst>
              <a:gd name="adj1" fmla="val 50000"/>
              <a:gd name="adj2" fmla="val 28592"/>
            </a:avLst>
          </a:prstGeom>
          <a:solidFill>
            <a:schemeClr val="accent1"/>
          </a:solidFill>
          <a:ln w="2857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 algn="ctr"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76314" name="Object 186"/>
          <p:cNvGraphicFramePr>
            <a:graphicFrameLocks noChangeAspect="1"/>
          </p:cNvGraphicFramePr>
          <p:nvPr/>
        </p:nvGraphicFramePr>
        <p:xfrm>
          <a:off x="7083425" y="996950"/>
          <a:ext cx="1593850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" name="" r:id="rId1" imgW="622300" imgH="345440" progId="Equation.3">
                  <p:embed/>
                </p:oleObj>
              </mc:Choice>
              <mc:Fallback>
                <p:oleObj name="" r:id="rId1" imgW="622300" imgH="345440" progId="Equation.3">
                  <p:embed/>
                  <p:pic>
                    <p:nvPicPr>
                      <p:cNvPr id="0" name="图片 3189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083425" y="996950"/>
                        <a:ext cx="1593850" cy="992188"/>
                      </a:xfrm>
                      <a:prstGeom prst="rect">
                        <a:avLst/>
                      </a:prstGeom>
                      <a:solidFill>
                        <a:srgbClr val="0066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315" name="Object 187"/>
          <p:cNvGraphicFramePr>
            <a:graphicFrameLocks noChangeAspect="1"/>
          </p:cNvGraphicFramePr>
          <p:nvPr/>
        </p:nvGraphicFramePr>
        <p:xfrm>
          <a:off x="3327400" y="2668588"/>
          <a:ext cx="3754438" cy="197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" name="" r:id="rId3" imgW="1099185" imgH="515620" progId="Equation.3">
                  <p:embed/>
                </p:oleObj>
              </mc:Choice>
              <mc:Fallback>
                <p:oleObj name="" r:id="rId3" imgW="1099185" imgH="515620" progId="Equation.3">
                  <p:embed/>
                  <p:pic>
                    <p:nvPicPr>
                      <p:cNvPr id="0" name="图片 3188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327400" y="2668588"/>
                        <a:ext cx="3754438" cy="1978025"/>
                      </a:xfrm>
                      <a:prstGeom prst="rect">
                        <a:avLst/>
                      </a:prstGeom>
                      <a:solidFill>
                        <a:srgbClr val="0066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115" name="Rectangle 188" descr="轮廓式菱形"/>
          <p:cNvSpPr/>
          <p:nvPr/>
        </p:nvSpPr>
        <p:spPr>
          <a:xfrm>
            <a:off x="0" y="0"/>
            <a:ext cx="1046163" cy="708025"/>
          </a:xfrm>
          <a:prstGeom prst="rect">
            <a:avLst/>
          </a:prstGeom>
          <a:blipFill rotWithShape="0">
            <a:blip r:embed="rId5"/>
          </a:blipFill>
          <a:ln w="28575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anchor="ctr" anchorCtr="0"/>
          <a:p>
            <a:pPr algn="ctr" eaLnBrk="0" hangingPunct="0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解：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85116" name="Text Box 189"/>
          <p:cNvSpPr txBox="1"/>
          <p:nvPr/>
        </p:nvSpPr>
        <p:spPr>
          <a:xfrm>
            <a:off x="5705475" y="0"/>
            <a:ext cx="3438525" cy="41275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/>
          <a:p>
            <a:pPr algn="ctr"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B2B2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4-4 </a:t>
            </a:r>
            <a:r>
              <a:rPr lang="zh-CN" altLang="en-US" sz="2000" dirty="0">
                <a:solidFill>
                  <a:srgbClr val="B2B2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最大功率传传输定理</a:t>
            </a:r>
            <a:endParaRPr lang="zh-CN" altLang="en-US" sz="2000" dirty="0">
              <a:solidFill>
                <a:srgbClr val="B2B2B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6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6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6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6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7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76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76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84" dur="500"/>
                                        <p:tgtEl>
                                          <p:spTgt spid="176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6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76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323" grpId="0" bldLvl="0" animBg="1"/>
      <p:bldP spid="176323" grpId="1" bldLvl="0" animBg="1"/>
      <p:bldP spid="176322" grpId="0" bldLvl="0" animBg="1"/>
      <p:bldP spid="176322" grpId="1" bldLvl="0" animBg="1"/>
      <p:bldP spid="176320" grpId="0" bldLvl="0" animBg="1"/>
      <p:bldP spid="176320" grpId="1" bldLvl="0" animBg="1"/>
      <p:bldP spid="176319" grpId="0" bldLvl="0" animBg="1"/>
      <p:bldP spid="176319" grpId="1" bldLvl="0" animBg="1"/>
      <p:bldP spid="176217" grpId="0" bldLvl="0" animBg="1"/>
      <p:bldP spid="176310" grpId="0" bldLvl="0" animBg="1"/>
      <p:bldP spid="176311" grpId="0" bldLvl="0" animBg="1"/>
      <p:bldP spid="176312" grpId="0" bldLvl="0" animBg="1"/>
      <p:bldP spid="176313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通过假设</a:t>
            </a:r>
            <a:r>
              <a:rPr kumimoji="0" lang="en-US" altLang="zh-CN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R</a:t>
            </a:r>
            <a:r>
              <a:rPr kumimoji="0" lang="en-US" altLang="zh-CN" sz="3200" b="0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L</a:t>
            </a: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支路电流或电压，然后再计算相应</a:t>
            </a:r>
            <a:r>
              <a:rPr kumimoji="0" lang="en-US" altLang="zh-CN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R</a:t>
            </a:r>
            <a:r>
              <a:rPr kumimoji="0" lang="en-US" altLang="zh-CN" sz="3200" b="0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L</a:t>
            </a: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两端电压或流过</a:t>
            </a:r>
            <a:r>
              <a:rPr kumimoji="0" lang="en-US" altLang="zh-CN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R</a:t>
            </a:r>
            <a:r>
              <a:rPr kumimoji="0" lang="en-US" altLang="zh-CN" sz="3200" b="0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L</a:t>
            </a: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电流，再求最大功率传输，一般不建议！</a:t>
            </a:r>
            <a:endParaRPr kumimoji="0" lang="zh-CN" altLang="en-US" sz="32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569720" y="796925"/>
            <a:ext cx="53911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理想电压源和理想电流源串并联？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KCL</a:t>
            </a:r>
            <a:r>
              <a:rPr lang="zh-CN" altLang="en-US"/>
              <a:t>和</a:t>
            </a:r>
            <a:r>
              <a:rPr lang="en-US" altLang="zh-CN"/>
              <a:t>KVL</a:t>
            </a:r>
            <a:r>
              <a:rPr lang="zh-CN" altLang="en-US"/>
              <a:t>计算</a:t>
            </a:r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41" name="Rectangle 29"/>
          <p:cNvSpPr>
            <a:spLocks noChangeArrowheads="1"/>
          </p:cNvSpPr>
          <p:nvPr/>
        </p:nvSpPr>
        <p:spPr bwMode="auto">
          <a:xfrm>
            <a:off x="161925" y="260350"/>
            <a:ext cx="8982075" cy="1384300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如图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所示电路，负载电阻</a:t>
            </a:r>
            <a:r>
              <a:rPr kumimoji="1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1" lang="en-US" altLang="zh-CN" sz="2800" b="0" i="0" u="none" strike="noStrike" kern="1200" cap="none" spc="0" normalizeH="0" baseline="-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为何值时，可获得最大功率？并求此最大功率。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7042" name="Picture 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1484313"/>
            <a:ext cx="6858000" cy="3924300"/>
          </a:xfrm>
          <a:prstGeom prst="rect">
            <a:avLst/>
          </a:prstGeom>
          <a:noFill/>
          <a:ln w="28575">
            <a:noFill/>
          </a:ln>
        </p:spPr>
      </p:pic>
    </p:spTree>
  </p:cSld>
  <p:clrMapOvr>
    <a:masterClrMapping/>
  </p:clrMapOvr>
  <p:transition>
    <p:rand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806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463" y="461963"/>
            <a:ext cx="4697412" cy="2433637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8806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738" y="2905125"/>
            <a:ext cx="5053012" cy="3509963"/>
          </a:xfrm>
          <a:prstGeom prst="rect">
            <a:avLst/>
          </a:prstGeom>
          <a:noFill/>
          <a:ln w="28575">
            <a:noFill/>
          </a:ln>
        </p:spPr>
      </p:pic>
    </p:spTree>
  </p:cSld>
  <p:clrMapOvr>
    <a:masterClrMapping/>
  </p:clrMapOvr>
  <p:transition>
    <p:rand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9089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0" y="1081088"/>
            <a:ext cx="4533900" cy="3914775"/>
          </a:xfrm>
          <a:prstGeom prst="rect">
            <a:avLst/>
          </a:prstGeom>
          <a:noFill/>
          <a:ln w="28575">
            <a:noFill/>
          </a:ln>
        </p:spPr>
      </p:pic>
    </p:spTree>
  </p:cSld>
  <p:clrMapOvr>
    <a:masterClrMapping/>
  </p:clrMapOvr>
  <p:transition>
    <p:random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011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525" y="757238"/>
            <a:ext cx="5410200" cy="2428875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9011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3" y="3233738"/>
            <a:ext cx="4238625" cy="3095625"/>
          </a:xfrm>
          <a:prstGeom prst="rect">
            <a:avLst/>
          </a:prstGeom>
          <a:noFill/>
          <a:ln w="28575">
            <a:noFill/>
          </a:ln>
        </p:spPr>
      </p:pic>
    </p:spTree>
  </p:cSld>
  <p:clrMapOvr>
    <a:masterClrMapping/>
  </p:clrMapOvr>
  <p:transition>
    <p:random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1137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9288" y="271463"/>
            <a:ext cx="4033837" cy="3309937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91138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3700463"/>
            <a:ext cx="8077200" cy="2638425"/>
          </a:xfrm>
          <a:prstGeom prst="rect">
            <a:avLst/>
          </a:prstGeom>
          <a:noFill/>
          <a:ln w="28575">
            <a:noFill/>
          </a:ln>
        </p:spPr>
      </p:pic>
    </p:spTree>
  </p:cSld>
  <p:clrMapOvr>
    <a:masterClrMapping/>
  </p:clrMapOvr>
  <p:transition>
    <p:rand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6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09725"/>
            <a:ext cx="9144000" cy="3221038"/>
          </a:xfrm>
          <a:prstGeom prst="rect">
            <a:avLst/>
          </a:prstGeom>
          <a:noFill/>
          <a:ln w="28575">
            <a:noFill/>
          </a:ln>
        </p:spPr>
      </p:pic>
    </p:spTree>
  </p:cSld>
  <p:clrMapOvr>
    <a:masterClrMapping/>
  </p:clrMapOvr>
  <p:transition>
    <p:random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318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988" y="504825"/>
            <a:ext cx="6891337" cy="4827588"/>
          </a:xfrm>
          <a:prstGeom prst="rect">
            <a:avLst/>
          </a:prstGeom>
          <a:noFill/>
          <a:ln w="28575">
            <a:noFill/>
          </a:ln>
        </p:spPr>
      </p:pic>
    </p:spTree>
  </p:cSld>
  <p:clrMapOvr>
    <a:masterClrMapping/>
  </p:clrMapOvr>
  <p:transition>
    <p:random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4209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275" y="114300"/>
            <a:ext cx="6210300" cy="6600825"/>
          </a:xfrm>
          <a:prstGeom prst="rect">
            <a:avLst/>
          </a:prstGeom>
          <a:noFill/>
          <a:ln w="28575">
            <a:noFill/>
          </a:ln>
        </p:spPr>
      </p:pic>
    </p:spTree>
  </p:cSld>
  <p:clrMapOvr>
    <a:masterClrMapping/>
  </p:clrMapOvr>
  <p:transition>
    <p:random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523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5450" y="1638300"/>
            <a:ext cx="4419600" cy="3429000"/>
          </a:xfrm>
          <a:prstGeom prst="rect">
            <a:avLst/>
          </a:prstGeom>
          <a:noFill/>
          <a:ln w="28575">
            <a:noFill/>
          </a:ln>
        </p:spPr>
      </p:pic>
    </p:spTree>
  </p:cSld>
  <p:clrMapOvr>
    <a:masterClrMapping/>
  </p:clrMapOvr>
  <p:transition>
    <p:random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625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762" y="1497013"/>
            <a:ext cx="9144000" cy="29924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第二章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218" name="内容占位符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宋体" panose="02010600030101010101" pitchFamily="2" charset="-122"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2667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sym typeface="+mn-ea"/>
              </a:rPr>
              <a:t>概念：电阻网络等效 内部等效和外部等效，输入电阻概念 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2667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原理：Y-△电阻网络变换，实际电压源和电流源转换、理想电压源和电流源的串并联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7281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762" y="1257300"/>
            <a:ext cx="9144000" cy="2949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830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8913"/>
            <a:ext cx="8820150" cy="2316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830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2375"/>
            <a:ext cx="8812213" cy="2317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8307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013" y="4868863"/>
            <a:ext cx="3005137" cy="20050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kern="1200" cap="none" spc="0" normalizeH="0" baseline="0" noProof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第六章</a:t>
            </a:r>
            <a:endParaRPr kumimoji="0" lang="zh-CN" altLang="en-US" sz="4400" b="0" i="0" u="none" strike="noStrike" kern="1200" cap="none" spc="0" normalizeH="0" baseline="0" noProof="1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概念：L和C串并联</a:t>
            </a:r>
            <a:endParaRPr kumimoji="0" lang="zh-CN" altLang="en-US" sz="32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原理：LC 伏安方程，LC电路的储能积分关系式</a:t>
            </a:r>
            <a:endParaRPr kumimoji="0" lang="zh-CN" altLang="en-US" sz="32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41" name="Text Box 21"/>
          <p:cNvSpPr txBox="1"/>
          <p:nvPr/>
        </p:nvSpPr>
        <p:spPr>
          <a:xfrm>
            <a:off x="0" y="712788"/>
            <a:ext cx="7315200" cy="6746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/>
          <a:p>
            <a:pPr>
              <a:spcBef>
                <a:spcPct val="50000"/>
              </a:spcBef>
              <a:buClr>
                <a:srgbClr val="FFCC99"/>
              </a:buClr>
              <a:buFont typeface="Wingdings" panose="05000000000000000000" pitchFamily="2" charset="2"/>
            </a:pPr>
            <a: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  <a:t>  3  </a:t>
            </a:r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电压与电流的导数关系式</a:t>
            </a: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0354" name="AutoShape 24"/>
          <p:cNvSpPr/>
          <p:nvPr/>
        </p:nvSpPr>
        <p:spPr>
          <a:xfrm>
            <a:off x="1003300" y="1808163"/>
            <a:ext cx="2447925" cy="6477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CCCCFF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  <a:effectLst>
            <a:prstShdw prst="shdw17" dist="17961" dir="2699999">
              <a:srgbClr val="7A7A99"/>
            </a:prstShdw>
          </a:effectLst>
        </p:spPr>
        <p:txBody>
          <a:bodyPr wrap="none" lIns="0" tIns="0" rIns="0" bIns="0" anchor="ctr" anchorCtr="0"/>
          <a:p>
            <a:pPr algn="ctr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电容电压变化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100355" name="Object 29"/>
          <p:cNvGraphicFramePr>
            <a:graphicFrameLocks noChangeAspect="1"/>
          </p:cNvGraphicFramePr>
          <p:nvPr/>
        </p:nvGraphicFramePr>
        <p:xfrm>
          <a:off x="1397000" y="2481263"/>
          <a:ext cx="893763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" r:id="rId1" imgW="170180" imgH="143510" progId="Equation.3">
                  <p:embed/>
                </p:oleObj>
              </mc:Choice>
              <mc:Fallback>
                <p:oleObj name="" r:id="rId1" imgW="170180" imgH="143510" progId="Equation.3">
                  <p:embed/>
                  <p:pic>
                    <p:nvPicPr>
                      <p:cNvPr id="0" name="图片 3195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397000" y="2481263"/>
                        <a:ext cx="893763" cy="531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6" name="AutoShape 25"/>
          <p:cNvSpPr/>
          <p:nvPr/>
        </p:nvSpPr>
        <p:spPr>
          <a:xfrm>
            <a:off x="973138" y="3076575"/>
            <a:ext cx="2519362" cy="6477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CCCCFF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  <a:effectLst>
            <a:prstShdw prst="shdw17" dist="17961" dir="2699999">
              <a:srgbClr val="7A7A99"/>
            </a:prstShdw>
          </a:effectLst>
        </p:spPr>
        <p:txBody>
          <a:bodyPr wrap="none" lIns="0" tIns="0" rIns="0" bIns="0" anchor="ctr" anchorCtr="0"/>
          <a:p>
            <a:pPr algn="ctr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极板电荷增减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100357" name="Object 30"/>
          <p:cNvGraphicFramePr>
            <a:graphicFrameLocks noChangeAspect="1"/>
          </p:cNvGraphicFramePr>
          <p:nvPr/>
        </p:nvGraphicFramePr>
        <p:xfrm>
          <a:off x="1466850" y="3748088"/>
          <a:ext cx="84137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" name="" r:id="rId3" imgW="170180" imgH="170180" progId="Equation.3">
                  <p:embed/>
                </p:oleObj>
              </mc:Choice>
              <mc:Fallback>
                <p:oleObj name="" r:id="rId3" imgW="170180" imgH="170180" progId="Equation.3">
                  <p:embed/>
                  <p:pic>
                    <p:nvPicPr>
                      <p:cNvPr id="0" name="图片 3191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466850" y="3748088"/>
                        <a:ext cx="841375" cy="608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8" name="AutoShape 26"/>
          <p:cNvSpPr/>
          <p:nvPr/>
        </p:nvSpPr>
        <p:spPr>
          <a:xfrm>
            <a:off x="992188" y="4405313"/>
            <a:ext cx="2519362" cy="6508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CCCCFF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  <a:effectLst>
            <a:prstShdw prst="shdw17" dist="17961" dir="2699999">
              <a:srgbClr val="7A7A99"/>
            </a:prstShdw>
          </a:effectLst>
        </p:spPr>
        <p:txBody>
          <a:bodyPr wrap="none" lIns="0" tIns="0" rIns="0" bIns="0" anchor="ctr" anchorCtr="0"/>
          <a:p>
            <a:pPr algn="ctr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产生传导电流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100359" name="Object 31"/>
          <p:cNvGraphicFramePr>
            <a:graphicFrameLocks noChangeAspect="1"/>
          </p:cNvGraphicFramePr>
          <p:nvPr/>
        </p:nvGraphicFramePr>
        <p:xfrm>
          <a:off x="1447800" y="5103813"/>
          <a:ext cx="8763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" name="" r:id="rId5" imgW="80645" imgH="143510" progId="Equation.3">
                  <p:embed/>
                </p:oleObj>
              </mc:Choice>
              <mc:Fallback>
                <p:oleObj name="" r:id="rId5" imgW="80645" imgH="143510" progId="Equation.3">
                  <p:embed/>
                  <p:pic>
                    <p:nvPicPr>
                      <p:cNvPr id="0" name="图片 3193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447800" y="5103813"/>
                        <a:ext cx="876300" cy="71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60" name="Object 22"/>
          <p:cNvGraphicFramePr>
            <a:graphicFrameLocks noChangeAspect="1"/>
          </p:cNvGraphicFramePr>
          <p:nvPr/>
        </p:nvGraphicFramePr>
        <p:xfrm>
          <a:off x="5014913" y="3344863"/>
          <a:ext cx="2354262" cy="143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" name="" r:id="rId7" imgW="528955" imgH="367665" progId="Equation.3">
                  <p:embed/>
                </p:oleObj>
              </mc:Choice>
              <mc:Fallback>
                <p:oleObj name="" r:id="rId7" imgW="528955" imgH="367665" progId="Equation.3">
                  <p:embed/>
                  <p:pic>
                    <p:nvPicPr>
                      <p:cNvPr id="0" name="图片 3194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014913" y="3344863"/>
                        <a:ext cx="2354262" cy="1436687"/>
                      </a:xfrm>
                      <a:prstGeom prst="rect">
                        <a:avLst/>
                      </a:prstGeom>
                      <a:noFill/>
                      <a:ln w="38100" cap="flat" cmpd="sng">
                        <a:solidFill>
                          <a:srgbClr val="CCFFCC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61" name="Object 34"/>
          <p:cNvGraphicFramePr>
            <a:graphicFrameLocks noChangeAspect="1"/>
          </p:cNvGraphicFramePr>
          <p:nvPr/>
        </p:nvGraphicFramePr>
        <p:xfrm>
          <a:off x="2382838" y="4965700"/>
          <a:ext cx="2090737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" name="" r:id="rId9" imgW="403225" imgH="367665" progId="Equation.3">
                  <p:embed/>
                </p:oleObj>
              </mc:Choice>
              <mc:Fallback>
                <p:oleObj name="" r:id="rId9" imgW="403225" imgH="367665" progId="Equation.3">
                  <p:embed/>
                  <p:pic>
                    <p:nvPicPr>
                      <p:cNvPr id="0" name="图片 3190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382838" y="4965700"/>
                        <a:ext cx="2090737" cy="1296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62" name="Object 47"/>
          <p:cNvGraphicFramePr>
            <a:graphicFrameLocks noChangeAspect="1"/>
          </p:cNvGraphicFramePr>
          <p:nvPr/>
        </p:nvGraphicFramePr>
        <p:xfrm>
          <a:off x="2414588" y="3698875"/>
          <a:ext cx="136842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" name="" r:id="rId11" imgW="439420" imgH="187960" progId="Equation.3">
                  <p:embed/>
                </p:oleObj>
              </mc:Choice>
              <mc:Fallback>
                <p:oleObj name="" r:id="rId11" imgW="439420" imgH="187960" progId="Equation.3">
                  <p:embed/>
                  <p:pic>
                    <p:nvPicPr>
                      <p:cNvPr id="0" name="图片 3192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14588" y="3698875"/>
                        <a:ext cx="1368425" cy="687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0363" name="Group 78"/>
          <p:cNvGrpSpPr/>
          <p:nvPr/>
        </p:nvGrpSpPr>
        <p:grpSpPr>
          <a:xfrm>
            <a:off x="5164138" y="1544638"/>
            <a:ext cx="3094037" cy="1497012"/>
            <a:chOff x="1003" y="973"/>
            <a:chExt cx="1949" cy="943"/>
          </a:xfrm>
        </p:grpSpPr>
        <p:sp>
          <p:nvSpPr>
            <p:cNvPr id="100364" name="Text Box 79"/>
            <p:cNvSpPr txBox="1">
              <a:spLocks noChangeAspect="1"/>
            </p:cNvSpPr>
            <p:nvPr/>
          </p:nvSpPr>
          <p:spPr>
            <a:xfrm>
              <a:off x="1268" y="1027"/>
              <a:ext cx="398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32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65" name="Line 80"/>
            <p:cNvSpPr>
              <a:spLocks noChangeAspect="1"/>
            </p:cNvSpPr>
            <p:nvPr/>
          </p:nvSpPr>
          <p:spPr>
            <a:xfrm>
              <a:off x="1813" y="1307"/>
              <a:ext cx="0" cy="251"/>
            </a:xfrm>
            <a:prstGeom prst="line">
              <a:avLst/>
            </a:prstGeom>
            <a:ln w="5715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366" name="Line 81"/>
            <p:cNvSpPr>
              <a:spLocks noChangeAspect="1"/>
            </p:cNvSpPr>
            <p:nvPr/>
          </p:nvSpPr>
          <p:spPr>
            <a:xfrm>
              <a:off x="1941" y="1307"/>
              <a:ext cx="0" cy="251"/>
            </a:xfrm>
            <a:prstGeom prst="line">
              <a:avLst/>
            </a:prstGeom>
            <a:ln w="5715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367" name="Oval 82"/>
            <p:cNvSpPr>
              <a:spLocks noChangeAspect="1"/>
            </p:cNvSpPr>
            <p:nvPr/>
          </p:nvSpPr>
          <p:spPr>
            <a:xfrm>
              <a:off x="1003" y="1417"/>
              <a:ext cx="72" cy="63"/>
            </a:xfrm>
            <a:prstGeom prst="ellipse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00368" name="Oval 83"/>
            <p:cNvSpPr>
              <a:spLocks noChangeAspect="1"/>
            </p:cNvSpPr>
            <p:nvPr/>
          </p:nvSpPr>
          <p:spPr>
            <a:xfrm>
              <a:off x="2687" y="1396"/>
              <a:ext cx="73" cy="62"/>
            </a:xfrm>
            <a:prstGeom prst="ellipse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00369" name="Text Box 84"/>
            <p:cNvSpPr txBox="1">
              <a:spLocks noChangeAspect="1"/>
            </p:cNvSpPr>
            <p:nvPr/>
          </p:nvSpPr>
          <p:spPr>
            <a:xfrm>
              <a:off x="1808" y="1568"/>
              <a:ext cx="308" cy="286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32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70" name="Text Box 85"/>
            <p:cNvSpPr txBox="1">
              <a:spLocks noChangeAspect="1"/>
            </p:cNvSpPr>
            <p:nvPr/>
          </p:nvSpPr>
          <p:spPr>
            <a:xfrm>
              <a:off x="1805" y="973"/>
              <a:ext cx="283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71" name="Line 86"/>
            <p:cNvSpPr/>
            <p:nvPr/>
          </p:nvSpPr>
          <p:spPr>
            <a:xfrm>
              <a:off x="1965" y="1429"/>
              <a:ext cx="722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372" name="Line 87"/>
            <p:cNvSpPr/>
            <p:nvPr/>
          </p:nvSpPr>
          <p:spPr>
            <a:xfrm flipH="1">
              <a:off x="1062" y="1429"/>
              <a:ext cx="732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373" name="AutoShape 88"/>
            <p:cNvSpPr>
              <a:spLocks noChangeAspect="1"/>
            </p:cNvSpPr>
            <p:nvPr/>
          </p:nvSpPr>
          <p:spPr>
            <a:xfrm rot="5400000">
              <a:off x="1370" y="1314"/>
              <a:ext cx="95" cy="195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9525">
              <a:noFill/>
            </a:ln>
          </p:spPr>
          <p:txBody>
            <a:bodyPr rot="10800000" vert="eaVert" wrap="none" anchor="ctr" anchorCtr="0"/>
            <a:p>
              <a:pPr algn="ctr"/>
              <a:endParaRPr lang="zh-CN" altLang="zh-CN" sz="3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74" name="Text Box 89"/>
            <p:cNvSpPr txBox="1">
              <a:spLocks noChangeAspect="1"/>
            </p:cNvSpPr>
            <p:nvPr/>
          </p:nvSpPr>
          <p:spPr>
            <a:xfrm>
              <a:off x="1052" y="1551"/>
              <a:ext cx="190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                     </a:t>
              </a:r>
              <a:endPara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56411" name="AutoShape 91"/>
          <p:cNvSpPr>
            <a:spLocks noChangeArrowheads="1"/>
          </p:cNvSpPr>
          <p:nvPr/>
        </p:nvSpPr>
        <p:spPr bwMode="auto">
          <a:xfrm>
            <a:off x="6113463" y="5102225"/>
            <a:ext cx="2727325" cy="1006475"/>
          </a:xfrm>
          <a:prstGeom prst="wedgeRoundRectCallout">
            <a:avLst>
              <a:gd name="adj1" fmla="val -48718"/>
              <a:gd name="adj2" fmla="val -89116"/>
              <a:gd name="adj3" fmla="val 16667"/>
            </a:avLst>
          </a:prstGeom>
          <a:gradFill rotWithShape="0">
            <a:gsLst>
              <a:gs pos="0">
                <a:schemeClr val="hlink">
                  <a:gamma/>
                  <a:shade val="19608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19608"/>
                  <a:invGamma/>
                </a:schemeClr>
              </a:gs>
            </a:gsLst>
            <a:lin ang="18900000" scaled="1"/>
          </a:gradFill>
          <a:ln w="38100">
            <a:noFill/>
            <a:miter lim="800000"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电容元件的基本 伏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--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安关系式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100376" name="AutoShape 93"/>
          <p:cNvCxnSpPr>
            <a:stCxn id="100354" idx="2"/>
            <a:endCxn id="100356" idx="0"/>
          </p:cNvCxnSpPr>
          <p:nvPr/>
        </p:nvCxnSpPr>
        <p:spPr>
          <a:xfrm>
            <a:off x="2227263" y="2455863"/>
            <a:ext cx="6350" cy="620712"/>
          </a:xfrm>
          <a:prstGeom prst="straightConnector1">
            <a:avLst/>
          </a:prstGeom>
          <a:ln w="57150" cap="flat" cmpd="sng">
            <a:solidFill>
              <a:schemeClr val="folHlink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7" dist="17961" dir="2699999">
              <a:srgbClr val="698799"/>
            </a:prstShdw>
          </a:effectLst>
        </p:spPr>
      </p:cxnSp>
      <p:cxnSp>
        <p:nvCxnSpPr>
          <p:cNvPr id="100377" name="AutoShape 95"/>
          <p:cNvCxnSpPr>
            <a:stCxn id="100356" idx="2"/>
            <a:endCxn id="100358" idx="0"/>
          </p:cNvCxnSpPr>
          <p:nvPr/>
        </p:nvCxnSpPr>
        <p:spPr>
          <a:xfrm>
            <a:off x="2233613" y="3724275"/>
            <a:ext cx="19050" cy="681038"/>
          </a:xfrm>
          <a:prstGeom prst="straightConnector1">
            <a:avLst/>
          </a:prstGeom>
          <a:ln w="57150" cap="flat" cmpd="sng">
            <a:solidFill>
              <a:schemeClr val="folHlink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7" dist="17961" dir="2699999">
              <a:srgbClr val="698799"/>
            </a:prstShdw>
          </a:effectLst>
        </p:spPr>
      </p:cxnSp>
      <p:cxnSp>
        <p:nvCxnSpPr>
          <p:cNvPr id="100378" name="AutoShape 96"/>
          <p:cNvCxnSpPr>
            <a:stCxn id="100358" idx="2"/>
          </p:cNvCxnSpPr>
          <p:nvPr/>
        </p:nvCxnSpPr>
        <p:spPr>
          <a:xfrm>
            <a:off x="2252663" y="5056188"/>
            <a:ext cx="0" cy="728662"/>
          </a:xfrm>
          <a:prstGeom prst="straightConnector1">
            <a:avLst/>
          </a:prstGeom>
          <a:ln w="57150" cap="flat" cmpd="sng">
            <a:solidFill>
              <a:schemeClr val="folHlink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7" dist="17961" dir="2699999">
              <a:srgbClr val="698799"/>
            </a:prstShdw>
          </a:effectLst>
        </p:spPr>
      </p:cxnSp>
      <p:sp>
        <p:nvSpPr>
          <p:cNvPr id="100379" name="Rectangle 99"/>
          <p:cNvSpPr/>
          <p:nvPr/>
        </p:nvSpPr>
        <p:spPr>
          <a:xfrm>
            <a:off x="6970713" y="-28575"/>
            <a:ext cx="2173287" cy="457200"/>
          </a:xfrm>
          <a:prstGeom prst="rect">
            <a:avLst/>
          </a:prstGeom>
          <a:noFill/>
          <a:ln w="38100">
            <a:noFill/>
          </a:ln>
        </p:spPr>
        <p:txBody>
          <a:bodyPr wrap="none" anchor="t" anchorCtr="0"/>
          <a:p>
            <a:pPr algn="ctr"/>
            <a:r>
              <a:rPr lang="en-US" altLang="en-US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§ </a:t>
            </a:r>
            <a:r>
              <a:rPr lang="en-US" altLang="zh-CN" sz="2400" dirty="0">
                <a:solidFill>
                  <a:srgbClr val="DDDDDD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6. 1</a:t>
            </a:r>
            <a:r>
              <a:rPr lang="en-US" altLang="zh-CN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zh-CN" altLang="en-US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电容元件</a:t>
            </a:r>
            <a:endParaRPr lang="zh-CN" altLang="en-US" sz="2400" dirty="0">
              <a:solidFill>
                <a:srgbClr val="DDDDDD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6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4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8" name="Text Box 2"/>
          <p:cNvSpPr txBox="1"/>
          <p:nvPr/>
        </p:nvSpPr>
        <p:spPr>
          <a:xfrm>
            <a:off x="581025" y="542925"/>
            <a:ext cx="6459538" cy="5588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/>
          <a:p>
            <a:pPr>
              <a:spcBef>
                <a:spcPct val="50000"/>
              </a:spcBef>
              <a:buClr>
                <a:srgbClr val="FFCC99"/>
              </a:buClr>
              <a:buFont typeface="Wingdings" panose="05000000000000000000" pitchFamily="2" charset="2"/>
            </a:pPr>
            <a: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  <a:t>4  </a:t>
            </a:r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电压和电流的积分关系式</a:t>
            </a: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aphicFrame>
        <p:nvGraphicFramePr>
          <p:cNvPr id="60435" name="Object 19"/>
          <p:cNvGraphicFramePr>
            <a:graphicFrameLocks noChangeAspect="1"/>
          </p:cNvGraphicFramePr>
          <p:nvPr/>
        </p:nvGraphicFramePr>
        <p:xfrm>
          <a:off x="1771650" y="1235075"/>
          <a:ext cx="205740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" name="" r:id="rId1" imgW="528955" imgH="367665" progId="Equation.3">
                  <p:embed/>
                </p:oleObj>
              </mc:Choice>
              <mc:Fallback>
                <p:oleObj name="" r:id="rId1" imgW="528955" imgH="367665" progId="Equation.3">
                  <p:embed/>
                  <p:pic>
                    <p:nvPicPr>
                      <p:cNvPr id="0" name="图片 3198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771650" y="1235075"/>
                        <a:ext cx="2057400" cy="1343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6" name="Object 20"/>
          <p:cNvGraphicFramePr>
            <a:graphicFrameLocks noChangeAspect="1"/>
          </p:cNvGraphicFramePr>
          <p:nvPr/>
        </p:nvGraphicFramePr>
        <p:xfrm>
          <a:off x="704850" y="3213100"/>
          <a:ext cx="7554913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" name="" r:id="rId3" imgW="2860040" imgH="367665" progId="Equation.3">
                  <p:embed/>
                </p:oleObj>
              </mc:Choice>
              <mc:Fallback>
                <p:oleObj name="" r:id="rId3" imgW="2860040" imgH="367665" progId="Equation.3">
                  <p:embed/>
                  <p:pic>
                    <p:nvPicPr>
                      <p:cNvPr id="0" name="图片 3197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04850" y="3213100"/>
                        <a:ext cx="7554913" cy="965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38" name="Text Box 22"/>
          <p:cNvSpPr txBox="1"/>
          <p:nvPr/>
        </p:nvSpPr>
        <p:spPr>
          <a:xfrm>
            <a:off x="625475" y="2538413"/>
            <a:ext cx="2814638" cy="4572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/>
          <a:p>
            <a:pPr>
              <a:spcBef>
                <a:spcPct val="50000"/>
              </a:spcBef>
              <a:buClr>
                <a:srgbClr val="FFCC99"/>
              </a:buClr>
              <a:buFont typeface="Wingdings" panose="05000000000000000000" pitchFamily="2" charset="2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求积分：</a:t>
            </a:r>
            <a:endParaRPr lang="zh-CN" altLang="en-US"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aphicFrame>
        <p:nvGraphicFramePr>
          <p:cNvPr id="60439" name="Object 23"/>
          <p:cNvGraphicFramePr>
            <a:graphicFrameLocks noChangeAspect="1"/>
          </p:cNvGraphicFramePr>
          <p:nvPr/>
        </p:nvGraphicFramePr>
        <p:xfrm>
          <a:off x="3667125" y="4170363"/>
          <a:ext cx="4175125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" name="" r:id="rId5" imgW="1290955" imgH="367665" progId="Equation.3">
                  <p:embed/>
                </p:oleObj>
              </mc:Choice>
              <mc:Fallback>
                <p:oleObj name="" r:id="rId5" imgW="1290955" imgH="367665" progId="Equation.3">
                  <p:embed/>
                  <p:pic>
                    <p:nvPicPr>
                      <p:cNvPr id="0" name="图片 3196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667125" y="4170363"/>
                        <a:ext cx="4175125" cy="963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40" name="Text Box 24"/>
          <p:cNvSpPr txBox="1"/>
          <p:nvPr/>
        </p:nvSpPr>
        <p:spPr>
          <a:xfrm>
            <a:off x="546100" y="5470525"/>
            <a:ext cx="8277225" cy="5508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r>
              <a:rPr lang="zh-CN" altLang="en-US" dirty="0">
                <a:latin typeface="Times New Roman" panose="02020603050405020304" pitchFamily="18" charset="0"/>
                <a:ea typeface="幼圆" panose="02010509060101010101" pitchFamily="49" charset="-122"/>
              </a:rPr>
              <a:t>式中</a:t>
            </a:r>
            <a:r>
              <a:rPr lang="en-US" altLang="zh-CN" dirty="0">
                <a:latin typeface="Times New Roman" panose="02020603050405020304" pitchFamily="18" charset="0"/>
                <a:ea typeface="幼圆" panose="02010509060101010101" pitchFamily="49" charset="-122"/>
              </a:rPr>
              <a:t>:  </a:t>
            </a:r>
            <a:r>
              <a:rPr lang="en-US" altLang="zh-CN" i="1" dirty="0">
                <a:latin typeface="Times New Roman" panose="02020603050405020304" pitchFamily="18" charset="0"/>
                <a:ea typeface="幼圆" panose="02010509060101010101" pitchFamily="49" charset="-122"/>
              </a:rPr>
              <a:t>t</a:t>
            </a:r>
            <a:r>
              <a:rPr lang="en-US" altLang="zh-CN" baseline="-30000" dirty="0">
                <a:latin typeface="Times New Roman" panose="02020603050405020304" pitchFamily="18" charset="0"/>
                <a:ea typeface="幼圆" panose="02010509060101010101" pitchFamily="49" charset="-122"/>
              </a:rPr>
              <a:t>0  </a:t>
            </a:r>
            <a:r>
              <a:rPr lang="zh-CN" altLang="en-US" dirty="0">
                <a:latin typeface="Times New Roman" panose="02020603050405020304" pitchFamily="18" charset="0"/>
                <a:ea typeface="幼圆" panose="02010509060101010101" pitchFamily="49" charset="-122"/>
              </a:rPr>
              <a:t>为某一初始时刻，</a:t>
            </a:r>
            <a:r>
              <a:rPr lang="en-US" altLang="zh-CN" i="1" dirty="0">
                <a:latin typeface="Times New Roman" panose="02020603050405020304" pitchFamily="18" charset="0"/>
                <a:ea typeface="幼圆" panose="02010509060101010101" pitchFamily="49" charset="-122"/>
              </a:rPr>
              <a:t>u</a:t>
            </a:r>
            <a:r>
              <a:rPr lang="en-US" altLang="zh-CN" dirty="0">
                <a:latin typeface="Times New Roman" panose="02020603050405020304" pitchFamily="18" charset="0"/>
                <a:ea typeface="幼圆" panose="02010509060101010101" pitchFamily="49" charset="-122"/>
              </a:rPr>
              <a:t> (</a:t>
            </a:r>
            <a:r>
              <a:rPr lang="en-US" altLang="zh-CN" i="1" dirty="0">
                <a:latin typeface="Times New Roman" panose="02020603050405020304" pitchFamily="18" charset="0"/>
                <a:ea typeface="幼圆" panose="02010509060101010101" pitchFamily="49" charset="-122"/>
              </a:rPr>
              <a:t>t</a:t>
            </a:r>
            <a:r>
              <a:rPr lang="en-US" altLang="zh-CN" baseline="-30000" dirty="0">
                <a:latin typeface="Times New Roman" panose="02020603050405020304" pitchFamily="18" charset="0"/>
                <a:ea typeface="幼圆" panose="02010509060101010101" pitchFamily="49" charset="-122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ea typeface="幼圆" panose="02010509060101010101" pitchFamily="49" charset="-122"/>
              </a:rPr>
              <a:t>) </a:t>
            </a:r>
            <a:r>
              <a:rPr lang="zh-CN" altLang="en-US" dirty="0">
                <a:latin typeface="Times New Roman" panose="02020603050405020304" pitchFamily="18" charset="0"/>
                <a:ea typeface="幼圆" panose="02010509060101010101" pitchFamily="49" charset="-122"/>
              </a:rPr>
              <a:t>为 </a:t>
            </a:r>
            <a:r>
              <a:rPr lang="en-US" altLang="zh-CN" i="1" dirty="0">
                <a:latin typeface="Times New Roman" panose="02020603050405020304" pitchFamily="18" charset="0"/>
                <a:ea typeface="幼圆" panose="02010509060101010101" pitchFamily="49" charset="-122"/>
              </a:rPr>
              <a:t>t</a:t>
            </a:r>
            <a:r>
              <a:rPr lang="en-US" altLang="zh-CN" baseline="-30000" dirty="0">
                <a:latin typeface="Times New Roman" panose="02020603050405020304" pitchFamily="18" charset="0"/>
                <a:ea typeface="幼圆" panose="02010509060101010101" pitchFamily="49" charset="-122"/>
              </a:rPr>
              <a:t>0 </a:t>
            </a:r>
            <a:r>
              <a:rPr lang="zh-CN" altLang="en-US" dirty="0">
                <a:latin typeface="Times New Roman" panose="02020603050405020304" pitchFamily="18" charset="0"/>
                <a:ea typeface="幼圆" panose="02010509060101010101" pitchFamily="49" charset="-122"/>
              </a:rPr>
              <a:t>时刻电容电压。</a:t>
            </a:r>
            <a:endParaRPr lang="zh-CN" altLang="en-US" dirty="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pSp>
        <p:nvGrpSpPr>
          <p:cNvPr id="101383" name="Group 43"/>
          <p:cNvGrpSpPr/>
          <p:nvPr/>
        </p:nvGrpSpPr>
        <p:grpSpPr>
          <a:xfrm>
            <a:off x="5192713" y="1154113"/>
            <a:ext cx="3094037" cy="1436687"/>
            <a:chOff x="1003" y="973"/>
            <a:chExt cx="1949" cy="905"/>
          </a:xfrm>
        </p:grpSpPr>
        <p:sp>
          <p:nvSpPr>
            <p:cNvPr id="101384" name="Text Box 44"/>
            <p:cNvSpPr txBox="1">
              <a:spLocks noChangeAspect="1"/>
            </p:cNvSpPr>
            <p:nvPr/>
          </p:nvSpPr>
          <p:spPr>
            <a:xfrm>
              <a:off x="1268" y="1027"/>
              <a:ext cx="398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385" name="Line 45"/>
            <p:cNvSpPr>
              <a:spLocks noChangeAspect="1"/>
            </p:cNvSpPr>
            <p:nvPr/>
          </p:nvSpPr>
          <p:spPr>
            <a:xfrm>
              <a:off x="1813" y="1307"/>
              <a:ext cx="0" cy="251"/>
            </a:xfrm>
            <a:prstGeom prst="line">
              <a:avLst/>
            </a:prstGeom>
            <a:ln w="5715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499999">
                <a:srgbClr val="997A00"/>
              </a:prstShdw>
            </a:effectLst>
          </p:spPr>
        </p:sp>
        <p:sp>
          <p:nvSpPr>
            <p:cNvPr id="101386" name="Line 46"/>
            <p:cNvSpPr>
              <a:spLocks noChangeAspect="1"/>
            </p:cNvSpPr>
            <p:nvPr/>
          </p:nvSpPr>
          <p:spPr>
            <a:xfrm>
              <a:off x="1941" y="1307"/>
              <a:ext cx="0" cy="251"/>
            </a:xfrm>
            <a:prstGeom prst="line">
              <a:avLst/>
            </a:prstGeom>
            <a:ln w="5715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699999">
                <a:srgbClr val="997A00"/>
              </a:prstShdw>
            </a:effectLst>
          </p:spPr>
        </p:sp>
        <p:sp>
          <p:nvSpPr>
            <p:cNvPr id="101387" name="Oval 47"/>
            <p:cNvSpPr>
              <a:spLocks noChangeAspect="1"/>
            </p:cNvSpPr>
            <p:nvPr/>
          </p:nvSpPr>
          <p:spPr>
            <a:xfrm>
              <a:off x="1003" y="1417"/>
              <a:ext cx="72" cy="63"/>
            </a:xfrm>
            <a:prstGeom prst="ellipse">
              <a:avLst/>
            </a:prstGeom>
            <a:noFill/>
            <a:ln w="28575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699999">
                <a:srgbClr val="997A00"/>
              </a:prstShdw>
            </a:effectLst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01388" name="Oval 48"/>
            <p:cNvSpPr>
              <a:spLocks noChangeAspect="1"/>
            </p:cNvSpPr>
            <p:nvPr/>
          </p:nvSpPr>
          <p:spPr>
            <a:xfrm>
              <a:off x="2687" y="1396"/>
              <a:ext cx="73" cy="62"/>
            </a:xfrm>
            <a:prstGeom prst="ellipse">
              <a:avLst/>
            </a:prstGeom>
            <a:noFill/>
            <a:ln w="28575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699999">
                <a:srgbClr val="997A00"/>
              </a:prstShdw>
            </a:effectLst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01389" name="Text Box 49"/>
            <p:cNvSpPr txBox="1">
              <a:spLocks noChangeAspect="1"/>
            </p:cNvSpPr>
            <p:nvPr/>
          </p:nvSpPr>
          <p:spPr>
            <a:xfrm>
              <a:off x="1808" y="1568"/>
              <a:ext cx="308" cy="286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390" name="Text Box 50"/>
            <p:cNvSpPr txBox="1">
              <a:spLocks noChangeAspect="1"/>
            </p:cNvSpPr>
            <p:nvPr/>
          </p:nvSpPr>
          <p:spPr>
            <a:xfrm>
              <a:off x="1805" y="973"/>
              <a:ext cx="283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391" name="Line 51"/>
            <p:cNvSpPr/>
            <p:nvPr/>
          </p:nvSpPr>
          <p:spPr>
            <a:xfrm>
              <a:off x="1965" y="1429"/>
              <a:ext cx="72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699999">
                <a:srgbClr val="997A00"/>
              </a:prstShdw>
            </a:effectLst>
          </p:spPr>
        </p:sp>
        <p:sp>
          <p:nvSpPr>
            <p:cNvPr id="101392" name="Line 52"/>
            <p:cNvSpPr/>
            <p:nvPr/>
          </p:nvSpPr>
          <p:spPr>
            <a:xfrm flipH="1">
              <a:off x="1062" y="1429"/>
              <a:ext cx="73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699999">
                <a:srgbClr val="997A00"/>
              </a:prstShdw>
            </a:effectLst>
          </p:spPr>
        </p:sp>
        <p:sp>
          <p:nvSpPr>
            <p:cNvPr id="101393" name="AutoShape 53"/>
            <p:cNvSpPr>
              <a:spLocks noChangeAspect="1"/>
            </p:cNvSpPr>
            <p:nvPr/>
          </p:nvSpPr>
          <p:spPr>
            <a:xfrm rot="5400000">
              <a:off x="1370" y="1314"/>
              <a:ext cx="95" cy="195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rot="10800000" vert="eaVert" wrap="none" anchor="ctr" anchorCtr="0"/>
            <a:p>
              <a:pPr algn="ctr"/>
              <a:endParaRPr lang="zh-CN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394" name="Text Box 54"/>
            <p:cNvSpPr txBox="1">
              <a:spLocks noChangeAspect="1"/>
            </p:cNvSpPr>
            <p:nvPr/>
          </p:nvSpPr>
          <p:spPr>
            <a:xfrm>
              <a:off x="1052" y="1551"/>
              <a:ext cx="190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                        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101395" name="Rectangle 58"/>
          <p:cNvSpPr/>
          <p:nvPr/>
        </p:nvSpPr>
        <p:spPr>
          <a:xfrm>
            <a:off x="6970713" y="-28575"/>
            <a:ext cx="2173287" cy="457200"/>
          </a:xfrm>
          <a:prstGeom prst="rect">
            <a:avLst/>
          </a:prstGeom>
          <a:noFill/>
          <a:ln w="38100">
            <a:noFill/>
          </a:ln>
        </p:spPr>
        <p:txBody>
          <a:bodyPr wrap="none" anchor="t" anchorCtr="0"/>
          <a:p>
            <a:pPr algn="ctr"/>
            <a:r>
              <a:rPr lang="en-US" altLang="en-US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§ </a:t>
            </a:r>
            <a:r>
              <a:rPr lang="en-US" altLang="zh-CN" sz="2400" dirty="0">
                <a:solidFill>
                  <a:srgbClr val="DDDDDD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6. 1</a:t>
            </a:r>
            <a:r>
              <a:rPr lang="en-US" altLang="zh-CN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zh-CN" altLang="en-US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电容元件</a:t>
            </a:r>
            <a:endParaRPr lang="zh-CN" altLang="en-US" sz="2400" dirty="0">
              <a:solidFill>
                <a:srgbClr val="DDDDDD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6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0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0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0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/>
      <p:bldP spid="60438" grpId="0"/>
      <p:bldP spid="6044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Rectangle 4"/>
          <p:cNvSpPr>
            <a:spLocks noChangeArrowheads="1"/>
          </p:cNvSpPr>
          <p:nvPr/>
        </p:nvSpPr>
        <p:spPr bwMode="auto">
          <a:xfrm>
            <a:off x="2185988" y="788988"/>
            <a:ext cx="4851400" cy="823913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6.3.1    </a:t>
            </a:r>
            <a:r>
              <a:rPr kumimoji="1" lang="zh-CN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电容的串联</a:t>
            </a:r>
            <a:endParaRPr kumimoji="1" lang="zh-CN" altLang="en-US" sz="3600" b="1" i="0" u="none" strike="noStrike" kern="1200" cap="none" spc="0" normalizeH="0" baseline="0" noProof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2" name="Group 57"/>
          <p:cNvGrpSpPr/>
          <p:nvPr/>
        </p:nvGrpSpPr>
        <p:grpSpPr>
          <a:xfrm>
            <a:off x="349250" y="1825625"/>
            <a:ext cx="5832475" cy="1592263"/>
            <a:chOff x="238" y="1083"/>
            <a:chExt cx="3674" cy="1003"/>
          </a:xfrm>
        </p:grpSpPr>
        <p:sp>
          <p:nvSpPr>
            <p:cNvPr id="102403" name="Line 5"/>
            <p:cNvSpPr/>
            <p:nvPr/>
          </p:nvSpPr>
          <p:spPr>
            <a:xfrm>
              <a:off x="302" y="1445"/>
              <a:ext cx="576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02404" name="Group 8"/>
            <p:cNvGrpSpPr/>
            <p:nvPr/>
          </p:nvGrpSpPr>
          <p:grpSpPr>
            <a:xfrm>
              <a:off x="878" y="1317"/>
              <a:ext cx="64" cy="238"/>
              <a:chOff x="1381" y="1216"/>
              <a:chExt cx="64" cy="192"/>
            </a:xfrm>
          </p:grpSpPr>
          <p:sp>
            <p:nvSpPr>
              <p:cNvPr id="102405" name="Line 6"/>
              <p:cNvSpPr/>
              <p:nvPr/>
            </p:nvSpPr>
            <p:spPr>
              <a:xfrm>
                <a:off x="1381" y="1216"/>
                <a:ext cx="0" cy="192"/>
              </a:xfrm>
              <a:prstGeom prst="line">
                <a:avLst/>
              </a:prstGeom>
              <a:ln w="5715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406" name="Line 7"/>
              <p:cNvSpPr/>
              <p:nvPr/>
            </p:nvSpPr>
            <p:spPr>
              <a:xfrm>
                <a:off x="1445" y="1216"/>
                <a:ext cx="0" cy="192"/>
              </a:xfrm>
              <a:prstGeom prst="line">
                <a:avLst/>
              </a:prstGeom>
              <a:ln w="5715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02407" name="Line 9"/>
            <p:cNvSpPr/>
            <p:nvPr/>
          </p:nvSpPr>
          <p:spPr>
            <a:xfrm>
              <a:off x="942" y="1445"/>
              <a:ext cx="576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02408" name="Group 10"/>
            <p:cNvGrpSpPr/>
            <p:nvPr/>
          </p:nvGrpSpPr>
          <p:grpSpPr>
            <a:xfrm>
              <a:off x="1518" y="1317"/>
              <a:ext cx="64" cy="238"/>
              <a:chOff x="1381" y="1216"/>
              <a:chExt cx="64" cy="192"/>
            </a:xfrm>
          </p:grpSpPr>
          <p:sp>
            <p:nvSpPr>
              <p:cNvPr id="102409" name="Line 11"/>
              <p:cNvSpPr/>
              <p:nvPr/>
            </p:nvSpPr>
            <p:spPr>
              <a:xfrm>
                <a:off x="1381" y="1216"/>
                <a:ext cx="0" cy="192"/>
              </a:xfrm>
              <a:prstGeom prst="line">
                <a:avLst/>
              </a:prstGeom>
              <a:ln w="5715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410" name="Line 12"/>
              <p:cNvSpPr/>
              <p:nvPr/>
            </p:nvSpPr>
            <p:spPr>
              <a:xfrm>
                <a:off x="1445" y="1216"/>
                <a:ext cx="0" cy="192"/>
              </a:xfrm>
              <a:prstGeom prst="line">
                <a:avLst/>
              </a:prstGeom>
              <a:ln w="5715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02411" name="Line 13"/>
            <p:cNvSpPr/>
            <p:nvPr/>
          </p:nvSpPr>
          <p:spPr>
            <a:xfrm>
              <a:off x="2588" y="1446"/>
              <a:ext cx="448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02412" name="Group 14"/>
            <p:cNvGrpSpPr/>
            <p:nvPr/>
          </p:nvGrpSpPr>
          <p:grpSpPr>
            <a:xfrm>
              <a:off x="3036" y="1318"/>
              <a:ext cx="64" cy="238"/>
              <a:chOff x="1381" y="1216"/>
              <a:chExt cx="64" cy="192"/>
            </a:xfrm>
          </p:grpSpPr>
          <p:sp>
            <p:nvSpPr>
              <p:cNvPr id="102413" name="Line 15"/>
              <p:cNvSpPr/>
              <p:nvPr/>
            </p:nvSpPr>
            <p:spPr>
              <a:xfrm>
                <a:off x="1381" y="1216"/>
                <a:ext cx="0" cy="192"/>
              </a:xfrm>
              <a:prstGeom prst="line">
                <a:avLst/>
              </a:prstGeom>
              <a:ln w="5715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414" name="Line 16"/>
              <p:cNvSpPr/>
              <p:nvPr/>
            </p:nvSpPr>
            <p:spPr>
              <a:xfrm>
                <a:off x="1445" y="1216"/>
                <a:ext cx="0" cy="192"/>
              </a:xfrm>
              <a:prstGeom prst="line">
                <a:avLst/>
              </a:prstGeom>
              <a:ln w="5715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02415" name="Line 17"/>
            <p:cNvSpPr/>
            <p:nvPr/>
          </p:nvSpPr>
          <p:spPr>
            <a:xfrm>
              <a:off x="1582" y="1444"/>
              <a:ext cx="356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416" name="Line 18"/>
            <p:cNvSpPr/>
            <p:nvPr/>
          </p:nvSpPr>
          <p:spPr>
            <a:xfrm>
              <a:off x="1938" y="1444"/>
              <a:ext cx="585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02417" name="Line 19"/>
            <p:cNvSpPr/>
            <p:nvPr/>
          </p:nvSpPr>
          <p:spPr>
            <a:xfrm>
              <a:off x="3109" y="1445"/>
              <a:ext cx="576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418" name="Oval 20"/>
            <p:cNvSpPr/>
            <p:nvPr/>
          </p:nvSpPr>
          <p:spPr>
            <a:xfrm>
              <a:off x="275" y="1408"/>
              <a:ext cx="72" cy="73"/>
            </a:xfrm>
            <a:prstGeom prst="ellipse">
              <a:avLst/>
            </a:prstGeom>
            <a:solidFill>
              <a:srgbClr val="0000FF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algn="ctr"/>
              <a:endParaRPr lang="zh-CN" altLang="en-US" dirty="0"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02419" name="Oval 21"/>
            <p:cNvSpPr/>
            <p:nvPr/>
          </p:nvSpPr>
          <p:spPr>
            <a:xfrm>
              <a:off x="3621" y="1418"/>
              <a:ext cx="72" cy="73"/>
            </a:xfrm>
            <a:prstGeom prst="ellipse">
              <a:avLst/>
            </a:prstGeom>
            <a:solidFill>
              <a:srgbClr val="0000FF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algn="ctr"/>
              <a:endParaRPr lang="zh-CN" altLang="en-US" dirty="0"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02420" name="Text Box 24"/>
            <p:cNvSpPr txBox="1">
              <a:spLocks noChangeAspect="1"/>
            </p:cNvSpPr>
            <p:nvPr/>
          </p:nvSpPr>
          <p:spPr>
            <a:xfrm>
              <a:off x="463" y="1109"/>
              <a:ext cx="22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21" name="Text Box 30"/>
            <p:cNvSpPr txBox="1">
              <a:spLocks noChangeAspect="1"/>
            </p:cNvSpPr>
            <p:nvPr/>
          </p:nvSpPr>
          <p:spPr>
            <a:xfrm>
              <a:off x="964" y="1083"/>
              <a:ext cx="283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22" name="Text Box 34"/>
            <p:cNvSpPr txBox="1">
              <a:spLocks noChangeAspect="1"/>
            </p:cNvSpPr>
            <p:nvPr/>
          </p:nvSpPr>
          <p:spPr>
            <a:xfrm>
              <a:off x="576" y="1341"/>
              <a:ext cx="71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     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02423" name="Text Box 35"/>
            <p:cNvSpPr txBox="1">
              <a:spLocks noChangeAspect="1"/>
            </p:cNvSpPr>
            <p:nvPr/>
          </p:nvSpPr>
          <p:spPr>
            <a:xfrm>
              <a:off x="1586" y="1091"/>
              <a:ext cx="283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24" name="Text Box 36"/>
            <p:cNvSpPr txBox="1">
              <a:spLocks noChangeAspect="1"/>
            </p:cNvSpPr>
            <p:nvPr/>
          </p:nvSpPr>
          <p:spPr>
            <a:xfrm>
              <a:off x="3076" y="1083"/>
              <a:ext cx="283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endPara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25" name="Text Box 37"/>
            <p:cNvSpPr txBox="1">
              <a:spLocks noChangeAspect="1"/>
            </p:cNvSpPr>
            <p:nvPr/>
          </p:nvSpPr>
          <p:spPr>
            <a:xfrm>
              <a:off x="1908" y="1800"/>
              <a:ext cx="308" cy="286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26" name="Text Box 38"/>
            <p:cNvSpPr txBox="1">
              <a:spLocks noChangeAspect="1"/>
            </p:cNvSpPr>
            <p:nvPr/>
          </p:nvSpPr>
          <p:spPr>
            <a:xfrm>
              <a:off x="825" y="1522"/>
              <a:ext cx="283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27" name="Text Box 39"/>
            <p:cNvSpPr txBox="1">
              <a:spLocks noChangeAspect="1"/>
            </p:cNvSpPr>
            <p:nvPr/>
          </p:nvSpPr>
          <p:spPr>
            <a:xfrm>
              <a:off x="1464" y="1514"/>
              <a:ext cx="283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28" name="Text Box 40"/>
            <p:cNvSpPr txBox="1">
              <a:spLocks noChangeAspect="1"/>
            </p:cNvSpPr>
            <p:nvPr/>
          </p:nvSpPr>
          <p:spPr>
            <a:xfrm>
              <a:off x="2982" y="1514"/>
              <a:ext cx="283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endPara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29" name="Text Box 41"/>
            <p:cNvSpPr txBox="1">
              <a:spLocks noChangeAspect="1"/>
            </p:cNvSpPr>
            <p:nvPr/>
          </p:nvSpPr>
          <p:spPr>
            <a:xfrm>
              <a:off x="1235" y="1341"/>
              <a:ext cx="71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     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02430" name="Text Box 42"/>
            <p:cNvSpPr txBox="1">
              <a:spLocks noChangeAspect="1"/>
            </p:cNvSpPr>
            <p:nvPr/>
          </p:nvSpPr>
          <p:spPr>
            <a:xfrm>
              <a:off x="2733" y="1350"/>
              <a:ext cx="71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     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02431" name="Text Box 43"/>
            <p:cNvSpPr txBox="1">
              <a:spLocks noChangeAspect="1"/>
            </p:cNvSpPr>
            <p:nvPr/>
          </p:nvSpPr>
          <p:spPr>
            <a:xfrm>
              <a:off x="238" y="1753"/>
              <a:ext cx="367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                                                        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02432" name="AutoShape 44"/>
            <p:cNvSpPr>
              <a:spLocks noChangeAspect="1"/>
            </p:cNvSpPr>
            <p:nvPr/>
          </p:nvSpPr>
          <p:spPr>
            <a:xfrm rot="5400000">
              <a:off x="529" y="1332"/>
              <a:ext cx="95" cy="195"/>
            </a:xfrm>
            <a:prstGeom prst="triangle">
              <a:avLst>
                <a:gd name="adj" fmla="val 50523"/>
              </a:avLst>
            </a:prstGeom>
            <a:solidFill>
              <a:srgbClr val="FFFF00"/>
            </a:solidFill>
            <a:ln w="9525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rot="10800000" vert="eaVert" wrap="none" anchor="ctr" anchorCtr="0"/>
            <a:p>
              <a:pPr algn="ctr"/>
              <a:endParaRPr lang="zh-CN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Group 58"/>
          <p:cNvGrpSpPr/>
          <p:nvPr/>
        </p:nvGrpSpPr>
        <p:grpSpPr>
          <a:xfrm>
            <a:off x="7085013" y="1898650"/>
            <a:ext cx="2058987" cy="1344613"/>
            <a:chOff x="4231" y="1010"/>
            <a:chExt cx="1297" cy="847"/>
          </a:xfrm>
        </p:grpSpPr>
        <p:sp>
          <p:nvSpPr>
            <p:cNvPr id="102434" name="Line 45"/>
            <p:cNvSpPr/>
            <p:nvPr/>
          </p:nvSpPr>
          <p:spPr>
            <a:xfrm>
              <a:off x="4306" y="1446"/>
              <a:ext cx="485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02435" name="Group 46"/>
            <p:cNvGrpSpPr/>
            <p:nvPr/>
          </p:nvGrpSpPr>
          <p:grpSpPr>
            <a:xfrm>
              <a:off x="4808" y="1327"/>
              <a:ext cx="64" cy="238"/>
              <a:chOff x="1381" y="1216"/>
              <a:chExt cx="64" cy="192"/>
            </a:xfrm>
          </p:grpSpPr>
          <p:sp>
            <p:nvSpPr>
              <p:cNvPr id="102436" name="Line 47"/>
              <p:cNvSpPr/>
              <p:nvPr/>
            </p:nvSpPr>
            <p:spPr>
              <a:xfrm>
                <a:off x="1381" y="1216"/>
                <a:ext cx="0" cy="192"/>
              </a:xfrm>
              <a:prstGeom prst="line">
                <a:avLst/>
              </a:prstGeom>
              <a:ln w="5715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437" name="Line 48"/>
              <p:cNvSpPr/>
              <p:nvPr/>
            </p:nvSpPr>
            <p:spPr>
              <a:xfrm>
                <a:off x="1445" y="1216"/>
                <a:ext cx="0" cy="192"/>
              </a:xfrm>
              <a:prstGeom prst="line">
                <a:avLst/>
              </a:prstGeom>
              <a:ln w="5715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02438" name="Line 49"/>
            <p:cNvSpPr/>
            <p:nvPr/>
          </p:nvSpPr>
          <p:spPr>
            <a:xfrm>
              <a:off x="4891" y="1445"/>
              <a:ext cx="512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439" name="Oval 50"/>
            <p:cNvSpPr/>
            <p:nvPr/>
          </p:nvSpPr>
          <p:spPr>
            <a:xfrm>
              <a:off x="5339" y="1418"/>
              <a:ext cx="72" cy="73"/>
            </a:xfrm>
            <a:prstGeom prst="ellipse">
              <a:avLst/>
            </a:prstGeom>
            <a:solidFill>
              <a:srgbClr val="0000FF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algn="ctr"/>
              <a:endParaRPr lang="zh-CN" altLang="en-US" dirty="0"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02440" name="Text Box 51"/>
            <p:cNvSpPr txBox="1">
              <a:spLocks noChangeAspect="1"/>
            </p:cNvSpPr>
            <p:nvPr/>
          </p:nvSpPr>
          <p:spPr>
            <a:xfrm>
              <a:off x="4785" y="1010"/>
              <a:ext cx="438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eq</a:t>
              </a:r>
              <a:endPara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41" name="Text Box 52"/>
            <p:cNvSpPr txBox="1">
              <a:spLocks noChangeAspect="1"/>
            </p:cNvSpPr>
            <p:nvPr/>
          </p:nvSpPr>
          <p:spPr>
            <a:xfrm>
              <a:off x="4727" y="1588"/>
              <a:ext cx="283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42" name="Text Box 53"/>
            <p:cNvSpPr txBox="1">
              <a:spLocks noChangeAspect="1"/>
            </p:cNvSpPr>
            <p:nvPr/>
          </p:nvSpPr>
          <p:spPr>
            <a:xfrm>
              <a:off x="4231" y="1515"/>
              <a:ext cx="1297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                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02443" name="Oval 54"/>
            <p:cNvSpPr/>
            <p:nvPr/>
          </p:nvSpPr>
          <p:spPr>
            <a:xfrm>
              <a:off x="4278" y="1417"/>
              <a:ext cx="72" cy="73"/>
            </a:xfrm>
            <a:prstGeom prst="ellipse">
              <a:avLst/>
            </a:prstGeom>
            <a:solidFill>
              <a:srgbClr val="0000FF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algn="ctr"/>
              <a:endParaRPr lang="zh-CN" altLang="en-US" dirty="0"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02444" name="AutoShape 55"/>
            <p:cNvSpPr>
              <a:spLocks noChangeAspect="1"/>
            </p:cNvSpPr>
            <p:nvPr/>
          </p:nvSpPr>
          <p:spPr>
            <a:xfrm rot="5400000">
              <a:off x="4506" y="1332"/>
              <a:ext cx="95" cy="195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9525">
              <a:noFill/>
            </a:ln>
          </p:spPr>
          <p:txBody>
            <a:bodyPr rot="10800000" vert="eaVert" wrap="none" anchor="ctr" anchorCtr="0"/>
            <a:p>
              <a:pPr algn="ctr"/>
              <a:endParaRPr lang="zh-CN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45" name="Text Box 56"/>
            <p:cNvSpPr txBox="1">
              <a:spLocks noChangeAspect="1"/>
            </p:cNvSpPr>
            <p:nvPr/>
          </p:nvSpPr>
          <p:spPr>
            <a:xfrm>
              <a:off x="4404" y="1137"/>
              <a:ext cx="22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02811" name="AutoShape 59"/>
          <p:cNvSpPr>
            <a:spLocks noChangeArrowheads="1"/>
          </p:cNvSpPr>
          <p:nvPr/>
        </p:nvSpPr>
        <p:spPr bwMode="auto">
          <a:xfrm>
            <a:off x="6081713" y="2284413"/>
            <a:ext cx="711200" cy="884238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FFFF"/>
          </a:solidFill>
          <a:ln w="28575" algn="ctr">
            <a:noFill/>
            <a:miter lim="800000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幼圆" panose="02010509060101010101" pitchFamily="49" charset="-122"/>
              <a:cs typeface="+mn-cs"/>
            </a:endParaRPr>
          </a:p>
        </p:txBody>
      </p:sp>
      <p:graphicFrame>
        <p:nvGraphicFramePr>
          <p:cNvPr id="202812" name="Object 60"/>
          <p:cNvGraphicFramePr>
            <a:graphicFrameLocks noGrp="1" noChangeAspect="1"/>
          </p:cNvGraphicFramePr>
          <p:nvPr>
            <p:ph/>
          </p:nvPr>
        </p:nvGraphicFramePr>
        <p:xfrm>
          <a:off x="3544888" y="4271963"/>
          <a:ext cx="3851275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" name="" r:id="rId1" imgW="1497330" imgH="421640" progId="Equation.3">
                  <p:embed/>
                </p:oleObj>
              </mc:Choice>
              <mc:Fallback>
                <p:oleObj name="" r:id="rId1" imgW="1497330" imgH="421640" progId="Equation.3">
                  <p:embed/>
                  <p:pic>
                    <p:nvPicPr>
                      <p:cNvPr id="0" name="图片 3203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544888" y="4271963"/>
                        <a:ext cx="3851275" cy="107791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816" name="Object 64"/>
          <p:cNvGraphicFramePr>
            <a:graphicFrameLocks noChangeAspect="1"/>
          </p:cNvGraphicFramePr>
          <p:nvPr/>
        </p:nvGraphicFramePr>
        <p:xfrm>
          <a:off x="3211513" y="5694363"/>
          <a:ext cx="4535487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" name="" r:id="rId3" imgW="1864360" imgH="215265" progId="Equation.3">
                  <p:embed/>
                </p:oleObj>
              </mc:Choice>
              <mc:Fallback>
                <p:oleObj name="" r:id="rId3" imgW="1864360" imgH="215265" progId="Equation.3">
                  <p:embed/>
                  <p:pic>
                    <p:nvPicPr>
                      <p:cNvPr id="0" name="图片 3201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211513" y="5694363"/>
                        <a:ext cx="4535487" cy="523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817" name="Rectangle 65"/>
          <p:cNvSpPr>
            <a:spLocks noChangeArrowheads="1"/>
          </p:cNvSpPr>
          <p:nvPr/>
        </p:nvSpPr>
        <p:spPr bwMode="auto">
          <a:xfrm>
            <a:off x="647700" y="4448175"/>
            <a:ext cx="2282825" cy="547688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等效电容</a:t>
            </a:r>
            <a:endParaRPr kumimoji="1" lang="zh-CN" altLang="en-US" sz="3600" b="1" i="0" u="none" strike="noStrike" kern="1200" cap="none" spc="0" normalizeH="0" baseline="0" noProof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02818" name="Rectangle 66"/>
          <p:cNvSpPr>
            <a:spLocks noChangeArrowheads="1"/>
          </p:cNvSpPr>
          <p:nvPr/>
        </p:nvSpPr>
        <p:spPr bwMode="auto">
          <a:xfrm>
            <a:off x="746125" y="5426075"/>
            <a:ext cx="2370138" cy="63500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初始条件</a:t>
            </a:r>
            <a:endParaRPr kumimoji="1" lang="zh-CN" altLang="en-US" sz="3600" b="1" i="0" u="none" strike="noStrike" kern="1200" cap="none" spc="0" normalizeH="0" baseline="0" noProof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02819" name="Rectangle 67"/>
          <p:cNvSpPr/>
          <p:nvPr/>
        </p:nvSpPr>
        <p:spPr>
          <a:xfrm>
            <a:off x="593725" y="3971925"/>
            <a:ext cx="8550275" cy="13017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0000FF"/>
              </a:gs>
            </a:gsLst>
            <a:lin ang="0" scaled="1"/>
            <a:tileRect/>
          </a:gradFill>
          <a:ln w="28575">
            <a:noFill/>
          </a:ln>
        </p:spPr>
        <p:txBody>
          <a:bodyPr anchor="ctr" anchorCtr="0">
            <a:spAutoFit/>
          </a:bodyPr>
          <a:p>
            <a:pPr algn="ctr"/>
            <a:endParaRPr lang="zh-CN" altLang="en-US" dirty="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202820" name="Object 68"/>
          <p:cNvGraphicFramePr>
            <a:graphicFrameLocks noChangeAspect="1"/>
          </p:cNvGraphicFramePr>
          <p:nvPr/>
        </p:nvGraphicFramePr>
        <p:xfrm>
          <a:off x="1135063" y="3446463"/>
          <a:ext cx="3138487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" name="" r:id="rId5" imgW="1120775" imgH="215265" progId="Equation.3">
                  <p:embed/>
                </p:oleObj>
              </mc:Choice>
              <mc:Fallback>
                <p:oleObj name="" r:id="rId5" imgW="1120775" imgH="215265" progId="Equation.3">
                  <p:embed/>
                  <p:pic>
                    <p:nvPicPr>
                      <p:cNvPr id="0" name="图片 3202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135063" y="3446463"/>
                        <a:ext cx="3138487" cy="523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3" name="Rectangle 70"/>
          <p:cNvSpPr/>
          <p:nvPr/>
        </p:nvSpPr>
        <p:spPr>
          <a:xfrm>
            <a:off x="4083050" y="-28575"/>
            <a:ext cx="5060950" cy="457200"/>
          </a:xfrm>
          <a:prstGeom prst="rect">
            <a:avLst/>
          </a:prstGeom>
          <a:noFill/>
          <a:ln w="38100">
            <a:noFill/>
          </a:ln>
        </p:spPr>
        <p:txBody>
          <a:bodyPr anchor="t" anchorCtr="0"/>
          <a:p>
            <a:pPr algn="ctr"/>
            <a:r>
              <a:rPr lang="en-US" altLang="en-US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§</a:t>
            </a:r>
            <a:r>
              <a:rPr lang="en-US" altLang="zh-CN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6.3 </a:t>
            </a:r>
            <a:r>
              <a:rPr lang="zh-CN" altLang="en-US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电容、电感元件的串联与并联</a:t>
            </a:r>
            <a:endParaRPr lang="zh-CN" altLang="en-US" sz="2400" dirty="0">
              <a:solidFill>
                <a:srgbClr val="DDDDDD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2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2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2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2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2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2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2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811" grpId="0" bldLvl="0" animBg="1"/>
      <p:bldP spid="202817" grpId="0" bldLvl="0" animBg="1"/>
      <p:bldP spid="202818" grpId="0" bldLvl="0" animBg="1"/>
      <p:bldP spid="202819" grpId="0" bldLvl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4"/>
          <p:cNvSpPr>
            <a:spLocks noChangeArrowheads="1"/>
          </p:cNvSpPr>
          <p:nvPr/>
        </p:nvSpPr>
        <p:spPr bwMode="auto">
          <a:xfrm>
            <a:off x="2155825" y="542925"/>
            <a:ext cx="4851400" cy="547688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6.3.2    </a:t>
            </a:r>
            <a:r>
              <a:rPr kumimoji="1" lang="zh-CN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电容的并联</a:t>
            </a:r>
            <a:endParaRPr kumimoji="1" lang="zh-CN" altLang="en-US" sz="3600" b="1" i="0" u="none" strike="noStrike" kern="1200" cap="none" spc="0" normalizeH="0" baseline="0" noProof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2" name="Group 36"/>
          <p:cNvGrpSpPr/>
          <p:nvPr/>
        </p:nvGrpSpPr>
        <p:grpSpPr>
          <a:xfrm>
            <a:off x="6727825" y="1973263"/>
            <a:ext cx="2058988" cy="1344612"/>
            <a:chOff x="4231" y="1010"/>
            <a:chExt cx="1297" cy="847"/>
          </a:xfrm>
        </p:grpSpPr>
        <p:sp>
          <p:nvSpPr>
            <p:cNvPr id="103427" name="Line 37"/>
            <p:cNvSpPr/>
            <p:nvPr/>
          </p:nvSpPr>
          <p:spPr>
            <a:xfrm>
              <a:off x="4306" y="1446"/>
              <a:ext cx="485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03428" name="Group 38"/>
            <p:cNvGrpSpPr/>
            <p:nvPr/>
          </p:nvGrpSpPr>
          <p:grpSpPr>
            <a:xfrm>
              <a:off x="4808" y="1327"/>
              <a:ext cx="64" cy="238"/>
              <a:chOff x="1381" y="1216"/>
              <a:chExt cx="64" cy="192"/>
            </a:xfrm>
          </p:grpSpPr>
          <p:sp>
            <p:nvSpPr>
              <p:cNvPr id="103429" name="Line 39"/>
              <p:cNvSpPr/>
              <p:nvPr/>
            </p:nvSpPr>
            <p:spPr>
              <a:xfrm>
                <a:off x="1381" y="1216"/>
                <a:ext cx="0" cy="192"/>
              </a:xfrm>
              <a:prstGeom prst="line">
                <a:avLst/>
              </a:prstGeom>
              <a:ln w="5715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3430" name="Line 40"/>
              <p:cNvSpPr/>
              <p:nvPr/>
            </p:nvSpPr>
            <p:spPr>
              <a:xfrm>
                <a:off x="1445" y="1216"/>
                <a:ext cx="0" cy="192"/>
              </a:xfrm>
              <a:prstGeom prst="line">
                <a:avLst/>
              </a:prstGeom>
              <a:ln w="5715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03431" name="Line 41"/>
            <p:cNvSpPr/>
            <p:nvPr/>
          </p:nvSpPr>
          <p:spPr>
            <a:xfrm>
              <a:off x="4891" y="1445"/>
              <a:ext cx="512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432" name="Oval 42"/>
            <p:cNvSpPr/>
            <p:nvPr/>
          </p:nvSpPr>
          <p:spPr>
            <a:xfrm>
              <a:off x="5339" y="1418"/>
              <a:ext cx="72" cy="73"/>
            </a:xfrm>
            <a:prstGeom prst="ellipse">
              <a:avLst/>
            </a:prstGeom>
            <a:solidFill>
              <a:srgbClr val="0000FF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algn="ctr"/>
              <a:endParaRPr lang="zh-CN" altLang="en-US" dirty="0"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03433" name="Text Box 43"/>
            <p:cNvSpPr txBox="1">
              <a:spLocks noChangeAspect="1"/>
            </p:cNvSpPr>
            <p:nvPr/>
          </p:nvSpPr>
          <p:spPr>
            <a:xfrm>
              <a:off x="4785" y="1010"/>
              <a:ext cx="438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eq</a:t>
              </a:r>
              <a:endPara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34" name="Text Box 44"/>
            <p:cNvSpPr txBox="1">
              <a:spLocks noChangeAspect="1"/>
            </p:cNvSpPr>
            <p:nvPr/>
          </p:nvSpPr>
          <p:spPr>
            <a:xfrm>
              <a:off x="4727" y="1588"/>
              <a:ext cx="283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35" name="Text Box 45"/>
            <p:cNvSpPr txBox="1">
              <a:spLocks noChangeAspect="1"/>
            </p:cNvSpPr>
            <p:nvPr/>
          </p:nvSpPr>
          <p:spPr>
            <a:xfrm>
              <a:off x="4231" y="1515"/>
              <a:ext cx="1297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                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03436" name="Oval 46"/>
            <p:cNvSpPr/>
            <p:nvPr/>
          </p:nvSpPr>
          <p:spPr>
            <a:xfrm>
              <a:off x="4278" y="1417"/>
              <a:ext cx="72" cy="73"/>
            </a:xfrm>
            <a:prstGeom prst="ellipse">
              <a:avLst/>
            </a:prstGeom>
            <a:solidFill>
              <a:srgbClr val="0000FF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algn="ctr"/>
              <a:endParaRPr lang="zh-CN" altLang="en-US" dirty="0"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03437" name="AutoShape 47"/>
            <p:cNvSpPr>
              <a:spLocks noChangeAspect="1"/>
            </p:cNvSpPr>
            <p:nvPr/>
          </p:nvSpPr>
          <p:spPr>
            <a:xfrm rot="5400000">
              <a:off x="4506" y="1332"/>
              <a:ext cx="95" cy="195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9525">
              <a:noFill/>
            </a:ln>
          </p:spPr>
          <p:txBody>
            <a:bodyPr rot="10800000" vert="eaVert" wrap="none" anchor="ctr" anchorCtr="0"/>
            <a:p>
              <a:pPr algn="ctr"/>
              <a:endParaRPr lang="zh-CN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38" name="Text Box 48"/>
            <p:cNvSpPr txBox="1">
              <a:spLocks noChangeAspect="1"/>
            </p:cNvSpPr>
            <p:nvPr/>
          </p:nvSpPr>
          <p:spPr>
            <a:xfrm>
              <a:off x="4404" y="1137"/>
              <a:ext cx="22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04849" name="AutoShape 49"/>
          <p:cNvSpPr>
            <a:spLocks noChangeArrowheads="1"/>
          </p:cNvSpPr>
          <p:nvPr/>
        </p:nvSpPr>
        <p:spPr bwMode="auto">
          <a:xfrm>
            <a:off x="5680075" y="2173288"/>
            <a:ext cx="711200" cy="884238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FFFF"/>
          </a:solidFill>
          <a:ln w="28575" algn="ctr">
            <a:noFill/>
            <a:miter lim="800000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幼圆" panose="02010509060101010101" pitchFamily="49" charset="-122"/>
              <a:cs typeface="+mn-cs"/>
            </a:endParaRPr>
          </a:p>
        </p:txBody>
      </p:sp>
      <p:graphicFrame>
        <p:nvGraphicFramePr>
          <p:cNvPr id="204850" name="Object 50"/>
          <p:cNvGraphicFramePr>
            <a:graphicFrameLocks noChangeAspect="1"/>
          </p:cNvGraphicFramePr>
          <p:nvPr/>
        </p:nvGraphicFramePr>
        <p:xfrm>
          <a:off x="844550" y="5218113"/>
          <a:ext cx="445452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" name="" r:id="rId1" imgW="1389380" imgH="224155" progId="Equation.3">
                  <p:embed/>
                </p:oleObj>
              </mc:Choice>
              <mc:Fallback>
                <p:oleObj name="" r:id="rId1" imgW="1389380" imgH="224155" progId="Equation.3">
                  <p:embed/>
                  <p:pic>
                    <p:nvPicPr>
                      <p:cNvPr id="0" name="图片 3199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44550" y="5218113"/>
                        <a:ext cx="4454525" cy="730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1" name="Object 51"/>
          <p:cNvGraphicFramePr>
            <a:graphicFrameLocks noChangeAspect="1"/>
          </p:cNvGraphicFramePr>
          <p:nvPr/>
        </p:nvGraphicFramePr>
        <p:xfrm>
          <a:off x="368300" y="3394075"/>
          <a:ext cx="5176838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" name="" r:id="rId3" imgW="1909445" imgH="215265" progId="Equation.3">
                  <p:embed/>
                </p:oleObj>
              </mc:Choice>
              <mc:Fallback>
                <p:oleObj name="" r:id="rId3" imgW="1909445" imgH="215265" progId="Equation.3">
                  <p:embed/>
                  <p:pic>
                    <p:nvPicPr>
                      <p:cNvPr id="0" name="图片 3200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68300" y="3394075"/>
                        <a:ext cx="5176838" cy="582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69"/>
          <p:cNvGrpSpPr/>
          <p:nvPr/>
        </p:nvGrpSpPr>
        <p:grpSpPr>
          <a:xfrm>
            <a:off x="715963" y="1470025"/>
            <a:ext cx="4449762" cy="1778000"/>
            <a:chOff x="150" y="981"/>
            <a:chExt cx="2803" cy="1120"/>
          </a:xfrm>
        </p:grpSpPr>
        <p:sp>
          <p:nvSpPr>
            <p:cNvPr id="103443" name="Line 6"/>
            <p:cNvSpPr/>
            <p:nvPr/>
          </p:nvSpPr>
          <p:spPr>
            <a:xfrm>
              <a:off x="370" y="1281"/>
              <a:ext cx="1563" cy="1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03444" name="Group 7"/>
            <p:cNvGrpSpPr/>
            <p:nvPr/>
          </p:nvGrpSpPr>
          <p:grpSpPr>
            <a:xfrm rot="5400000">
              <a:off x="1038" y="1523"/>
              <a:ext cx="64" cy="238"/>
              <a:chOff x="1381" y="1216"/>
              <a:chExt cx="64" cy="192"/>
            </a:xfrm>
          </p:grpSpPr>
          <p:sp>
            <p:nvSpPr>
              <p:cNvPr id="103445" name="Line 8"/>
              <p:cNvSpPr/>
              <p:nvPr/>
            </p:nvSpPr>
            <p:spPr>
              <a:xfrm>
                <a:off x="1381" y="1216"/>
                <a:ext cx="0" cy="192"/>
              </a:xfrm>
              <a:prstGeom prst="line">
                <a:avLst/>
              </a:prstGeom>
              <a:ln w="5715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3446" name="Line 9"/>
              <p:cNvSpPr/>
              <p:nvPr/>
            </p:nvSpPr>
            <p:spPr>
              <a:xfrm>
                <a:off x="1445" y="1216"/>
                <a:ext cx="0" cy="192"/>
              </a:xfrm>
              <a:prstGeom prst="line">
                <a:avLst/>
              </a:prstGeom>
              <a:ln w="5715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03447" name="Freeform 20"/>
            <p:cNvSpPr/>
            <p:nvPr/>
          </p:nvSpPr>
          <p:spPr>
            <a:xfrm>
              <a:off x="2560" y="1691"/>
              <a:ext cx="275" cy="357"/>
            </a:xfrm>
            <a:custGeom>
              <a:avLst/>
              <a:gdLst/>
              <a:ahLst/>
              <a:cxnLst>
                <a:cxn ang="0">
                  <a:pos x="134" y="0"/>
                </a:cxn>
                <a:cxn ang="0">
                  <a:pos x="134" y="357"/>
                </a:cxn>
                <a:cxn ang="0">
                  <a:pos x="0" y="357"/>
                </a:cxn>
              </a:cxnLst>
              <a:pathLst>
                <a:path w="393" h="357">
                  <a:moveTo>
                    <a:pt x="393" y="0"/>
                  </a:moveTo>
                  <a:lnTo>
                    <a:pt x="393" y="357"/>
                  </a:lnTo>
                  <a:lnTo>
                    <a:pt x="0" y="357"/>
                  </a:lnTo>
                </a:path>
              </a:pathLst>
            </a:custGeom>
            <a:noFill/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48" name="Oval 21"/>
            <p:cNvSpPr/>
            <p:nvPr/>
          </p:nvSpPr>
          <p:spPr>
            <a:xfrm>
              <a:off x="343" y="1244"/>
              <a:ext cx="72" cy="73"/>
            </a:xfrm>
            <a:prstGeom prst="ellipse">
              <a:avLst/>
            </a:prstGeom>
            <a:solidFill>
              <a:srgbClr val="0000FF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algn="ctr"/>
              <a:endParaRPr lang="zh-CN" altLang="en-US" dirty="0"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03449" name="Oval 22"/>
            <p:cNvSpPr/>
            <p:nvPr/>
          </p:nvSpPr>
          <p:spPr>
            <a:xfrm>
              <a:off x="278" y="2028"/>
              <a:ext cx="72" cy="73"/>
            </a:xfrm>
            <a:prstGeom prst="ellipse">
              <a:avLst/>
            </a:prstGeom>
            <a:solidFill>
              <a:srgbClr val="0000FF"/>
            </a:solidFill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algn="ctr"/>
              <a:endParaRPr lang="zh-CN" altLang="en-US" dirty="0"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03450" name="Text Box 23"/>
            <p:cNvSpPr txBox="1">
              <a:spLocks noChangeAspect="1"/>
            </p:cNvSpPr>
            <p:nvPr/>
          </p:nvSpPr>
          <p:spPr>
            <a:xfrm>
              <a:off x="549" y="981"/>
              <a:ext cx="22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1" name="Text Box 24"/>
            <p:cNvSpPr txBox="1">
              <a:spLocks noChangeAspect="1"/>
            </p:cNvSpPr>
            <p:nvPr/>
          </p:nvSpPr>
          <p:spPr>
            <a:xfrm>
              <a:off x="748" y="1684"/>
              <a:ext cx="283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2" name="Text Box 25"/>
            <p:cNvSpPr txBox="1"/>
            <p:nvPr/>
          </p:nvSpPr>
          <p:spPr>
            <a:xfrm>
              <a:off x="150" y="1209"/>
              <a:ext cx="365" cy="81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ctr"/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03453" name="Text Box 26"/>
            <p:cNvSpPr txBox="1">
              <a:spLocks noChangeAspect="1"/>
            </p:cNvSpPr>
            <p:nvPr/>
          </p:nvSpPr>
          <p:spPr>
            <a:xfrm>
              <a:off x="1397" y="1665"/>
              <a:ext cx="283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4" name="Text Box 27"/>
            <p:cNvSpPr txBox="1">
              <a:spLocks noChangeAspect="1"/>
            </p:cNvSpPr>
            <p:nvPr/>
          </p:nvSpPr>
          <p:spPr>
            <a:xfrm>
              <a:off x="2586" y="1720"/>
              <a:ext cx="283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endPara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5" name="Text Box 28"/>
            <p:cNvSpPr txBox="1">
              <a:spLocks noChangeAspect="1"/>
            </p:cNvSpPr>
            <p:nvPr/>
          </p:nvSpPr>
          <p:spPr>
            <a:xfrm>
              <a:off x="257" y="1495"/>
              <a:ext cx="308" cy="286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6" name="Text Box 29"/>
            <p:cNvSpPr txBox="1">
              <a:spLocks noChangeAspect="1"/>
            </p:cNvSpPr>
            <p:nvPr/>
          </p:nvSpPr>
          <p:spPr>
            <a:xfrm>
              <a:off x="793" y="1264"/>
              <a:ext cx="283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7" name="Text Box 30"/>
            <p:cNvSpPr txBox="1">
              <a:spLocks noChangeAspect="1"/>
            </p:cNvSpPr>
            <p:nvPr/>
          </p:nvSpPr>
          <p:spPr>
            <a:xfrm>
              <a:off x="1475" y="1273"/>
              <a:ext cx="283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8" name="Text Box 31"/>
            <p:cNvSpPr txBox="1">
              <a:spLocks noChangeAspect="1"/>
            </p:cNvSpPr>
            <p:nvPr/>
          </p:nvSpPr>
          <p:spPr>
            <a:xfrm>
              <a:off x="2565" y="1291"/>
              <a:ext cx="283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endPara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9" name="AutoShape 35"/>
            <p:cNvSpPr>
              <a:spLocks noChangeAspect="1"/>
            </p:cNvSpPr>
            <p:nvPr/>
          </p:nvSpPr>
          <p:spPr>
            <a:xfrm rot="5400000">
              <a:off x="655" y="1214"/>
              <a:ext cx="66" cy="136"/>
            </a:xfrm>
            <a:prstGeom prst="triangle">
              <a:avLst>
                <a:gd name="adj" fmla="val 50523"/>
              </a:avLst>
            </a:prstGeom>
            <a:solidFill>
              <a:srgbClr val="FFFF00"/>
            </a:solidFill>
            <a:ln w="9525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rot="10800000" vert="eaVert" wrap="none" anchor="ctr" anchorCtr="0"/>
            <a:p>
              <a:pPr algn="ctr"/>
              <a:endParaRPr lang="zh-CN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0" name="Line 52"/>
            <p:cNvSpPr/>
            <p:nvPr/>
          </p:nvSpPr>
          <p:spPr>
            <a:xfrm>
              <a:off x="1070" y="1280"/>
              <a:ext cx="0" cy="347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103461" name="Line 53"/>
            <p:cNvSpPr/>
            <p:nvPr/>
          </p:nvSpPr>
          <p:spPr>
            <a:xfrm flipV="1">
              <a:off x="1070" y="1683"/>
              <a:ext cx="0" cy="347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med" len="med"/>
              <a:tailEnd type="none" w="med" len="med"/>
            </a:ln>
          </p:spPr>
        </p:sp>
        <p:grpSp>
          <p:nvGrpSpPr>
            <p:cNvPr id="103462" name="Group 54"/>
            <p:cNvGrpSpPr/>
            <p:nvPr/>
          </p:nvGrpSpPr>
          <p:grpSpPr>
            <a:xfrm rot="5400000">
              <a:off x="1650" y="1532"/>
              <a:ext cx="64" cy="238"/>
              <a:chOff x="1381" y="1216"/>
              <a:chExt cx="64" cy="192"/>
            </a:xfrm>
          </p:grpSpPr>
          <p:sp>
            <p:nvSpPr>
              <p:cNvPr id="103463" name="Line 55"/>
              <p:cNvSpPr/>
              <p:nvPr/>
            </p:nvSpPr>
            <p:spPr>
              <a:xfrm>
                <a:off x="1381" y="1216"/>
                <a:ext cx="0" cy="192"/>
              </a:xfrm>
              <a:prstGeom prst="line">
                <a:avLst/>
              </a:prstGeom>
              <a:ln w="5715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3464" name="Line 56"/>
              <p:cNvSpPr/>
              <p:nvPr/>
            </p:nvSpPr>
            <p:spPr>
              <a:xfrm>
                <a:off x="1445" y="1216"/>
                <a:ext cx="0" cy="192"/>
              </a:xfrm>
              <a:prstGeom prst="line">
                <a:avLst/>
              </a:prstGeom>
              <a:ln w="5715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03465" name="Line 57"/>
            <p:cNvSpPr/>
            <p:nvPr/>
          </p:nvSpPr>
          <p:spPr>
            <a:xfrm>
              <a:off x="1682" y="1289"/>
              <a:ext cx="0" cy="347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103466" name="Line 58"/>
            <p:cNvSpPr/>
            <p:nvPr/>
          </p:nvSpPr>
          <p:spPr>
            <a:xfrm flipV="1">
              <a:off x="1682" y="1692"/>
              <a:ext cx="0" cy="347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103467" name="Line 59"/>
            <p:cNvSpPr/>
            <p:nvPr/>
          </p:nvSpPr>
          <p:spPr>
            <a:xfrm>
              <a:off x="1954" y="1280"/>
              <a:ext cx="795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03468" name="Line 60"/>
            <p:cNvSpPr/>
            <p:nvPr/>
          </p:nvSpPr>
          <p:spPr>
            <a:xfrm>
              <a:off x="1824" y="2048"/>
              <a:ext cx="795" cy="0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03469" name="Line 61"/>
            <p:cNvSpPr/>
            <p:nvPr/>
          </p:nvSpPr>
          <p:spPr>
            <a:xfrm>
              <a:off x="370" y="2049"/>
              <a:ext cx="1563" cy="1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03470" name="Group 62"/>
            <p:cNvGrpSpPr/>
            <p:nvPr/>
          </p:nvGrpSpPr>
          <p:grpSpPr>
            <a:xfrm rot="5400000">
              <a:off x="2802" y="1541"/>
              <a:ext cx="64" cy="238"/>
              <a:chOff x="1381" y="1216"/>
              <a:chExt cx="64" cy="192"/>
            </a:xfrm>
          </p:grpSpPr>
          <p:sp>
            <p:nvSpPr>
              <p:cNvPr id="103471" name="Line 63"/>
              <p:cNvSpPr/>
              <p:nvPr/>
            </p:nvSpPr>
            <p:spPr>
              <a:xfrm>
                <a:off x="1381" y="1216"/>
                <a:ext cx="0" cy="192"/>
              </a:xfrm>
              <a:prstGeom prst="line">
                <a:avLst/>
              </a:prstGeom>
              <a:ln w="5715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3472" name="Line 64"/>
              <p:cNvSpPr/>
              <p:nvPr/>
            </p:nvSpPr>
            <p:spPr>
              <a:xfrm>
                <a:off x="1445" y="1216"/>
                <a:ext cx="0" cy="192"/>
              </a:xfrm>
              <a:prstGeom prst="line">
                <a:avLst/>
              </a:prstGeom>
              <a:ln w="57150" cap="flat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03473" name="Freeform 65"/>
            <p:cNvSpPr/>
            <p:nvPr/>
          </p:nvSpPr>
          <p:spPr>
            <a:xfrm flipV="1">
              <a:off x="2561" y="1279"/>
              <a:ext cx="275" cy="357"/>
            </a:xfrm>
            <a:custGeom>
              <a:avLst/>
              <a:gdLst/>
              <a:ahLst/>
              <a:cxnLst>
                <a:cxn ang="0">
                  <a:pos x="134" y="0"/>
                </a:cxn>
                <a:cxn ang="0">
                  <a:pos x="134" y="357"/>
                </a:cxn>
                <a:cxn ang="0">
                  <a:pos x="0" y="357"/>
                </a:cxn>
              </a:cxnLst>
              <a:pathLst>
                <a:path w="393" h="357">
                  <a:moveTo>
                    <a:pt x="393" y="0"/>
                  </a:moveTo>
                  <a:lnTo>
                    <a:pt x="393" y="357"/>
                  </a:lnTo>
                  <a:lnTo>
                    <a:pt x="0" y="357"/>
                  </a:lnTo>
                </a:path>
              </a:pathLst>
            </a:custGeom>
            <a:noFill/>
            <a:ln w="285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74" name="AutoShape 66"/>
            <p:cNvSpPr/>
            <p:nvPr/>
          </p:nvSpPr>
          <p:spPr>
            <a:xfrm rot="10800000">
              <a:off x="1033" y="1369"/>
              <a:ext cx="79" cy="136"/>
            </a:xfrm>
            <a:prstGeom prst="triangle">
              <a:avLst>
                <a:gd name="adj" fmla="val 50523"/>
              </a:avLst>
            </a:prstGeom>
            <a:solidFill>
              <a:srgbClr val="FFFF00"/>
            </a:solidFill>
            <a:ln w="9525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rot="10800000" wrap="none" anchor="ctr" anchorCtr="0"/>
            <a:p>
              <a:pPr algn="ctr"/>
              <a:endParaRPr lang="zh-CN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75" name="AutoShape 67"/>
            <p:cNvSpPr/>
            <p:nvPr/>
          </p:nvSpPr>
          <p:spPr>
            <a:xfrm rot="10800000">
              <a:off x="1645" y="1378"/>
              <a:ext cx="79" cy="136"/>
            </a:xfrm>
            <a:prstGeom prst="triangle">
              <a:avLst>
                <a:gd name="adj" fmla="val 50523"/>
              </a:avLst>
            </a:prstGeom>
            <a:solidFill>
              <a:srgbClr val="FFFF00"/>
            </a:solidFill>
            <a:ln w="9525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rot="10800000" wrap="none" anchor="ctr" anchorCtr="0"/>
            <a:p>
              <a:pPr algn="ctr"/>
              <a:endParaRPr lang="zh-CN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76" name="AutoShape 68"/>
            <p:cNvSpPr/>
            <p:nvPr/>
          </p:nvSpPr>
          <p:spPr>
            <a:xfrm rot="10800000">
              <a:off x="2788" y="1360"/>
              <a:ext cx="79" cy="136"/>
            </a:xfrm>
            <a:prstGeom prst="triangle">
              <a:avLst>
                <a:gd name="adj" fmla="val 50523"/>
              </a:avLst>
            </a:prstGeom>
            <a:solidFill>
              <a:srgbClr val="FFFF00"/>
            </a:solidFill>
            <a:ln w="9525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rot="10800000" wrap="none" anchor="ctr" anchorCtr="0"/>
            <a:p>
              <a:pPr algn="ctr"/>
              <a:endParaRPr lang="zh-CN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04870" name="Object 70"/>
          <p:cNvGraphicFramePr>
            <a:graphicFrameLocks noChangeAspect="1"/>
          </p:cNvGraphicFramePr>
          <p:nvPr/>
        </p:nvGraphicFramePr>
        <p:xfrm>
          <a:off x="7296150" y="5402263"/>
          <a:ext cx="777875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" name="" r:id="rId5" imgW="287020" imgH="206375" progId="Equation.3">
                  <p:embed/>
                </p:oleObj>
              </mc:Choice>
              <mc:Fallback>
                <p:oleObj name="" r:id="rId5" imgW="287020" imgH="206375" progId="Equation.3">
                  <p:embed/>
                  <p:pic>
                    <p:nvPicPr>
                      <p:cNvPr id="0" name="图片 3204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296150" y="5402263"/>
                        <a:ext cx="777875" cy="550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1" name="Rectangle 71"/>
          <p:cNvSpPr>
            <a:spLocks noChangeArrowheads="1"/>
          </p:cNvSpPr>
          <p:nvPr/>
        </p:nvSpPr>
        <p:spPr bwMode="auto">
          <a:xfrm>
            <a:off x="996950" y="4464050"/>
            <a:ext cx="2282825" cy="547688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等效电容</a:t>
            </a:r>
            <a:endParaRPr kumimoji="1" lang="zh-CN" altLang="en-US" sz="3600" b="1" i="0" u="none" strike="noStrike" kern="1200" cap="none" spc="0" normalizeH="0" baseline="0" noProof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04872" name="Rectangle 72"/>
          <p:cNvSpPr>
            <a:spLocks noChangeArrowheads="1"/>
          </p:cNvSpPr>
          <p:nvPr/>
        </p:nvSpPr>
        <p:spPr bwMode="auto">
          <a:xfrm>
            <a:off x="6392863" y="4446588"/>
            <a:ext cx="2370138" cy="63500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初始条件</a:t>
            </a:r>
            <a:endParaRPr kumimoji="1" lang="zh-CN" altLang="en-US" sz="3600" b="1" i="0" u="none" strike="noStrike" kern="1200" cap="none" spc="0" normalizeH="0" baseline="0" noProof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04873" name="Rectangle 73"/>
          <p:cNvSpPr/>
          <p:nvPr/>
        </p:nvSpPr>
        <p:spPr>
          <a:xfrm>
            <a:off x="593725" y="4251325"/>
            <a:ext cx="8550275" cy="13017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0000FF"/>
              </a:gs>
            </a:gsLst>
            <a:lin ang="0" scaled="1"/>
            <a:tileRect/>
          </a:gradFill>
          <a:ln w="28575">
            <a:noFill/>
          </a:ln>
        </p:spPr>
        <p:txBody>
          <a:bodyPr anchor="ctr" anchorCtr="0">
            <a:spAutoFit/>
          </a:bodyPr>
          <a:p>
            <a:pPr algn="ctr"/>
            <a:endParaRPr lang="zh-CN" altLang="en-US" dirty="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103481" name="Rectangle 75"/>
          <p:cNvSpPr/>
          <p:nvPr/>
        </p:nvSpPr>
        <p:spPr>
          <a:xfrm>
            <a:off x="4083050" y="-28575"/>
            <a:ext cx="5060950" cy="457200"/>
          </a:xfrm>
          <a:prstGeom prst="rect">
            <a:avLst/>
          </a:prstGeom>
          <a:noFill/>
          <a:ln w="38100">
            <a:noFill/>
          </a:ln>
        </p:spPr>
        <p:txBody>
          <a:bodyPr anchor="t" anchorCtr="0"/>
          <a:p>
            <a:pPr algn="ctr"/>
            <a:r>
              <a:rPr lang="en-US" altLang="en-US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§</a:t>
            </a:r>
            <a:r>
              <a:rPr lang="en-US" altLang="zh-CN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6.3 </a:t>
            </a:r>
            <a:r>
              <a:rPr lang="zh-CN" altLang="en-US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电容、电感元件的串联与并联</a:t>
            </a:r>
            <a:endParaRPr lang="zh-CN" altLang="en-US" sz="2400" dirty="0">
              <a:solidFill>
                <a:srgbClr val="DDDDDD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4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4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4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4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4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9" grpId="0" bldLvl="0" animBg="1"/>
      <p:bldP spid="204871" grpId="0" bldLvl="0" animBg="1"/>
      <p:bldP spid="204872" grpId="0" bldLvl="0" animBg="1"/>
      <p:bldP spid="204873" grpId="0" bldLvl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76" name="Text Box 1044"/>
          <p:cNvSpPr txBox="1"/>
          <p:nvPr/>
        </p:nvSpPr>
        <p:spPr>
          <a:xfrm>
            <a:off x="307975" y="762000"/>
            <a:ext cx="7085013" cy="5762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/>
          <a:p>
            <a:pPr>
              <a:spcBef>
                <a:spcPct val="50000"/>
              </a:spcBef>
            </a:pPr>
            <a:r>
              <a:rPr lang="en-US" altLang="zh-CN" sz="3200" dirty="0">
                <a:latin typeface="Times New Roman" panose="02020603050405020304" pitchFamily="18" charset="0"/>
                <a:ea typeface="幼圆" panose="02010509060101010101" pitchFamily="49" charset="-122"/>
              </a:rPr>
              <a:t>3   </a:t>
            </a:r>
            <a:r>
              <a:rPr lang="zh-CN" altLang="en-US" sz="3200" dirty="0">
                <a:latin typeface="Times New Roman" panose="02020603050405020304" pitchFamily="18" charset="0"/>
                <a:ea typeface="幼圆" panose="02010509060101010101" pitchFamily="49" charset="-122"/>
              </a:rPr>
              <a:t>电压 </a:t>
            </a:r>
            <a:r>
              <a:rPr lang="en-US" altLang="zh-CN" sz="3200" i="1" dirty="0">
                <a:latin typeface="Times New Roman" panose="02020603050405020304" pitchFamily="18" charset="0"/>
                <a:ea typeface="幼圆" panose="02010509060101010101" pitchFamily="49" charset="-122"/>
              </a:rPr>
              <a:t>u </a:t>
            </a:r>
            <a:r>
              <a:rPr lang="zh-CN" altLang="en-US" sz="3200" dirty="0">
                <a:latin typeface="Times New Roman" panose="02020603050405020304" pitchFamily="18" charset="0"/>
                <a:ea typeface="幼圆" panose="02010509060101010101" pitchFamily="49" charset="-122"/>
              </a:rPr>
              <a:t>与电流 </a:t>
            </a:r>
            <a:r>
              <a:rPr lang="en-US" altLang="zh-CN" sz="3200" i="1" dirty="0">
                <a:latin typeface="Times New Roman" panose="02020603050405020304" pitchFamily="18" charset="0"/>
                <a:ea typeface="幼圆" panose="02010509060101010101" pitchFamily="49" charset="-122"/>
              </a:rPr>
              <a:t>i</a:t>
            </a:r>
            <a:r>
              <a:rPr lang="en-US" altLang="zh-CN" sz="3200" dirty="0">
                <a:latin typeface="Times New Roman" panose="02020603050405020304" pitchFamily="18" charset="0"/>
                <a:ea typeface="幼圆" panose="02010509060101010101" pitchFamily="49" charset="-122"/>
              </a:rPr>
              <a:t> </a:t>
            </a:r>
            <a:r>
              <a:rPr lang="zh-CN" altLang="en-US" sz="3200" dirty="0">
                <a:latin typeface="Times New Roman" panose="02020603050405020304" pitchFamily="18" charset="0"/>
                <a:ea typeface="幼圆" panose="02010509060101010101" pitchFamily="49" charset="-122"/>
              </a:rPr>
              <a:t>的导数关系式</a:t>
            </a:r>
            <a:endParaRPr lang="zh-CN" altLang="en-US" sz="3200" dirty="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pSp>
        <p:nvGrpSpPr>
          <p:cNvPr id="2" name="Group 1124"/>
          <p:cNvGrpSpPr/>
          <p:nvPr/>
        </p:nvGrpSpPr>
        <p:grpSpPr>
          <a:xfrm>
            <a:off x="668338" y="3324225"/>
            <a:ext cx="1890712" cy="1916113"/>
            <a:chOff x="421" y="2094"/>
            <a:chExt cx="1191" cy="1207"/>
          </a:xfrm>
        </p:grpSpPr>
        <p:graphicFrame>
          <p:nvGraphicFramePr>
            <p:cNvPr id="104451" name="Object 1043"/>
            <p:cNvGraphicFramePr>
              <a:graphicFrameLocks noChangeAspect="1"/>
            </p:cNvGraphicFramePr>
            <p:nvPr/>
          </p:nvGraphicFramePr>
          <p:xfrm>
            <a:off x="421" y="2094"/>
            <a:ext cx="1118" cy="6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7" name="" r:id="rId1" imgW="430530" imgH="322580" progId="Equation.3">
                    <p:embed/>
                  </p:oleObj>
                </mc:Choice>
                <mc:Fallback>
                  <p:oleObj name="" r:id="rId1" imgW="430530" imgH="322580" progId="Equation.3">
                    <p:embed/>
                    <p:pic>
                      <p:nvPicPr>
                        <p:cNvPr id="0" name="图片 3206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21" y="2094"/>
                          <a:ext cx="1118" cy="67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452" name="Rectangle 1047"/>
            <p:cNvSpPr/>
            <p:nvPr/>
          </p:nvSpPr>
          <p:spPr>
            <a:xfrm>
              <a:off x="546" y="2994"/>
              <a:ext cx="915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 </a:t>
              </a:r>
              <a:r>
                <a:rPr lang="en-US" altLang="zh-CN" sz="32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= </a:t>
              </a:r>
              <a:r>
                <a:rPr lang="en-US" altLang="zh-CN" sz="32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L</a:t>
              </a:r>
              <a:r>
                <a:rPr lang="en-US" altLang="zh-CN" sz="32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</a:t>
              </a:r>
              <a:r>
                <a:rPr lang="en-US" altLang="zh-CN" sz="32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endParaRPr lang="en-US" altLang="zh-CN" sz="3200" b="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04453" name="AutoShape 1051"/>
            <p:cNvSpPr/>
            <p:nvPr/>
          </p:nvSpPr>
          <p:spPr>
            <a:xfrm>
              <a:off x="1566" y="2333"/>
              <a:ext cx="46" cy="961"/>
            </a:xfrm>
            <a:prstGeom prst="rightBrace">
              <a:avLst>
                <a:gd name="adj1" fmla="val 172836"/>
                <a:gd name="adj2" fmla="val 50000"/>
              </a:avLst>
            </a:prstGeom>
            <a:noFill/>
            <a:ln w="28575" cap="flat" cmpd="sng">
              <a:solidFill>
                <a:srgbClr val="CCFF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algn="ctr"/>
              <a:endParaRPr lang="zh-CN" altLang="en-US" dirty="0"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</p:grpSp>
      <p:graphicFrame>
        <p:nvGraphicFramePr>
          <p:cNvPr id="70682" name="Object 1050"/>
          <p:cNvGraphicFramePr>
            <a:graphicFrameLocks noChangeAspect="1"/>
          </p:cNvGraphicFramePr>
          <p:nvPr/>
        </p:nvGraphicFramePr>
        <p:xfrm>
          <a:off x="3024188" y="3435350"/>
          <a:ext cx="2239962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" name="" r:id="rId3" imgW="457200" imgH="322580" progId="Equation.3">
                  <p:embed/>
                </p:oleObj>
              </mc:Choice>
              <mc:Fallback>
                <p:oleObj name="" r:id="rId3" imgW="457200" imgH="322580" progId="Equation.3">
                  <p:embed/>
                  <p:pic>
                    <p:nvPicPr>
                      <p:cNvPr id="0" name="图片 3205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024188" y="3435350"/>
                        <a:ext cx="2239962" cy="1339850"/>
                      </a:xfrm>
                      <a:prstGeom prst="rect">
                        <a:avLst/>
                      </a:prstGeom>
                      <a:noFill/>
                      <a:ln w="28575" cap="flat" cmpd="sng">
                        <a:solidFill>
                          <a:srgbClr val="CCFFCC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700" name="Text Box 1068"/>
          <p:cNvSpPr txBox="1"/>
          <p:nvPr/>
        </p:nvSpPr>
        <p:spPr>
          <a:xfrm>
            <a:off x="696913" y="1811338"/>
            <a:ext cx="1349375" cy="11604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幼圆" panose="02010509060101010101" pitchFamily="49" charset="-122"/>
              </a:rPr>
              <a:t>参考方</a:t>
            </a:r>
            <a:endParaRPr lang="zh-CN" altLang="en-US" dirty="0"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幼圆" panose="02010509060101010101" pitchFamily="49" charset="-122"/>
              </a:rPr>
              <a:t>向关联</a:t>
            </a:r>
            <a:endParaRPr lang="zh-CN" altLang="en-US" dirty="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pSp>
        <p:nvGrpSpPr>
          <p:cNvPr id="3" name="Group 1099"/>
          <p:cNvGrpSpPr>
            <a:grpSpLocks noChangeAspect="1"/>
          </p:cNvGrpSpPr>
          <p:nvPr/>
        </p:nvGrpSpPr>
        <p:grpSpPr>
          <a:xfrm>
            <a:off x="2576513" y="1558925"/>
            <a:ext cx="2936875" cy="1223963"/>
            <a:chOff x="3770" y="828"/>
            <a:chExt cx="1480" cy="617"/>
          </a:xfrm>
        </p:grpSpPr>
        <p:grpSp>
          <p:nvGrpSpPr>
            <p:cNvPr id="104457" name="Group 1100"/>
            <p:cNvGrpSpPr>
              <a:grpSpLocks noChangeAspect="1"/>
            </p:cNvGrpSpPr>
            <p:nvPr/>
          </p:nvGrpSpPr>
          <p:grpSpPr>
            <a:xfrm>
              <a:off x="3770" y="1100"/>
              <a:ext cx="1338" cy="102"/>
              <a:chOff x="856" y="2840"/>
              <a:chExt cx="1117" cy="85"/>
            </a:xfrm>
          </p:grpSpPr>
          <p:grpSp>
            <p:nvGrpSpPr>
              <p:cNvPr id="104458" name="Group 1101"/>
              <p:cNvGrpSpPr>
                <a:grpSpLocks noChangeAspect="1"/>
              </p:cNvGrpSpPr>
              <p:nvPr/>
            </p:nvGrpSpPr>
            <p:grpSpPr>
              <a:xfrm>
                <a:off x="1260" y="2840"/>
                <a:ext cx="312" cy="51"/>
                <a:chOff x="1260" y="2840"/>
                <a:chExt cx="312" cy="51"/>
              </a:xfrm>
            </p:grpSpPr>
            <p:sp>
              <p:nvSpPr>
                <p:cNvPr id="104459" name="Freeform 1102"/>
                <p:cNvSpPr>
                  <a:spLocks noChangeAspect="1"/>
                </p:cNvSpPr>
                <p:nvPr/>
              </p:nvSpPr>
              <p:spPr>
                <a:xfrm>
                  <a:off x="1260" y="2842"/>
                  <a:ext cx="104" cy="49"/>
                </a:xfrm>
                <a:custGeom>
                  <a:avLst/>
                  <a:gdLst/>
                  <a:ahLst/>
                  <a:cxnLst>
                    <a:cxn ang="0">
                      <a:pos x="0" y="73"/>
                    </a:cxn>
                    <a:cxn ang="0">
                      <a:pos x="25" y="22"/>
                    </a:cxn>
                    <a:cxn ang="0">
                      <a:pos x="75" y="0"/>
                    </a:cxn>
                    <a:cxn ang="0">
                      <a:pos x="125" y="26"/>
                    </a:cxn>
                    <a:cxn ang="0">
                      <a:pos x="152" y="73"/>
                    </a:cxn>
                  </a:cxnLst>
                  <a:pathLst>
                    <a:path w="86" h="40">
                      <a:moveTo>
                        <a:pt x="0" y="40"/>
                      </a:moveTo>
                      <a:cubicBezTo>
                        <a:pt x="3" y="29"/>
                        <a:pt x="7" y="19"/>
                        <a:pt x="14" y="12"/>
                      </a:cubicBezTo>
                      <a:cubicBezTo>
                        <a:pt x="21" y="5"/>
                        <a:pt x="33" y="0"/>
                        <a:pt x="42" y="0"/>
                      </a:cubicBezTo>
                      <a:cubicBezTo>
                        <a:pt x="51" y="0"/>
                        <a:pt x="63" y="7"/>
                        <a:pt x="70" y="14"/>
                      </a:cubicBezTo>
                      <a:cubicBezTo>
                        <a:pt x="77" y="21"/>
                        <a:pt x="83" y="35"/>
                        <a:pt x="86" y="40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r="16200000">
                    <a:srgbClr val="997A00"/>
                  </a:prstShdw>
                </a:effectLst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4460" name="Freeform 1103"/>
                <p:cNvSpPr>
                  <a:spLocks noChangeAspect="1"/>
                </p:cNvSpPr>
                <p:nvPr/>
              </p:nvSpPr>
              <p:spPr>
                <a:xfrm>
                  <a:off x="1468" y="2840"/>
                  <a:ext cx="104" cy="48"/>
                </a:xfrm>
                <a:custGeom>
                  <a:avLst/>
                  <a:gdLst/>
                  <a:ahLst/>
                  <a:cxnLst>
                    <a:cxn ang="0">
                      <a:pos x="0" y="70"/>
                    </a:cxn>
                    <a:cxn ang="0">
                      <a:pos x="25" y="20"/>
                    </a:cxn>
                    <a:cxn ang="0">
                      <a:pos x="75" y="0"/>
                    </a:cxn>
                    <a:cxn ang="0">
                      <a:pos x="125" y="24"/>
                    </a:cxn>
                    <a:cxn ang="0">
                      <a:pos x="152" y="70"/>
                    </a:cxn>
                  </a:cxnLst>
                  <a:pathLst>
                    <a:path w="86" h="40">
                      <a:moveTo>
                        <a:pt x="0" y="40"/>
                      </a:moveTo>
                      <a:cubicBezTo>
                        <a:pt x="3" y="29"/>
                        <a:pt x="7" y="19"/>
                        <a:pt x="14" y="12"/>
                      </a:cubicBezTo>
                      <a:cubicBezTo>
                        <a:pt x="21" y="5"/>
                        <a:pt x="33" y="0"/>
                        <a:pt x="42" y="0"/>
                      </a:cubicBezTo>
                      <a:cubicBezTo>
                        <a:pt x="51" y="0"/>
                        <a:pt x="63" y="7"/>
                        <a:pt x="70" y="14"/>
                      </a:cubicBezTo>
                      <a:cubicBezTo>
                        <a:pt x="77" y="21"/>
                        <a:pt x="83" y="35"/>
                        <a:pt x="86" y="40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r="16200000">
                    <a:srgbClr val="997A00"/>
                  </a:prstShdw>
                </a:effectLst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4461" name="Freeform 1104"/>
                <p:cNvSpPr>
                  <a:spLocks noChangeAspect="1"/>
                </p:cNvSpPr>
                <p:nvPr/>
              </p:nvSpPr>
              <p:spPr>
                <a:xfrm>
                  <a:off x="1364" y="2842"/>
                  <a:ext cx="104" cy="49"/>
                </a:xfrm>
                <a:custGeom>
                  <a:avLst/>
                  <a:gdLst/>
                  <a:ahLst/>
                  <a:cxnLst>
                    <a:cxn ang="0">
                      <a:pos x="0" y="73"/>
                    </a:cxn>
                    <a:cxn ang="0">
                      <a:pos x="25" y="22"/>
                    </a:cxn>
                    <a:cxn ang="0">
                      <a:pos x="75" y="0"/>
                    </a:cxn>
                    <a:cxn ang="0">
                      <a:pos x="125" y="26"/>
                    </a:cxn>
                    <a:cxn ang="0">
                      <a:pos x="152" y="73"/>
                    </a:cxn>
                  </a:cxnLst>
                  <a:pathLst>
                    <a:path w="86" h="40">
                      <a:moveTo>
                        <a:pt x="0" y="40"/>
                      </a:moveTo>
                      <a:cubicBezTo>
                        <a:pt x="3" y="29"/>
                        <a:pt x="7" y="19"/>
                        <a:pt x="14" y="12"/>
                      </a:cubicBezTo>
                      <a:cubicBezTo>
                        <a:pt x="21" y="5"/>
                        <a:pt x="33" y="0"/>
                        <a:pt x="42" y="0"/>
                      </a:cubicBezTo>
                      <a:cubicBezTo>
                        <a:pt x="51" y="0"/>
                        <a:pt x="63" y="7"/>
                        <a:pt x="70" y="14"/>
                      </a:cubicBezTo>
                      <a:cubicBezTo>
                        <a:pt x="77" y="21"/>
                        <a:pt x="83" y="35"/>
                        <a:pt x="86" y="40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r="16200000">
                    <a:srgbClr val="997A00"/>
                  </a:prstShdw>
                </a:effectLst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104462" name="Line 1105"/>
              <p:cNvSpPr>
                <a:spLocks noChangeAspect="1"/>
              </p:cNvSpPr>
              <p:nvPr/>
            </p:nvSpPr>
            <p:spPr>
              <a:xfrm flipV="1">
                <a:off x="888" y="2896"/>
                <a:ext cx="368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r="16200000">
                  <a:srgbClr val="997A00"/>
                </a:prstShdw>
              </a:effectLst>
            </p:spPr>
          </p:sp>
          <p:sp>
            <p:nvSpPr>
              <p:cNvPr id="104463" name="Line 1106"/>
              <p:cNvSpPr>
                <a:spLocks noChangeAspect="1"/>
              </p:cNvSpPr>
              <p:nvPr/>
            </p:nvSpPr>
            <p:spPr>
              <a:xfrm>
                <a:off x="1576" y="2888"/>
                <a:ext cx="397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r="16200000">
                  <a:srgbClr val="997A00"/>
                </a:prstShdw>
              </a:effectLst>
            </p:spPr>
          </p:sp>
          <p:sp>
            <p:nvSpPr>
              <p:cNvPr id="104464" name="Oval 1107"/>
              <p:cNvSpPr>
                <a:spLocks noChangeAspect="1"/>
              </p:cNvSpPr>
              <p:nvPr/>
            </p:nvSpPr>
            <p:spPr>
              <a:xfrm>
                <a:off x="1928" y="2864"/>
                <a:ext cx="45" cy="45"/>
              </a:xfrm>
              <a:prstGeom prst="ellipse">
                <a:avLst/>
              </a:prstGeom>
              <a:solidFill>
                <a:schemeClr val="bg1"/>
              </a:solidFill>
              <a:ln w="28575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2699999">
                  <a:srgbClr val="997A00"/>
                </a:prstShdw>
              </a:effectLst>
            </p:spPr>
            <p:txBody>
              <a:bodyPr wrap="none" anchor="ctr" anchorCtr="0"/>
              <a:p>
                <a:pPr algn="ctr"/>
                <a:endParaRPr lang="zh-CN" altLang="en-US" dirty="0"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104465" name="Oval 1108"/>
              <p:cNvSpPr>
                <a:spLocks noChangeAspect="1"/>
              </p:cNvSpPr>
              <p:nvPr/>
            </p:nvSpPr>
            <p:spPr>
              <a:xfrm>
                <a:off x="856" y="2880"/>
                <a:ext cx="45" cy="45"/>
              </a:xfrm>
              <a:prstGeom prst="ellipse">
                <a:avLst/>
              </a:prstGeom>
              <a:solidFill>
                <a:schemeClr val="bg1"/>
              </a:solidFill>
              <a:ln w="28575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2699999">
                  <a:srgbClr val="997A00"/>
                </a:prstShdw>
              </a:effectLst>
            </p:spPr>
            <p:txBody>
              <a:bodyPr wrap="none" anchor="ctr" anchorCtr="0"/>
              <a:p>
                <a:pPr algn="ctr"/>
                <a:endParaRPr lang="zh-CN" altLang="en-US" dirty="0"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</p:grpSp>
        <p:sp>
          <p:nvSpPr>
            <p:cNvPr id="104466" name="Text Box 1109"/>
            <p:cNvSpPr txBox="1">
              <a:spLocks noChangeAspect="1"/>
            </p:cNvSpPr>
            <p:nvPr/>
          </p:nvSpPr>
          <p:spPr>
            <a:xfrm>
              <a:off x="4383" y="828"/>
              <a:ext cx="211" cy="21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i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4467" name="Text Box 1110"/>
            <p:cNvSpPr txBox="1">
              <a:spLocks noChangeAspect="1"/>
            </p:cNvSpPr>
            <p:nvPr/>
          </p:nvSpPr>
          <p:spPr>
            <a:xfrm>
              <a:off x="3808" y="1243"/>
              <a:ext cx="1442" cy="17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                         </a:t>
              </a:r>
              <a:endParaRPr lang="en-US" altLang="zh-CN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04468" name="Text Box 1111"/>
            <p:cNvSpPr txBox="1">
              <a:spLocks noChangeAspect="1"/>
            </p:cNvSpPr>
            <p:nvPr/>
          </p:nvSpPr>
          <p:spPr>
            <a:xfrm>
              <a:off x="4402" y="1198"/>
              <a:ext cx="230" cy="24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i="1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744" name="AutoShape 1112"/>
            <p:cNvSpPr>
              <a:spLocks noChangeAspect="1" noChangeArrowheads="1"/>
            </p:cNvSpPr>
            <p:nvPr/>
          </p:nvSpPr>
          <p:spPr bwMode="auto">
            <a:xfrm rot="5400000">
              <a:off x="3992" y="1079"/>
              <a:ext cx="81" cy="146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9525">
              <a:noFill/>
              <a:miter lim="800000"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endParaRPr>
            </a:p>
          </p:txBody>
        </p:sp>
        <p:sp>
          <p:nvSpPr>
            <p:cNvPr id="104470" name="Text Box 1113"/>
            <p:cNvSpPr txBox="1">
              <a:spLocks noChangeAspect="1"/>
            </p:cNvSpPr>
            <p:nvPr/>
          </p:nvSpPr>
          <p:spPr>
            <a:xfrm>
              <a:off x="3981" y="870"/>
              <a:ext cx="210" cy="21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i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70746" name="AutoShape 1114"/>
          <p:cNvSpPr/>
          <p:nvPr/>
        </p:nvSpPr>
        <p:spPr>
          <a:xfrm>
            <a:off x="3368675" y="5121275"/>
            <a:ext cx="3076575" cy="1147763"/>
          </a:xfrm>
          <a:prstGeom prst="wedgeRoundRectCallout">
            <a:avLst>
              <a:gd name="adj1" fmla="val -34676"/>
              <a:gd name="adj2" fmla="val -92875"/>
              <a:gd name="adj3" fmla="val 16667"/>
            </a:avLst>
          </a:prstGeom>
          <a:gradFill rotWithShape="1">
            <a:gsLst>
              <a:gs pos="0">
                <a:srgbClr val="CC9900"/>
              </a:gs>
              <a:gs pos="50000">
                <a:srgbClr val="FFFFFF"/>
              </a:gs>
              <a:gs pos="100000">
                <a:srgbClr val="CC9900"/>
              </a:gs>
            </a:gsLst>
            <a:lin ang="2700000" scaled="1"/>
            <a:tileRect/>
          </a:gradFill>
          <a:ln w="9525">
            <a:noFill/>
          </a:ln>
          <a:effectLst>
            <a:prstShdw prst="shdw17" dist="17961" dir="2699999">
              <a:srgbClr val="7A5C00"/>
            </a:prstShdw>
          </a:effectLst>
        </p:spPr>
        <p:txBody>
          <a:bodyPr lIns="0" tIns="0" rIns="0" bIns="0" anchor="t" anchorCtr="0"/>
          <a:p>
            <a:pPr algn="ctr"/>
            <a:r>
              <a:rPr lang="zh-CN" altLang="en-US" sz="3600" b="0" dirty="0">
                <a:solidFill>
                  <a:srgbClr val="CC33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电感元件基本伏</a:t>
            </a:r>
            <a:r>
              <a:rPr lang="en-US" altLang="zh-CN" sz="3600" b="0" dirty="0">
                <a:solidFill>
                  <a:srgbClr val="CC33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—</a:t>
            </a:r>
            <a:r>
              <a:rPr lang="zh-CN" altLang="en-US" sz="3600" b="0" dirty="0">
                <a:solidFill>
                  <a:srgbClr val="CC33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安关系</a:t>
            </a:r>
            <a:endParaRPr lang="zh-CN" altLang="en-US" sz="3600" b="0" dirty="0">
              <a:solidFill>
                <a:srgbClr val="CC33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grpSp>
        <p:nvGrpSpPr>
          <p:cNvPr id="6" name="Group 1123"/>
          <p:cNvGrpSpPr/>
          <p:nvPr/>
        </p:nvGrpSpPr>
        <p:grpSpPr>
          <a:xfrm>
            <a:off x="6513513" y="1497013"/>
            <a:ext cx="2336800" cy="4084637"/>
            <a:chOff x="4103" y="943"/>
            <a:chExt cx="1472" cy="2573"/>
          </a:xfrm>
        </p:grpSpPr>
        <p:cxnSp>
          <p:nvCxnSpPr>
            <p:cNvPr id="104473" name="AutoShape 1053"/>
            <p:cNvCxnSpPr>
              <a:stCxn id="104475" idx="2"/>
              <a:endCxn id="104476" idx="0"/>
            </p:cNvCxnSpPr>
            <p:nvPr/>
          </p:nvCxnSpPr>
          <p:spPr>
            <a:xfrm flipH="1">
              <a:off x="4839" y="2241"/>
              <a:ext cx="6" cy="429"/>
            </a:xfrm>
            <a:prstGeom prst="straightConnector1">
              <a:avLst/>
            </a:prstGeom>
            <a:ln w="76200" cap="flat" cmpd="sng">
              <a:solidFill>
                <a:srgbClr val="CCFFC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4474" name="AutoShape 1055"/>
            <p:cNvSpPr/>
            <p:nvPr/>
          </p:nvSpPr>
          <p:spPr>
            <a:xfrm>
              <a:off x="4189" y="943"/>
              <a:ext cx="1321" cy="45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CCCCFF"/>
                </a:gs>
                <a:gs pos="50000">
                  <a:srgbClr val="E8E8FF"/>
                </a:gs>
                <a:gs pos="100000">
                  <a:srgbClr val="CCCCFF"/>
                </a:gs>
              </a:gsLst>
              <a:lin ang="2700000" scaled="1"/>
              <a:tileRect/>
            </a:gradFill>
            <a:ln w="9525">
              <a:noFill/>
            </a:ln>
            <a:effectLst>
              <a:prstShdw prst="shdw17" dist="17961" dir="2699999">
                <a:srgbClr val="7A7A99"/>
              </a:prstShdw>
            </a:effectLst>
          </p:spPr>
          <p:txBody>
            <a:bodyPr lIns="0" tIns="0" rIns="0" bIns="0" anchor="ctr" anchorCtr="0"/>
            <a:p>
              <a:pPr algn="ctr">
                <a:spcBef>
                  <a:spcPct val="50000"/>
                </a:spcBef>
              </a:pPr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电流变化</a:t>
              </a:r>
              <a:endParaRPr lang="zh-CN" altLang="en-US" i="1" dirty="0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04475" name="AutoShape 1058"/>
            <p:cNvSpPr/>
            <p:nvPr/>
          </p:nvSpPr>
          <p:spPr>
            <a:xfrm>
              <a:off x="4218" y="1788"/>
              <a:ext cx="1254" cy="45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CCCCFF"/>
                </a:gs>
                <a:gs pos="50000">
                  <a:srgbClr val="EDEDFF"/>
                </a:gs>
                <a:gs pos="100000">
                  <a:srgbClr val="CCCCFF"/>
                </a:gs>
              </a:gsLst>
              <a:lin ang="2700000" scaled="1"/>
              <a:tileRect/>
            </a:gradFill>
            <a:ln w="9525">
              <a:noFill/>
            </a:ln>
            <a:effectLst>
              <a:prstShdw prst="shdw17" dist="17961" dir="2699999">
                <a:srgbClr val="7A7A99"/>
              </a:prstShdw>
            </a:effectLst>
          </p:spPr>
          <p:txBody>
            <a:bodyPr lIns="0" tIns="0" rIns="0" bIns="0" anchor="ctr" anchorCtr="0"/>
            <a:p>
              <a:pPr algn="ctr">
                <a:spcBef>
                  <a:spcPct val="50000"/>
                </a:spcBef>
              </a:pPr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磁通链变化</a:t>
              </a:r>
              <a:endParaRPr lang="zh-CN" altLang="en-US" i="1" dirty="0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04476" name="AutoShape 1061"/>
            <p:cNvSpPr/>
            <p:nvPr/>
          </p:nvSpPr>
          <p:spPr>
            <a:xfrm>
              <a:off x="4103" y="2670"/>
              <a:ext cx="1472" cy="45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CCCCFF"/>
                </a:gs>
                <a:gs pos="50000">
                  <a:srgbClr val="EDEDFF"/>
                </a:gs>
                <a:gs pos="100000">
                  <a:srgbClr val="CCCCFF"/>
                </a:gs>
              </a:gsLst>
              <a:lin ang="2700000" scaled="1"/>
              <a:tileRect/>
            </a:gradFill>
            <a:ln w="9525">
              <a:noFill/>
            </a:ln>
            <a:effectLst>
              <a:prstShdw prst="shdw17" dist="17961" dir="2699999">
                <a:srgbClr val="7A7A99"/>
              </a:prstShdw>
            </a:effectLst>
          </p:spPr>
          <p:txBody>
            <a:bodyPr lIns="0" tIns="0" rIns="0" bIns="0" anchor="ctr" anchorCtr="0"/>
            <a:p>
              <a:pPr algn="ctr">
                <a:spcBef>
                  <a:spcPct val="50000"/>
                </a:spcBef>
              </a:pPr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产生感应电压</a:t>
              </a:r>
              <a:endParaRPr lang="zh-CN" altLang="en-US" i="1" dirty="0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04477" name="Rectangle 1115"/>
            <p:cNvSpPr/>
            <p:nvPr/>
          </p:nvSpPr>
          <p:spPr>
            <a:xfrm>
              <a:off x="4898" y="1375"/>
              <a:ext cx="340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6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di</a:t>
              </a:r>
              <a:endParaRPr lang="en-US" altLang="zh-CN" sz="36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4478" name="Rectangle 1116"/>
            <p:cNvSpPr/>
            <p:nvPr/>
          </p:nvSpPr>
          <p:spPr>
            <a:xfrm>
              <a:off x="4845" y="2188"/>
              <a:ext cx="458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6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r>
                <a:rPr lang="en-US" altLang="zh-CN" sz="36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</a:t>
              </a:r>
              <a:endParaRPr lang="en-US" altLang="zh-CN" sz="36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cxnSp>
          <p:nvCxnSpPr>
            <p:cNvPr id="104479" name="AutoShape 1117"/>
            <p:cNvCxnSpPr>
              <a:stCxn id="104474" idx="2"/>
              <a:endCxn id="104475" idx="0"/>
            </p:cNvCxnSpPr>
            <p:nvPr/>
          </p:nvCxnSpPr>
          <p:spPr>
            <a:xfrm flipH="1">
              <a:off x="4845" y="1396"/>
              <a:ext cx="5" cy="392"/>
            </a:xfrm>
            <a:prstGeom prst="straightConnector1">
              <a:avLst/>
            </a:prstGeom>
            <a:ln w="76200" cap="flat" cmpd="sng">
              <a:solidFill>
                <a:srgbClr val="99FFC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4480" name="AutoShape 1118"/>
            <p:cNvCxnSpPr/>
            <p:nvPr/>
          </p:nvCxnSpPr>
          <p:spPr>
            <a:xfrm>
              <a:off x="4845" y="3124"/>
              <a:ext cx="0" cy="392"/>
            </a:xfrm>
            <a:prstGeom prst="straightConnector1">
              <a:avLst/>
            </a:prstGeom>
            <a:ln w="76200" cap="flat" cmpd="sng">
              <a:solidFill>
                <a:srgbClr val="99FFC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4481" name="Rectangle 1119"/>
            <p:cNvSpPr/>
            <p:nvPr/>
          </p:nvSpPr>
          <p:spPr>
            <a:xfrm>
              <a:off x="4933" y="3095"/>
              <a:ext cx="276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6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36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4482" name="Rectangle 1125"/>
          <p:cNvSpPr/>
          <p:nvPr/>
        </p:nvSpPr>
        <p:spPr>
          <a:xfrm>
            <a:off x="6970713" y="-28575"/>
            <a:ext cx="2173287" cy="457200"/>
          </a:xfrm>
          <a:prstGeom prst="rect">
            <a:avLst/>
          </a:prstGeom>
          <a:noFill/>
          <a:ln w="38100">
            <a:noFill/>
          </a:ln>
        </p:spPr>
        <p:txBody>
          <a:bodyPr wrap="none" anchor="t" anchorCtr="0"/>
          <a:p>
            <a:pPr algn="ctr"/>
            <a:r>
              <a:rPr lang="en-US" altLang="en-US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§</a:t>
            </a:r>
            <a:r>
              <a:rPr lang="en-US" altLang="zh-CN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6.2 </a:t>
            </a:r>
            <a:r>
              <a:rPr lang="zh-CN" altLang="en-US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电感元件</a:t>
            </a:r>
            <a:endParaRPr lang="zh-CN" altLang="en-US" sz="2400" dirty="0">
              <a:solidFill>
                <a:srgbClr val="DDDDDD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0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0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0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0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1" presetClass="emph" presetSubtype="0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 override="childStyle">
                                        <p:cTn id="40" dur="500" fill="hold"/>
                                        <p:tgtEl>
                                          <p:spTgt spid="707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 override="childStyle">
                                        <p:cTn id="41" dur="500" fill="hold"/>
                                        <p:tgtEl>
                                          <p:spTgt spid="70746"/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italic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7074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7074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76" grpId="0"/>
      <p:bldP spid="70700" grpId="0"/>
      <p:bldP spid="70746" grpId="0" bldLvl="0" animBg="1"/>
      <p:bldP spid="70746" grpId="1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4" name="Text Box 2"/>
          <p:cNvSpPr txBox="1"/>
          <p:nvPr/>
        </p:nvSpPr>
        <p:spPr>
          <a:xfrm>
            <a:off x="533400" y="757238"/>
            <a:ext cx="7229475" cy="6921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/>
          <a:p>
            <a:pPr>
              <a:spcBef>
                <a:spcPct val="50000"/>
              </a:spcBef>
            </a:pPr>
            <a:r>
              <a:rPr lang="en-US" altLang="zh-CN" sz="3200" dirty="0">
                <a:latin typeface="Times New Roman" panose="02020603050405020304" pitchFamily="18" charset="0"/>
                <a:ea typeface="幼圆" panose="02010509060101010101" pitchFamily="49" charset="-122"/>
              </a:rPr>
              <a:t>4. </a:t>
            </a:r>
            <a:r>
              <a:rPr lang="zh-CN" altLang="en-US" sz="3200" dirty="0">
                <a:latin typeface="Times New Roman" panose="02020603050405020304" pitchFamily="18" charset="0"/>
                <a:ea typeface="幼圆" panose="02010509060101010101" pitchFamily="49" charset="-122"/>
              </a:rPr>
              <a:t>电压 </a:t>
            </a:r>
            <a:r>
              <a:rPr lang="en-US" altLang="zh-CN" sz="3200" i="1" dirty="0">
                <a:latin typeface="Times New Roman" panose="02020603050405020304" pitchFamily="18" charset="0"/>
                <a:ea typeface="幼圆" panose="02010509060101010101" pitchFamily="49" charset="-122"/>
              </a:rPr>
              <a:t>u</a:t>
            </a:r>
            <a:r>
              <a:rPr lang="en-US" altLang="zh-CN" sz="3200" dirty="0">
                <a:latin typeface="Times New Roman" panose="02020603050405020304" pitchFamily="18" charset="0"/>
                <a:ea typeface="幼圆" panose="02010509060101010101" pitchFamily="49" charset="-122"/>
              </a:rPr>
              <a:t> </a:t>
            </a:r>
            <a:r>
              <a:rPr lang="zh-CN" altLang="en-US" sz="3200" dirty="0">
                <a:latin typeface="Times New Roman" panose="02020603050405020304" pitchFamily="18" charset="0"/>
                <a:ea typeface="幼圆" panose="02010509060101010101" pitchFamily="49" charset="-122"/>
              </a:rPr>
              <a:t>与电流 </a:t>
            </a:r>
            <a:r>
              <a:rPr lang="en-US" altLang="zh-CN" sz="3200" i="1" dirty="0">
                <a:latin typeface="Times New Roman" panose="02020603050405020304" pitchFamily="18" charset="0"/>
                <a:ea typeface="幼圆" panose="02010509060101010101" pitchFamily="49" charset="-122"/>
              </a:rPr>
              <a:t>i</a:t>
            </a:r>
            <a:r>
              <a:rPr lang="en-US" altLang="zh-CN" sz="3200" dirty="0">
                <a:latin typeface="Times New Roman" panose="02020603050405020304" pitchFamily="18" charset="0"/>
                <a:ea typeface="幼圆" panose="02010509060101010101" pitchFamily="49" charset="-122"/>
              </a:rPr>
              <a:t> </a:t>
            </a:r>
            <a:r>
              <a:rPr lang="zh-CN" altLang="en-US" sz="3200" dirty="0">
                <a:latin typeface="Times New Roman" panose="02020603050405020304" pitchFamily="18" charset="0"/>
                <a:ea typeface="幼圆" panose="02010509060101010101" pitchFamily="49" charset="-122"/>
              </a:rPr>
              <a:t>的积分关系式</a:t>
            </a:r>
            <a:endParaRPr lang="zh-CN" altLang="en-US" sz="3200" dirty="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69650" name="Object 18"/>
          <p:cNvGraphicFramePr>
            <a:graphicFrameLocks noChangeAspect="1"/>
          </p:cNvGraphicFramePr>
          <p:nvPr/>
        </p:nvGraphicFramePr>
        <p:xfrm>
          <a:off x="2268538" y="1455738"/>
          <a:ext cx="179070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" name="" r:id="rId1" imgW="528955" imgH="385445" progId="Equation.3">
                  <p:embed/>
                </p:oleObj>
              </mc:Choice>
              <mc:Fallback>
                <p:oleObj name="" r:id="rId1" imgW="528955" imgH="385445" progId="Equation.3">
                  <p:embed/>
                  <p:pic>
                    <p:nvPicPr>
                      <p:cNvPr id="0" name="图片 3209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68538" y="1455738"/>
                        <a:ext cx="1790700" cy="1108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51" name="Text Box 19"/>
          <p:cNvSpPr txBox="1"/>
          <p:nvPr/>
        </p:nvSpPr>
        <p:spPr>
          <a:xfrm>
            <a:off x="417513" y="2427288"/>
            <a:ext cx="1566862" cy="579437"/>
          </a:xfrm>
          <a:prstGeom prst="rect">
            <a:avLst/>
          </a:prstGeom>
          <a:noFill/>
          <a:ln w="9525">
            <a:noFill/>
          </a:ln>
          <a:effectLst>
            <a:prstShdw prst="shdw17" dist="17961" dir="2699999">
              <a:srgbClr val="7A997A"/>
            </a:prstShdw>
          </a:effectLst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dirty="0">
                <a:latin typeface="Times New Roman" panose="02020603050405020304" pitchFamily="18" charset="0"/>
                <a:ea typeface="幼圆" panose="02010509060101010101" pitchFamily="49" charset="-122"/>
              </a:rPr>
              <a:t>求积分</a:t>
            </a:r>
            <a:endParaRPr lang="zh-CN" altLang="en-US" sz="3200" dirty="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69653" name="Object 21"/>
          <p:cNvGraphicFramePr>
            <a:graphicFrameLocks noChangeAspect="1"/>
          </p:cNvGraphicFramePr>
          <p:nvPr/>
        </p:nvGraphicFramePr>
        <p:xfrm>
          <a:off x="884238" y="3292475"/>
          <a:ext cx="7507287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" name="" r:id="rId3" imgW="3119755" imgH="385445" progId="Equation.3">
                  <p:embed/>
                </p:oleObj>
              </mc:Choice>
              <mc:Fallback>
                <p:oleObj name="" r:id="rId3" imgW="3119755" imgH="385445" progId="Equation.3">
                  <p:embed/>
                  <p:pic>
                    <p:nvPicPr>
                      <p:cNvPr id="0" name="图片 3211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84238" y="3292475"/>
                        <a:ext cx="7507287" cy="957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54" name="Object 22"/>
          <p:cNvGraphicFramePr>
            <a:graphicFrameLocks noChangeAspect="1"/>
          </p:cNvGraphicFramePr>
          <p:nvPr/>
        </p:nvGraphicFramePr>
        <p:xfrm>
          <a:off x="1436688" y="4357688"/>
          <a:ext cx="31972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" r:id="rId5" imgW="1326515" imgH="385445" progId="Equation.3">
                  <p:embed/>
                </p:oleObj>
              </mc:Choice>
              <mc:Fallback>
                <p:oleObj name="" r:id="rId5" imgW="1326515" imgH="385445" progId="Equation.3">
                  <p:embed/>
                  <p:pic>
                    <p:nvPicPr>
                      <p:cNvPr id="0" name="图片 3210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436688" y="4357688"/>
                        <a:ext cx="3197225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55" name="Text Box 23"/>
          <p:cNvSpPr txBox="1"/>
          <p:nvPr/>
        </p:nvSpPr>
        <p:spPr>
          <a:xfrm>
            <a:off x="490538" y="5557838"/>
            <a:ext cx="8440737" cy="4492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幼圆" panose="02010509060101010101" pitchFamily="49" charset="-122"/>
              </a:rPr>
              <a:t>t</a:t>
            </a:r>
            <a:r>
              <a:rPr lang="en-US" altLang="zh-CN" baseline="-30000" dirty="0">
                <a:latin typeface="Times New Roman" panose="02020603050405020304" pitchFamily="18" charset="0"/>
                <a:ea typeface="幼圆" panose="02010509060101010101" pitchFamily="49" charset="-122"/>
              </a:rPr>
              <a:t>0  </a:t>
            </a:r>
            <a:r>
              <a:rPr lang="en-US" altLang="zh-CN" dirty="0">
                <a:solidFill>
                  <a:srgbClr val="FFCC99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: </a:t>
            </a:r>
            <a:r>
              <a:rPr lang="zh-CN" altLang="en-US" dirty="0">
                <a:solidFill>
                  <a:srgbClr val="FFCC99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某一初始时刻；    </a:t>
            </a:r>
            <a:r>
              <a:rPr lang="en-US" altLang="zh-CN" i="1" dirty="0">
                <a:latin typeface="Times New Roman" panose="02020603050405020304" pitchFamily="18" charset="0"/>
                <a:ea typeface="幼圆" panose="02010509060101010101" pitchFamily="49" charset="-122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幼圆" panose="02010509060101010101" pitchFamily="49" charset="-122"/>
              </a:rPr>
              <a:t> (</a:t>
            </a:r>
            <a:r>
              <a:rPr lang="en-US" altLang="zh-CN" i="1" dirty="0">
                <a:latin typeface="Times New Roman" panose="02020603050405020304" pitchFamily="18" charset="0"/>
                <a:ea typeface="幼圆" panose="02010509060101010101" pitchFamily="49" charset="-122"/>
              </a:rPr>
              <a:t>t</a:t>
            </a:r>
            <a:r>
              <a:rPr lang="en-US" altLang="zh-CN" baseline="-30000" dirty="0">
                <a:latin typeface="Times New Roman" panose="02020603050405020304" pitchFamily="18" charset="0"/>
                <a:ea typeface="幼圆" panose="02010509060101010101" pitchFamily="49" charset="-122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ea typeface="幼圆" panose="02010509060101010101" pitchFamily="49" charset="-122"/>
              </a:rPr>
              <a:t>)</a:t>
            </a:r>
            <a:r>
              <a:rPr lang="en-US" altLang="zh-CN" dirty="0">
                <a:solidFill>
                  <a:srgbClr val="FFCC99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 : </a:t>
            </a:r>
            <a:r>
              <a:rPr lang="zh-CN" altLang="en-US" dirty="0">
                <a:solidFill>
                  <a:srgbClr val="FFCC99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为 </a:t>
            </a:r>
            <a:r>
              <a:rPr lang="en-US" altLang="zh-CN" i="1" dirty="0">
                <a:solidFill>
                  <a:srgbClr val="FFCC99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t</a:t>
            </a:r>
            <a:r>
              <a:rPr lang="en-US" altLang="zh-CN" baseline="-30000" dirty="0">
                <a:solidFill>
                  <a:srgbClr val="FFCC99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0 </a:t>
            </a:r>
            <a:r>
              <a:rPr lang="zh-CN" altLang="en-US" dirty="0">
                <a:solidFill>
                  <a:srgbClr val="FFCC99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时刻电感初始电流</a:t>
            </a:r>
            <a:endParaRPr lang="zh-CN" altLang="en-US" dirty="0">
              <a:solidFill>
                <a:srgbClr val="FFCC99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pSp>
        <p:nvGrpSpPr>
          <p:cNvPr id="2" name="Group 53"/>
          <p:cNvGrpSpPr>
            <a:grpSpLocks noChangeAspect="1"/>
          </p:cNvGrpSpPr>
          <p:nvPr/>
        </p:nvGrpSpPr>
        <p:grpSpPr>
          <a:xfrm>
            <a:off x="5640388" y="1385888"/>
            <a:ext cx="2936875" cy="1223962"/>
            <a:chOff x="3770" y="828"/>
            <a:chExt cx="1480" cy="617"/>
          </a:xfrm>
        </p:grpSpPr>
        <p:grpSp>
          <p:nvGrpSpPr>
            <p:cNvPr id="105480" name="Group 54"/>
            <p:cNvGrpSpPr>
              <a:grpSpLocks noChangeAspect="1"/>
            </p:cNvGrpSpPr>
            <p:nvPr/>
          </p:nvGrpSpPr>
          <p:grpSpPr>
            <a:xfrm>
              <a:off x="3770" y="1100"/>
              <a:ext cx="1338" cy="102"/>
              <a:chOff x="856" y="2840"/>
              <a:chExt cx="1117" cy="85"/>
            </a:xfrm>
          </p:grpSpPr>
          <p:grpSp>
            <p:nvGrpSpPr>
              <p:cNvPr id="105481" name="Group 55"/>
              <p:cNvGrpSpPr>
                <a:grpSpLocks noChangeAspect="1"/>
              </p:cNvGrpSpPr>
              <p:nvPr/>
            </p:nvGrpSpPr>
            <p:grpSpPr>
              <a:xfrm>
                <a:off x="1260" y="2840"/>
                <a:ext cx="312" cy="51"/>
                <a:chOff x="1260" y="2840"/>
                <a:chExt cx="312" cy="51"/>
              </a:xfrm>
            </p:grpSpPr>
            <p:sp>
              <p:nvSpPr>
                <p:cNvPr id="105482" name="Freeform 56"/>
                <p:cNvSpPr>
                  <a:spLocks noChangeAspect="1"/>
                </p:cNvSpPr>
                <p:nvPr/>
              </p:nvSpPr>
              <p:spPr>
                <a:xfrm>
                  <a:off x="1260" y="2842"/>
                  <a:ext cx="104" cy="49"/>
                </a:xfrm>
                <a:custGeom>
                  <a:avLst/>
                  <a:gdLst/>
                  <a:ahLst/>
                  <a:cxnLst>
                    <a:cxn ang="0">
                      <a:pos x="0" y="73"/>
                    </a:cxn>
                    <a:cxn ang="0">
                      <a:pos x="25" y="22"/>
                    </a:cxn>
                    <a:cxn ang="0">
                      <a:pos x="75" y="0"/>
                    </a:cxn>
                    <a:cxn ang="0">
                      <a:pos x="125" y="26"/>
                    </a:cxn>
                    <a:cxn ang="0">
                      <a:pos x="152" y="73"/>
                    </a:cxn>
                  </a:cxnLst>
                  <a:pathLst>
                    <a:path w="86" h="40">
                      <a:moveTo>
                        <a:pt x="0" y="40"/>
                      </a:moveTo>
                      <a:cubicBezTo>
                        <a:pt x="3" y="29"/>
                        <a:pt x="7" y="19"/>
                        <a:pt x="14" y="12"/>
                      </a:cubicBezTo>
                      <a:cubicBezTo>
                        <a:pt x="21" y="5"/>
                        <a:pt x="33" y="0"/>
                        <a:pt x="42" y="0"/>
                      </a:cubicBezTo>
                      <a:cubicBezTo>
                        <a:pt x="51" y="0"/>
                        <a:pt x="63" y="7"/>
                        <a:pt x="70" y="14"/>
                      </a:cubicBezTo>
                      <a:cubicBezTo>
                        <a:pt x="77" y="21"/>
                        <a:pt x="83" y="35"/>
                        <a:pt x="86" y="40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r="16200000">
                    <a:srgbClr val="997A00"/>
                  </a:prstShdw>
                </a:effectLst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5483" name="Freeform 57"/>
                <p:cNvSpPr>
                  <a:spLocks noChangeAspect="1"/>
                </p:cNvSpPr>
                <p:nvPr/>
              </p:nvSpPr>
              <p:spPr>
                <a:xfrm>
                  <a:off x="1468" y="2840"/>
                  <a:ext cx="104" cy="48"/>
                </a:xfrm>
                <a:custGeom>
                  <a:avLst/>
                  <a:gdLst/>
                  <a:ahLst/>
                  <a:cxnLst>
                    <a:cxn ang="0">
                      <a:pos x="0" y="70"/>
                    </a:cxn>
                    <a:cxn ang="0">
                      <a:pos x="25" y="20"/>
                    </a:cxn>
                    <a:cxn ang="0">
                      <a:pos x="75" y="0"/>
                    </a:cxn>
                    <a:cxn ang="0">
                      <a:pos x="125" y="24"/>
                    </a:cxn>
                    <a:cxn ang="0">
                      <a:pos x="152" y="70"/>
                    </a:cxn>
                  </a:cxnLst>
                  <a:pathLst>
                    <a:path w="86" h="40">
                      <a:moveTo>
                        <a:pt x="0" y="40"/>
                      </a:moveTo>
                      <a:cubicBezTo>
                        <a:pt x="3" y="29"/>
                        <a:pt x="7" y="19"/>
                        <a:pt x="14" y="12"/>
                      </a:cubicBezTo>
                      <a:cubicBezTo>
                        <a:pt x="21" y="5"/>
                        <a:pt x="33" y="0"/>
                        <a:pt x="42" y="0"/>
                      </a:cubicBezTo>
                      <a:cubicBezTo>
                        <a:pt x="51" y="0"/>
                        <a:pt x="63" y="7"/>
                        <a:pt x="70" y="14"/>
                      </a:cubicBezTo>
                      <a:cubicBezTo>
                        <a:pt x="77" y="21"/>
                        <a:pt x="83" y="35"/>
                        <a:pt x="86" y="40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r="16200000">
                    <a:srgbClr val="997A00"/>
                  </a:prstShdw>
                </a:effectLst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5484" name="Freeform 58"/>
                <p:cNvSpPr>
                  <a:spLocks noChangeAspect="1"/>
                </p:cNvSpPr>
                <p:nvPr/>
              </p:nvSpPr>
              <p:spPr>
                <a:xfrm>
                  <a:off x="1364" y="2842"/>
                  <a:ext cx="104" cy="49"/>
                </a:xfrm>
                <a:custGeom>
                  <a:avLst/>
                  <a:gdLst/>
                  <a:ahLst/>
                  <a:cxnLst>
                    <a:cxn ang="0">
                      <a:pos x="0" y="73"/>
                    </a:cxn>
                    <a:cxn ang="0">
                      <a:pos x="25" y="22"/>
                    </a:cxn>
                    <a:cxn ang="0">
                      <a:pos x="75" y="0"/>
                    </a:cxn>
                    <a:cxn ang="0">
                      <a:pos x="125" y="26"/>
                    </a:cxn>
                    <a:cxn ang="0">
                      <a:pos x="152" y="73"/>
                    </a:cxn>
                  </a:cxnLst>
                  <a:pathLst>
                    <a:path w="86" h="40">
                      <a:moveTo>
                        <a:pt x="0" y="40"/>
                      </a:moveTo>
                      <a:cubicBezTo>
                        <a:pt x="3" y="29"/>
                        <a:pt x="7" y="19"/>
                        <a:pt x="14" y="12"/>
                      </a:cubicBezTo>
                      <a:cubicBezTo>
                        <a:pt x="21" y="5"/>
                        <a:pt x="33" y="0"/>
                        <a:pt x="42" y="0"/>
                      </a:cubicBezTo>
                      <a:cubicBezTo>
                        <a:pt x="51" y="0"/>
                        <a:pt x="63" y="7"/>
                        <a:pt x="70" y="14"/>
                      </a:cubicBezTo>
                      <a:cubicBezTo>
                        <a:pt x="77" y="21"/>
                        <a:pt x="83" y="35"/>
                        <a:pt x="86" y="40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st="12700" dir="10800000">
                    <a:srgbClr val="997A00"/>
                  </a:prstShdw>
                </a:effectLst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105485" name="Line 59"/>
              <p:cNvSpPr>
                <a:spLocks noChangeAspect="1"/>
              </p:cNvSpPr>
              <p:nvPr/>
            </p:nvSpPr>
            <p:spPr>
              <a:xfrm flipV="1">
                <a:off x="888" y="2896"/>
                <a:ext cx="368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r="16200000">
                  <a:srgbClr val="997A00"/>
                </a:prstShdw>
              </a:effectLst>
            </p:spPr>
          </p:sp>
          <p:sp>
            <p:nvSpPr>
              <p:cNvPr id="105486" name="Line 60"/>
              <p:cNvSpPr>
                <a:spLocks noChangeAspect="1"/>
              </p:cNvSpPr>
              <p:nvPr/>
            </p:nvSpPr>
            <p:spPr>
              <a:xfrm>
                <a:off x="1576" y="2888"/>
                <a:ext cx="397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r="16200000">
                  <a:srgbClr val="997A00"/>
                </a:prstShdw>
              </a:effectLst>
            </p:spPr>
          </p:sp>
          <p:sp>
            <p:nvSpPr>
              <p:cNvPr id="105487" name="Oval 61"/>
              <p:cNvSpPr>
                <a:spLocks noChangeAspect="1"/>
              </p:cNvSpPr>
              <p:nvPr/>
            </p:nvSpPr>
            <p:spPr>
              <a:xfrm>
                <a:off x="1928" y="2864"/>
                <a:ext cx="45" cy="45"/>
              </a:xfrm>
              <a:prstGeom prst="ellipse">
                <a:avLst/>
              </a:prstGeom>
              <a:noFill/>
              <a:ln w="28575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2699999">
                  <a:srgbClr val="997A00"/>
                </a:prstShdw>
              </a:effectLst>
            </p:spPr>
            <p:txBody>
              <a:bodyPr wrap="none" anchor="ctr" anchorCtr="0"/>
              <a:p>
                <a:pPr algn="ctr"/>
                <a:endParaRPr lang="zh-CN" altLang="en-US" dirty="0"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105488" name="Oval 62"/>
              <p:cNvSpPr>
                <a:spLocks noChangeAspect="1"/>
              </p:cNvSpPr>
              <p:nvPr/>
            </p:nvSpPr>
            <p:spPr>
              <a:xfrm>
                <a:off x="856" y="2880"/>
                <a:ext cx="45" cy="45"/>
              </a:xfrm>
              <a:prstGeom prst="ellipse">
                <a:avLst/>
              </a:prstGeom>
              <a:noFill/>
              <a:ln w="28575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2699999">
                  <a:srgbClr val="997A00"/>
                </a:prstShdw>
              </a:effectLst>
            </p:spPr>
            <p:txBody>
              <a:bodyPr wrap="none" anchor="ctr" anchorCtr="0"/>
              <a:p>
                <a:pPr algn="ctr"/>
                <a:endParaRPr lang="zh-CN" altLang="en-US" dirty="0"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</p:grpSp>
        <p:sp>
          <p:nvSpPr>
            <p:cNvPr id="105489" name="Text Box 63"/>
            <p:cNvSpPr txBox="1">
              <a:spLocks noChangeAspect="1"/>
            </p:cNvSpPr>
            <p:nvPr/>
          </p:nvSpPr>
          <p:spPr>
            <a:xfrm>
              <a:off x="4383" y="828"/>
              <a:ext cx="211" cy="21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i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490" name="Text Box 64"/>
            <p:cNvSpPr txBox="1">
              <a:spLocks noChangeAspect="1"/>
            </p:cNvSpPr>
            <p:nvPr/>
          </p:nvSpPr>
          <p:spPr>
            <a:xfrm>
              <a:off x="3808" y="1243"/>
              <a:ext cx="1442" cy="17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                         </a:t>
              </a:r>
              <a:endParaRPr lang="en-US" altLang="zh-CN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05491" name="Text Box 65"/>
            <p:cNvSpPr txBox="1">
              <a:spLocks noChangeAspect="1"/>
            </p:cNvSpPr>
            <p:nvPr/>
          </p:nvSpPr>
          <p:spPr>
            <a:xfrm>
              <a:off x="4402" y="1198"/>
              <a:ext cx="230" cy="24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i="1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98" name="AutoShape 66"/>
            <p:cNvSpPr>
              <a:spLocks noChangeAspect="1" noChangeArrowheads="1"/>
            </p:cNvSpPr>
            <p:nvPr/>
          </p:nvSpPr>
          <p:spPr bwMode="auto">
            <a:xfrm rot="5400000">
              <a:off x="3992" y="1079"/>
              <a:ext cx="81" cy="146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9525">
              <a:noFill/>
              <a:miter lim="800000"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endParaRPr>
            </a:p>
          </p:txBody>
        </p:sp>
        <p:sp>
          <p:nvSpPr>
            <p:cNvPr id="105493" name="Text Box 67"/>
            <p:cNvSpPr txBox="1">
              <a:spLocks noChangeAspect="1"/>
            </p:cNvSpPr>
            <p:nvPr/>
          </p:nvSpPr>
          <p:spPr>
            <a:xfrm>
              <a:off x="3981" y="870"/>
              <a:ext cx="210" cy="21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i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5494" name="Rectangle 72"/>
          <p:cNvSpPr/>
          <p:nvPr/>
        </p:nvSpPr>
        <p:spPr>
          <a:xfrm>
            <a:off x="6970713" y="-28575"/>
            <a:ext cx="2173287" cy="457200"/>
          </a:xfrm>
          <a:prstGeom prst="rect">
            <a:avLst/>
          </a:prstGeom>
          <a:noFill/>
          <a:ln w="38100">
            <a:noFill/>
          </a:ln>
        </p:spPr>
        <p:txBody>
          <a:bodyPr wrap="none" anchor="t" anchorCtr="0"/>
          <a:p>
            <a:pPr algn="ctr"/>
            <a:r>
              <a:rPr lang="en-US" altLang="en-US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§</a:t>
            </a:r>
            <a:r>
              <a:rPr lang="en-US" altLang="zh-CN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6.2 </a:t>
            </a:r>
            <a:r>
              <a:rPr lang="zh-CN" altLang="en-US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电感元件</a:t>
            </a:r>
            <a:endParaRPr lang="zh-CN" altLang="en-US" sz="2400" dirty="0">
              <a:solidFill>
                <a:srgbClr val="DDDDDD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9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9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69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69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4" grpId="0"/>
      <p:bldP spid="69651" grpId="0" bldLvl="0" animBg="1"/>
      <p:bldP spid="6965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2155825" y="542925"/>
            <a:ext cx="4851400" cy="547688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6.3.3    </a:t>
            </a:r>
            <a:r>
              <a:rPr kumimoji="1" lang="zh-CN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电感的串联</a:t>
            </a:r>
            <a:endParaRPr kumimoji="1" lang="zh-CN" altLang="en-US" sz="3600" b="1" i="0" u="none" strike="noStrike" kern="1200" cap="none" spc="0" normalizeH="0" baseline="0" noProof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05840" name="AutoShape 16"/>
          <p:cNvSpPr>
            <a:spLocks noChangeArrowheads="1"/>
          </p:cNvSpPr>
          <p:nvPr/>
        </p:nvSpPr>
        <p:spPr bwMode="auto">
          <a:xfrm>
            <a:off x="1004888" y="3635375"/>
            <a:ext cx="711200" cy="884238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FFFF"/>
          </a:solidFill>
          <a:ln w="28575" algn="ctr">
            <a:noFill/>
            <a:miter lim="800000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幼圆" panose="02010509060101010101" pitchFamily="49" charset="-122"/>
              <a:cs typeface="+mn-cs"/>
            </a:endParaRPr>
          </a:p>
        </p:txBody>
      </p:sp>
      <p:graphicFrame>
        <p:nvGraphicFramePr>
          <p:cNvPr id="205841" name="Object 17"/>
          <p:cNvGraphicFramePr>
            <a:graphicFrameLocks noChangeAspect="1"/>
          </p:cNvGraphicFramePr>
          <p:nvPr/>
        </p:nvGraphicFramePr>
        <p:xfrm>
          <a:off x="935038" y="5527675"/>
          <a:ext cx="4300537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" name="" r:id="rId1" imgW="1336040" imgH="224155" progId="Equation.3">
                  <p:embed/>
                </p:oleObj>
              </mc:Choice>
              <mc:Fallback>
                <p:oleObj name="" r:id="rId1" imgW="1336040" imgH="224155" progId="Equation.3">
                  <p:embed/>
                  <p:pic>
                    <p:nvPicPr>
                      <p:cNvPr id="0" name="图片 321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935038" y="5527675"/>
                        <a:ext cx="4300537" cy="730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42" name="Object 18"/>
          <p:cNvGraphicFramePr>
            <a:graphicFrameLocks noChangeAspect="1"/>
          </p:cNvGraphicFramePr>
          <p:nvPr/>
        </p:nvGraphicFramePr>
        <p:xfrm>
          <a:off x="2379663" y="2709863"/>
          <a:ext cx="4821237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" name="" r:id="rId3" imgW="1783715" imgH="215265" progId="Equation.3">
                  <p:embed/>
                </p:oleObj>
              </mc:Choice>
              <mc:Fallback>
                <p:oleObj name="" r:id="rId3" imgW="1783715" imgH="215265" progId="Equation.3">
                  <p:embed/>
                  <p:pic>
                    <p:nvPicPr>
                      <p:cNvPr id="0" name="图片 3207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379663" y="2709863"/>
                        <a:ext cx="4821237" cy="582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78" name="Object 54"/>
          <p:cNvGraphicFramePr>
            <a:graphicFrameLocks noChangeAspect="1"/>
          </p:cNvGraphicFramePr>
          <p:nvPr/>
        </p:nvGraphicFramePr>
        <p:xfrm>
          <a:off x="7165975" y="5678488"/>
          <a:ext cx="712788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" name="" r:id="rId5" imgW="259715" imgH="206375" progId="Equation.3">
                  <p:embed/>
                </p:oleObj>
              </mc:Choice>
              <mc:Fallback>
                <p:oleObj name="" r:id="rId5" imgW="259715" imgH="206375" progId="Equation.3">
                  <p:embed/>
                  <p:pic>
                    <p:nvPicPr>
                      <p:cNvPr id="0" name="图片 3208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165975" y="5678488"/>
                        <a:ext cx="712788" cy="550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5"/>
          <p:cNvGrpSpPr/>
          <p:nvPr/>
        </p:nvGrpSpPr>
        <p:grpSpPr>
          <a:xfrm>
            <a:off x="3367088" y="3430588"/>
            <a:ext cx="2936875" cy="1211262"/>
            <a:chOff x="3357" y="1613"/>
            <a:chExt cx="1850" cy="763"/>
          </a:xfrm>
        </p:grpSpPr>
        <p:grpSp>
          <p:nvGrpSpPr>
            <p:cNvPr id="106503" name="Group 56"/>
            <p:cNvGrpSpPr>
              <a:grpSpLocks noChangeAspect="1"/>
            </p:cNvGrpSpPr>
            <p:nvPr/>
          </p:nvGrpSpPr>
          <p:grpSpPr>
            <a:xfrm>
              <a:off x="3357" y="1945"/>
              <a:ext cx="1673" cy="127"/>
              <a:chOff x="856" y="2840"/>
              <a:chExt cx="1117" cy="85"/>
            </a:xfrm>
          </p:grpSpPr>
          <p:grpSp>
            <p:nvGrpSpPr>
              <p:cNvPr id="106504" name="Group 57"/>
              <p:cNvGrpSpPr>
                <a:grpSpLocks noChangeAspect="1"/>
              </p:cNvGrpSpPr>
              <p:nvPr/>
            </p:nvGrpSpPr>
            <p:grpSpPr>
              <a:xfrm>
                <a:off x="1260" y="2840"/>
                <a:ext cx="312" cy="51"/>
                <a:chOff x="1260" y="2840"/>
                <a:chExt cx="312" cy="51"/>
              </a:xfrm>
            </p:grpSpPr>
            <p:sp>
              <p:nvSpPr>
                <p:cNvPr id="106505" name="Freeform 58"/>
                <p:cNvSpPr>
                  <a:spLocks noChangeAspect="1"/>
                </p:cNvSpPr>
                <p:nvPr/>
              </p:nvSpPr>
              <p:spPr>
                <a:xfrm>
                  <a:off x="1260" y="2842"/>
                  <a:ext cx="104" cy="49"/>
                </a:xfrm>
                <a:custGeom>
                  <a:avLst/>
                  <a:gdLst/>
                  <a:ahLst/>
                  <a:cxnLst>
                    <a:cxn ang="0">
                      <a:pos x="0" y="73"/>
                    </a:cxn>
                    <a:cxn ang="0">
                      <a:pos x="25" y="22"/>
                    </a:cxn>
                    <a:cxn ang="0">
                      <a:pos x="75" y="0"/>
                    </a:cxn>
                    <a:cxn ang="0">
                      <a:pos x="125" y="26"/>
                    </a:cxn>
                    <a:cxn ang="0">
                      <a:pos x="152" y="73"/>
                    </a:cxn>
                  </a:cxnLst>
                  <a:pathLst>
                    <a:path w="86" h="40">
                      <a:moveTo>
                        <a:pt x="0" y="40"/>
                      </a:moveTo>
                      <a:cubicBezTo>
                        <a:pt x="3" y="29"/>
                        <a:pt x="7" y="19"/>
                        <a:pt x="14" y="12"/>
                      </a:cubicBezTo>
                      <a:cubicBezTo>
                        <a:pt x="21" y="5"/>
                        <a:pt x="33" y="0"/>
                        <a:pt x="42" y="0"/>
                      </a:cubicBezTo>
                      <a:cubicBezTo>
                        <a:pt x="51" y="0"/>
                        <a:pt x="63" y="7"/>
                        <a:pt x="70" y="14"/>
                      </a:cubicBezTo>
                      <a:cubicBezTo>
                        <a:pt x="77" y="21"/>
                        <a:pt x="83" y="35"/>
                        <a:pt x="86" y="40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r="16200000">
                    <a:srgbClr val="997A00"/>
                  </a:prstShdw>
                </a:effectLst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506" name="Freeform 59"/>
                <p:cNvSpPr>
                  <a:spLocks noChangeAspect="1"/>
                </p:cNvSpPr>
                <p:nvPr/>
              </p:nvSpPr>
              <p:spPr>
                <a:xfrm>
                  <a:off x="1468" y="2840"/>
                  <a:ext cx="104" cy="48"/>
                </a:xfrm>
                <a:custGeom>
                  <a:avLst/>
                  <a:gdLst/>
                  <a:ahLst/>
                  <a:cxnLst>
                    <a:cxn ang="0">
                      <a:pos x="0" y="70"/>
                    </a:cxn>
                    <a:cxn ang="0">
                      <a:pos x="25" y="20"/>
                    </a:cxn>
                    <a:cxn ang="0">
                      <a:pos x="75" y="0"/>
                    </a:cxn>
                    <a:cxn ang="0">
                      <a:pos x="125" y="24"/>
                    </a:cxn>
                    <a:cxn ang="0">
                      <a:pos x="152" y="70"/>
                    </a:cxn>
                  </a:cxnLst>
                  <a:pathLst>
                    <a:path w="86" h="40">
                      <a:moveTo>
                        <a:pt x="0" y="40"/>
                      </a:moveTo>
                      <a:cubicBezTo>
                        <a:pt x="3" y="29"/>
                        <a:pt x="7" y="19"/>
                        <a:pt x="14" y="12"/>
                      </a:cubicBezTo>
                      <a:cubicBezTo>
                        <a:pt x="21" y="5"/>
                        <a:pt x="33" y="0"/>
                        <a:pt x="42" y="0"/>
                      </a:cubicBezTo>
                      <a:cubicBezTo>
                        <a:pt x="51" y="0"/>
                        <a:pt x="63" y="7"/>
                        <a:pt x="70" y="14"/>
                      </a:cubicBezTo>
                      <a:cubicBezTo>
                        <a:pt x="77" y="21"/>
                        <a:pt x="83" y="35"/>
                        <a:pt x="86" y="40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r="16200000">
                    <a:srgbClr val="997A00"/>
                  </a:prstShdw>
                </a:effectLst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507" name="Freeform 60"/>
                <p:cNvSpPr>
                  <a:spLocks noChangeAspect="1"/>
                </p:cNvSpPr>
                <p:nvPr/>
              </p:nvSpPr>
              <p:spPr>
                <a:xfrm>
                  <a:off x="1364" y="2842"/>
                  <a:ext cx="104" cy="49"/>
                </a:xfrm>
                <a:custGeom>
                  <a:avLst/>
                  <a:gdLst/>
                  <a:ahLst/>
                  <a:cxnLst>
                    <a:cxn ang="0">
                      <a:pos x="0" y="73"/>
                    </a:cxn>
                    <a:cxn ang="0">
                      <a:pos x="25" y="22"/>
                    </a:cxn>
                    <a:cxn ang="0">
                      <a:pos x="75" y="0"/>
                    </a:cxn>
                    <a:cxn ang="0">
                      <a:pos x="125" y="26"/>
                    </a:cxn>
                    <a:cxn ang="0">
                      <a:pos x="152" y="73"/>
                    </a:cxn>
                  </a:cxnLst>
                  <a:pathLst>
                    <a:path w="86" h="40">
                      <a:moveTo>
                        <a:pt x="0" y="40"/>
                      </a:moveTo>
                      <a:cubicBezTo>
                        <a:pt x="3" y="29"/>
                        <a:pt x="7" y="19"/>
                        <a:pt x="14" y="12"/>
                      </a:cubicBezTo>
                      <a:cubicBezTo>
                        <a:pt x="21" y="5"/>
                        <a:pt x="33" y="0"/>
                        <a:pt x="42" y="0"/>
                      </a:cubicBezTo>
                      <a:cubicBezTo>
                        <a:pt x="51" y="0"/>
                        <a:pt x="63" y="7"/>
                        <a:pt x="70" y="14"/>
                      </a:cubicBezTo>
                      <a:cubicBezTo>
                        <a:pt x="77" y="21"/>
                        <a:pt x="83" y="35"/>
                        <a:pt x="86" y="40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r="16200000">
                    <a:srgbClr val="997A00"/>
                  </a:prstShdw>
                </a:effectLst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106508" name="Line 61"/>
              <p:cNvSpPr>
                <a:spLocks noChangeAspect="1"/>
              </p:cNvSpPr>
              <p:nvPr/>
            </p:nvSpPr>
            <p:spPr>
              <a:xfrm flipV="1">
                <a:off x="888" y="2896"/>
                <a:ext cx="368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r="16200000">
                  <a:srgbClr val="997A00"/>
                </a:prstShdw>
              </a:effectLst>
            </p:spPr>
          </p:sp>
          <p:sp>
            <p:nvSpPr>
              <p:cNvPr id="106509" name="Line 62"/>
              <p:cNvSpPr>
                <a:spLocks noChangeAspect="1"/>
              </p:cNvSpPr>
              <p:nvPr/>
            </p:nvSpPr>
            <p:spPr>
              <a:xfrm>
                <a:off x="1576" y="2888"/>
                <a:ext cx="397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r="16200000">
                  <a:srgbClr val="997A00"/>
                </a:prstShdw>
              </a:effectLst>
            </p:spPr>
          </p:sp>
          <p:sp>
            <p:nvSpPr>
              <p:cNvPr id="106510" name="Oval 63"/>
              <p:cNvSpPr>
                <a:spLocks noChangeAspect="1"/>
              </p:cNvSpPr>
              <p:nvPr/>
            </p:nvSpPr>
            <p:spPr>
              <a:xfrm>
                <a:off x="1928" y="2864"/>
                <a:ext cx="45" cy="45"/>
              </a:xfrm>
              <a:prstGeom prst="ellipse">
                <a:avLst/>
              </a:prstGeom>
              <a:solidFill>
                <a:srgbClr val="0000FF"/>
              </a:solidFill>
              <a:ln w="28575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endParaRPr lang="zh-CN" altLang="en-US" dirty="0"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106511" name="Oval 64"/>
              <p:cNvSpPr>
                <a:spLocks noChangeAspect="1"/>
              </p:cNvSpPr>
              <p:nvPr/>
            </p:nvSpPr>
            <p:spPr>
              <a:xfrm>
                <a:off x="856" y="2880"/>
                <a:ext cx="45" cy="45"/>
              </a:xfrm>
              <a:prstGeom prst="ellipse">
                <a:avLst/>
              </a:prstGeom>
              <a:solidFill>
                <a:srgbClr val="0000FF"/>
              </a:solidFill>
              <a:ln w="28575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endParaRPr lang="zh-CN" altLang="en-US" dirty="0"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</p:grpSp>
        <p:sp>
          <p:nvSpPr>
            <p:cNvPr id="106512" name="Text Box 65"/>
            <p:cNvSpPr txBox="1">
              <a:spLocks noChangeAspect="1"/>
            </p:cNvSpPr>
            <p:nvPr/>
          </p:nvSpPr>
          <p:spPr>
            <a:xfrm>
              <a:off x="4014" y="1613"/>
              <a:ext cx="492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i="1" baseline="-25000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eq</a:t>
              </a:r>
              <a:endParaRPr lang="en-US" altLang="zh-CN" i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13" name="Text Box 66"/>
            <p:cNvSpPr txBox="1">
              <a:spLocks noChangeAspect="1"/>
            </p:cNvSpPr>
            <p:nvPr/>
          </p:nvSpPr>
          <p:spPr>
            <a:xfrm>
              <a:off x="3405" y="2079"/>
              <a:ext cx="1802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                         </a:t>
              </a:r>
              <a:endParaRPr lang="en-US" altLang="zh-CN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06514" name="Text Box 67"/>
            <p:cNvSpPr txBox="1">
              <a:spLocks noChangeAspect="1"/>
            </p:cNvSpPr>
            <p:nvPr/>
          </p:nvSpPr>
          <p:spPr>
            <a:xfrm>
              <a:off x="4147" y="2067"/>
              <a:ext cx="288" cy="30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i="1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15" name="AutoShape 68"/>
            <p:cNvSpPr>
              <a:spLocks noChangeAspect="1"/>
            </p:cNvSpPr>
            <p:nvPr/>
          </p:nvSpPr>
          <p:spPr>
            <a:xfrm rot="5400000">
              <a:off x="3632" y="1920"/>
              <a:ext cx="101" cy="182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9525">
              <a:noFill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06516" name="Text Box 69"/>
            <p:cNvSpPr txBox="1">
              <a:spLocks noChangeAspect="1"/>
            </p:cNvSpPr>
            <p:nvPr/>
          </p:nvSpPr>
          <p:spPr>
            <a:xfrm>
              <a:off x="3648" y="1693"/>
              <a:ext cx="262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i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Group 102"/>
          <p:cNvGrpSpPr/>
          <p:nvPr/>
        </p:nvGrpSpPr>
        <p:grpSpPr>
          <a:xfrm>
            <a:off x="1074738" y="1385888"/>
            <a:ext cx="6900862" cy="1296987"/>
            <a:chOff x="513" y="1184"/>
            <a:chExt cx="4347" cy="817"/>
          </a:xfrm>
        </p:grpSpPr>
        <p:grpSp>
          <p:nvGrpSpPr>
            <p:cNvPr id="106518" name="Group 72"/>
            <p:cNvGrpSpPr>
              <a:grpSpLocks noChangeAspect="1"/>
            </p:cNvGrpSpPr>
            <p:nvPr/>
          </p:nvGrpSpPr>
          <p:grpSpPr>
            <a:xfrm>
              <a:off x="1118" y="1524"/>
              <a:ext cx="467" cy="76"/>
              <a:chOff x="1260" y="2840"/>
              <a:chExt cx="312" cy="51"/>
            </a:xfrm>
          </p:grpSpPr>
          <p:sp>
            <p:nvSpPr>
              <p:cNvPr id="106519" name="Freeform 73"/>
              <p:cNvSpPr>
                <a:spLocks noChangeAspect="1"/>
              </p:cNvSpPr>
              <p:nvPr/>
            </p:nvSpPr>
            <p:spPr>
              <a:xfrm>
                <a:off x="1260" y="2842"/>
                <a:ext cx="104" cy="49"/>
              </a:xfrm>
              <a:custGeom>
                <a:avLst/>
                <a:gdLst/>
                <a:ahLst/>
                <a:cxnLst>
                  <a:cxn ang="0">
                    <a:pos x="0" y="73"/>
                  </a:cxn>
                  <a:cxn ang="0">
                    <a:pos x="25" y="22"/>
                  </a:cxn>
                  <a:cxn ang="0">
                    <a:pos x="75" y="0"/>
                  </a:cxn>
                  <a:cxn ang="0">
                    <a:pos x="125" y="26"/>
                  </a:cxn>
                  <a:cxn ang="0">
                    <a:pos x="152" y="73"/>
                  </a:cxn>
                </a:cxnLst>
                <a:pathLst>
                  <a:path w="86" h="40">
                    <a:moveTo>
                      <a:pt x="0" y="40"/>
                    </a:moveTo>
                    <a:cubicBezTo>
                      <a:pt x="3" y="29"/>
                      <a:pt x="7" y="19"/>
                      <a:pt x="14" y="12"/>
                    </a:cubicBezTo>
                    <a:cubicBezTo>
                      <a:pt x="21" y="5"/>
                      <a:pt x="33" y="0"/>
                      <a:pt x="42" y="0"/>
                    </a:cubicBezTo>
                    <a:cubicBezTo>
                      <a:pt x="51" y="0"/>
                      <a:pt x="63" y="7"/>
                      <a:pt x="70" y="14"/>
                    </a:cubicBezTo>
                    <a:cubicBezTo>
                      <a:pt x="77" y="21"/>
                      <a:pt x="83" y="35"/>
                      <a:pt x="86" y="40"/>
                    </a:cubicBezTo>
                  </a:path>
                </a:pathLst>
              </a:custGeom>
              <a:noFill/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r="16200000">
                  <a:srgbClr val="997A00"/>
                </a:prstShdw>
              </a:effec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20" name="Freeform 74"/>
              <p:cNvSpPr>
                <a:spLocks noChangeAspect="1"/>
              </p:cNvSpPr>
              <p:nvPr/>
            </p:nvSpPr>
            <p:spPr>
              <a:xfrm>
                <a:off x="1468" y="2840"/>
                <a:ext cx="104" cy="48"/>
              </a:xfrm>
              <a:custGeom>
                <a:avLst/>
                <a:gdLst/>
                <a:ahLst/>
                <a:cxnLst>
                  <a:cxn ang="0">
                    <a:pos x="0" y="70"/>
                  </a:cxn>
                  <a:cxn ang="0">
                    <a:pos x="25" y="20"/>
                  </a:cxn>
                  <a:cxn ang="0">
                    <a:pos x="75" y="0"/>
                  </a:cxn>
                  <a:cxn ang="0">
                    <a:pos x="125" y="24"/>
                  </a:cxn>
                  <a:cxn ang="0">
                    <a:pos x="152" y="70"/>
                  </a:cxn>
                </a:cxnLst>
                <a:pathLst>
                  <a:path w="86" h="40">
                    <a:moveTo>
                      <a:pt x="0" y="40"/>
                    </a:moveTo>
                    <a:cubicBezTo>
                      <a:pt x="3" y="29"/>
                      <a:pt x="7" y="19"/>
                      <a:pt x="14" y="12"/>
                    </a:cubicBezTo>
                    <a:cubicBezTo>
                      <a:pt x="21" y="5"/>
                      <a:pt x="33" y="0"/>
                      <a:pt x="42" y="0"/>
                    </a:cubicBezTo>
                    <a:cubicBezTo>
                      <a:pt x="51" y="0"/>
                      <a:pt x="63" y="7"/>
                      <a:pt x="70" y="14"/>
                    </a:cubicBezTo>
                    <a:cubicBezTo>
                      <a:pt x="77" y="21"/>
                      <a:pt x="83" y="35"/>
                      <a:pt x="86" y="40"/>
                    </a:cubicBezTo>
                  </a:path>
                </a:pathLst>
              </a:custGeom>
              <a:noFill/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r="16200000">
                  <a:srgbClr val="997A00"/>
                </a:prstShdw>
              </a:effec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21" name="Freeform 75"/>
              <p:cNvSpPr>
                <a:spLocks noChangeAspect="1"/>
              </p:cNvSpPr>
              <p:nvPr/>
            </p:nvSpPr>
            <p:spPr>
              <a:xfrm>
                <a:off x="1364" y="2842"/>
                <a:ext cx="104" cy="49"/>
              </a:xfrm>
              <a:custGeom>
                <a:avLst/>
                <a:gdLst/>
                <a:ahLst/>
                <a:cxnLst>
                  <a:cxn ang="0">
                    <a:pos x="0" y="73"/>
                  </a:cxn>
                  <a:cxn ang="0">
                    <a:pos x="25" y="22"/>
                  </a:cxn>
                  <a:cxn ang="0">
                    <a:pos x="75" y="0"/>
                  </a:cxn>
                  <a:cxn ang="0">
                    <a:pos x="125" y="26"/>
                  </a:cxn>
                  <a:cxn ang="0">
                    <a:pos x="152" y="73"/>
                  </a:cxn>
                </a:cxnLst>
                <a:pathLst>
                  <a:path w="86" h="40">
                    <a:moveTo>
                      <a:pt x="0" y="40"/>
                    </a:moveTo>
                    <a:cubicBezTo>
                      <a:pt x="3" y="29"/>
                      <a:pt x="7" y="19"/>
                      <a:pt x="14" y="12"/>
                    </a:cubicBezTo>
                    <a:cubicBezTo>
                      <a:pt x="21" y="5"/>
                      <a:pt x="33" y="0"/>
                      <a:pt x="42" y="0"/>
                    </a:cubicBezTo>
                    <a:cubicBezTo>
                      <a:pt x="51" y="0"/>
                      <a:pt x="63" y="7"/>
                      <a:pt x="70" y="14"/>
                    </a:cubicBezTo>
                    <a:cubicBezTo>
                      <a:pt x="77" y="21"/>
                      <a:pt x="83" y="35"/>
                      <a:pt x="86" y="40"/>
                    </a:cubicBezTo>
                  </a:path>
                </a:pathLst>
              </a:custGeom>
              <a:noFill/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r="16200000">
                  <a:srgbClr val="997A00"/>
                </a:prstShdw>
              </a:effec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06522" name="Line 76"/>
            <p:cNvSpPr>
              <a:spLocks noChangeAspect="1"/>
            </p:cNvSpPr>
            <p:nvPr/>
          </p:nvSpPr>
          <p:spPr>
            <a:xfrm flipV="1">
              <a:off x="561" y="1608"/>
              <a:ext cx="551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r="16200000">
                <a:srgbClr val="997A00"/>
              </a:prstShdw>
            </a:effectLst>
          </p:spPr>
        </p:sp>
        <p:sp>
          <p:nvSpPr>
            <p:cNvPr id="106523" name="Line 77"/>
            <p:cNvSpPr>
              <a:spLocks noChangeAspect="1"/>
            </p:cNvSpPr>
            <p:nvPr/>
          </p:nvSpPr>
          <p:spPr>
            <a:xfrm>
              <a:off x="1591" y="1596"/>
              <a:ext cx="595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r="16200000">
                <a:srgbClr val="997A00"/>
              </a:prstShdw>
            </a:effectLst>
          </p:spPr>
        </p:sp>
        <p:sp>
          <p:nvSpPr>
            <p:cNvPr id="106524" name="Oval 79"/>
            <p:cNvSpPr>
              <a:spLocks noChangeAspect="1"/>
            </p:cNvSpPr>
            <p:nvPr/>
          </p:nvSpPr>
          <p:spPr>
            <a:xfrm>
              <a:off x="513" y="1593"/>
              <a:ext cx="67" cy="67"/>
            </a:xfrm>
            <a:prstGeom prst="ellipse">
              <a:avLst/>
            </a:prstGeom>
            <a:solidFill>
              <a:srgbClr val="0000FF"/>
            </a:solidFill>
            <a:ln w="28575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06525" name="Text Box 80"/>
            <p:cNvSpPr txBox="1">
              <a:spLocks noChangeAspect="1"/>
            </p:cNvSpPr>
            <p:nvPr/>
          </p:nvSpPr>
          <p:spPr>
            <a:xfrm>
              <a:off x="1279" y="1184"/>
              <a:ext cx="264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baseline="-25000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baseline="-25000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26" name="Text Box 81"/>
            <p:cNvSpPr txBox="1">
              <a:spLocks noChangeAspect="1"/>
            </p:cNvSpPr>
            <p:nvPr/>
          </p:nvSpPr>
          <p:spPr>
            <a:xfrm>
              <a:off x="561" y="1703"/>
              <a:ext cx="238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06527" name="Text Box 82"/>
            <p:cNvSpPr txBox="1">
              <a:spLocks noChangeAspect="1"/>
            </p:cNvSpPr>
            <p:nvPr/>
          </p:nvSpPr>
          <p:spPr>
            <a:xfrm>
              <a:off x="2529" y="1692"/>
              <a:ext cx="288" cy="30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i="1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5907" name="AutoShape 83"/>
            <p:cNvSpPr>
              <a:spLocks noChangeAspect="1" noChangeArrowheads="1"/>
            </p:cNvSpPr>
            <p:nvPr/>
          </p:nvSpPr>
          <p:spPr bwMode="auto">
            <a:xfrm rot="5400000">
              <a:off x="791" y="1498"/>
              <a:ext cx="101" cy="182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9525">
              <a:noFill/>
              <a:miter lim="800000"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endParaRPr>
            </a:p>
          </p:txBody>
        </p:sp>
        <p:sp>
          <p:nvSpPr>
            <p:cNvPr id="106529" name="Text Box 84"/>
            <p:cNvSpPr txBox="1">
              <a:spLocks noChangeAspect="1"/>
            </p:cNvSpPr>
            <p:nvPr/>
          </p:nvSpPr>
          <p:spPr>
            <a:xfrm>
              <a:off x="777" y="1236"/>
              <a:ext cx="262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i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06530" name="Group 86"/>
            <p:cNvGrpSpPr>
              <a:grpSpLocks noChangeAspect="1"/>
            </p:cNvGrpSpPr>
            <p:nvPr/>
          </p:nvGrpSpPr>
          <p:grpSpPr>
            <a:xfrm>
              <a:off x="2197" y="1533"/>
              <a:ext cx="467" cy="76"/>
              <a:chOff x="1260" y="2840"/>
              <a:chExt cx="312" cy="51"/>
            </a:xfrm>
          </p:grpSpPr>
          <p:sp>
            <p:nvSpPr>
              <p:cNvPr id="106531" name="Freeform 87"/>
              <p:cNvSpPr>
                <a:spLocks noChangeAspect="1"/>
              </p:cNvSpPr>
              <p:nvPr/>
            </p:nvSpPr>
            <p:spPr>
              <a:xfrm>
                <a:off x="1260" y="2842"/>
                <a:ext cx="104" cy="49"/>
              </a:xfrm>
              <a:custGeom>
                <a:avLst/>
                <a:gdLst/>
                <a:ahLst/>
                <a:cxnLst>
                  <a:cxn ang="0">
                    <a:pos x="0" y="73"/>
                  </a:cxn>
                  <a:cxn ang="0">
                    <a:pos x="25" y="22"/>
                  </a:cxn>
                  <a:cxn ang="0">
                    <a:pos x="75" y="0"/>
                  </a:cxn>
                  <a:cxn ang="0">
                    <a:pos x="125" y="26"/>
                  </a:cxn>
                  <a:cxn ang="0">
                    <a:pos x="152" y="73"/>
                  </a:cxn>
                </a:cxnLst>
                <a:pathLst>
                  <a:path w="86" h="40">
                    <a:moveTo>
                      <a:pt x="0" y="40"/>
                    </a:moveTo>
                    <a:cubicBezTo>
                      <a:pt x="3" y="29"/>
                      <a:pt x="7" y="19"/>
                      <a:pt x="14" y="12"/>
                    </a:cubicBezTo>
                    <a:cubicBezTo>
                      <a:pt x="21" y="5"/>
                      <a:pt x="33" y="0"/>
                      <a:pt x="42" y="0"/>
                    </a:cubicBezTo>
                    <a:cubicBezTo>
                      <a:pt x="51" y="0"/>
                      <a:pt x="63" y="7"/>
                      <a:pt x="70" y="14"/>
                    </a:cubicBezTo>
                    <a:cubicBezTo>
                      <a:pt x="77" y="21"/>
                      <a:pt x="83" y="35"/>
                      <a:pt x="86" y="40"/>
                    </a:cubicBezTo>
                  </a:path>
                </a:pathLst>
              </a:custGeom>
              <a:noFill/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r="16200000">
                  <a:srgbClr val="997A00"/>
                </a:prstShdw>
              </a:effec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32" name="Freeform 88"/>
              <p:cNvSpPr>
                <a:spLocks noChangeAspect="1"/>
              </p:cNvSpPr>
              <p:nvPr/>
            </p:nvSpPr>
            <p:spPr>
              <a:xfrm>
                <a:off x="1468" y="2840"/>
                <a:ext cx="104" cy="48"/>
              </a:xfrm>
              <a:custGeom>
                <a:avLst/>
                <a:gdLst/>
                <a:ahLst/>
                <a:cxnLst>
                  <a:cxn ang="0">
                    <a:pos x="0" y="70"/>
                  </a:cxn>
                  <a:cxn ang="0">
                    <a:pos x="25" y="20"/>
                  </a:cxn>
                  <a:cxn ang="0">
                    <a:pos x="75" y="0"/>
                  </a:cxn>
                  <a:cxn ang="0">
                    <a:pos x="125" y="24"/>
                  </a:cxn>
                  <a:cxn ang="0">
                    <a:pos x="152" y="70"/>
                  </a:cxn>
                </a:cxnLst>
                <a:pathLst>
                  <a:path w="86" h="40">
                    <a:moveTo>
                      <a:pt x="0" y="40"/>
                    </a:moveTo>
                    <a:cubicBezTo>
                      <a:pt x="3" y="29"/>
                      <a:pt x="7" y="19"/>
                      <a:pt x="14" y="12"/>
                    </a:cubicBezTo>
                    <a:cubicBezTo>
                      <a:pt x="21" y="5"/>
                      <a:pt x="33" y="0"/>
                      <a:pt x="42" y="0"/>
                    </a:cubicBezTo>
                    <a:cubicBezTo>
                      <a:pt x="51" y="0"/>
                      <a:pt x="63" y="7"/>
                      <a:pt x="70" y="14"/>
                    </a:cubicBezTo>
                    <a:cubicBezTo>
                      <a:pt x="77" y="21"/>
                      <a:pt x="83" y="35"/>
                      <a:pt x="86" y="40"/>
                    </a:cubicBezTo>
                  </a:path>
                </a:pathLst>
              </a:custGeom>
              <a:noFill/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r="16200000">
                  <a:srgbClr val="997A00"/>
                </a:prstShdw>
              </a:effec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33" name="Freeform 89"/>
              <p:cNvSpPr>
                <a:spLocks noChangeAspect="1"/>
              </p:cNvSpPr>
              <p:nvPr/>
            </p:nvSpPr>
            <p:spPr>
              <a:xfrm>
                <a:off x="1364" y="2842"/>
                <a:ext cx="104" cy="49"/>
              </a:xfrm>
              <a:custGeom>
                <a:avLst/>
                <a:gdLst/>
                <a:ahLst/>
                <a:cxnLst>
                  <a:cxn ang="0">
                    <a:pos x="0" y="73"/>
                  </a:cxn>
                  <a:cxn ang="0">
                    <a:pos x="25" y="22"/>
                  </a:cxn>
                  <a:cxn ang="0">
                    <a:pos x="75" y="0"/>
                  </a:cxn>
                  <a:cxn ang="0">
                    <a:pos x="125" y="26"/>
                  </a:cxn>
                  <a:cxn ang="0">
                    <a:pos x="152" y="73"/>
                  </a:cxn>
                </a:cxnLst>
                <a:pathLst>
                  <a:path w="86" h="40">
                    <a:moveTo>
                      <a:pt x="0" y="40"/>
                    </a:moveTo>
                    <a:cubicBezTo>
                      <a:pt x="3" y="29"/>
                      <a:pt x="7" y="19"/>
                      <a:pt x="14" y="12"/>
                    </a:cubicBezTo>
                    <a:cubicBezTo>
                      <a:pt x="21" y="5"/>
                      <a:pt x="33" y="0"/>
                      <a:pt x="42" y="0"/>
                    </a:cubicBezTo>
                    <a:cubicBezTo>
                      <a:pt x="51" y="0"/>
                      <a:pt x="63" y="7"/>
                      <a:pt x="70" y="14"/>
                    </a:cubicBezTo>
                    <a:cubicBezTo>
                      <a:pt x="77" y="21"/>
                      <a:pt x="83" y="35"/>
                      <a:pt x="86" y="40"/>
                    </a:cubicBezTo>
                  </a:path>
                </a:pathLst>
              </a:custGeom>
              <a:noFill/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r="16200000">
                  <a:srgbClr val="997A00"/>
                </a:prstShdw>
              </a:effectLst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06534" name="Group 90"/>
            <p:cNvGrpSpPr>
              <a:grpSpLocks noChangeAspect="1"/>
            </p:cNvGrpSpPr>
            <p:nvPr/>
          </p:nvGrpSpPr>
          <p:grpSpPr>
            <a:xfrm>
              <a:off x="3896" y="1532"/>
              <a:ext cx="467" cy="76"/>
              <a:chOff x="1260" y="2840"/>
              <a:chExt cx="312" cy="51"/>
            </a:xfrm>
          </p:grpSpPr>
          <p:sp>
            <p:nvSpPr>
              <p:cNvPr id="106535" name="Freeform 91"/>
              <p:cNvSpPr>
                <a:spLocks noChangeAspect="1"/>
              </p:cNvSpPr>
              <p:nvPr/>
            </p:nvSpPr>
            <p:spPr>
              <a:xfrm>
                <a:off x="1260" y="2842"/>
                <a:ext cx="104" cy="49"/>
              </a:xfrm>
              <a:custGeom>
                <a:avLst/>
                <a:gdLst/>
                <a:ahLst/>
                <a:cxnLst>
                  <a:cxn ang="0">
                    <a:pos x="0" y="73"/>
                  </a:cxn>
                  <a:cxn ang="0">
                    <a:pos x="25" y="22"/>
                  </a:cxn>
                  <a:cxn ang="0">
                    <a:pos x="75" y="0"/>
                  </a:cxn>
                  <a:cxn ang="0">
                    <a:pos x="125" y="26"/>
                  </a:cxn>
                  <a:cxn ang="0">
                    <a:pos x="152" y="73"/>
                  </a:cxn>
                </a:cxnLst>
                <a:pathLst>
                  <a:path w="86" h="40">
                    <a:moveTo>
                      <a:pt x="0" y="40"/>
                    </a:moveTo>
                    <a:cubicBezTo>
                      <a:pt x="3" y="29"/>
                      <a:pt x="7" y="19"/>
                      <a:pt x="14" y="12"/>
                    </a:cubicBezTo>
                    <a:cubicBezTo>
                      <a:pt x="21" y="5"/>
                      <a:pt x="33" y="0"/>
                      <a:pt x="42" y="0"/>
                    </a:cubicBezTo>
                    <a:cubicBezTo>
                      <a:pt x="51" y="0"/>
                      <a:pt x="63" y="7"/>
                      <a:pt x="70" y="14"/>
                    </a:cubicBezTo>
                    <a:cubicBezTo>
                      <a:pt x="77" y="21"/>
                      <a:pt x="83" y="35"/>
                      <a:pt x="86" y="40"/>
                    </a:cubicBezTo>
                  </a:path>
                </a:pathLst>
              </a:custGeom>
              <a:noFill/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r="16200000">
                  <a:srgbClr val="997A00"/>
                </a:prstShdw>
              </a:effec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36" name="Freeform 92"/>
              <p:cNvSpPr>
                <a:spLocks noChangeAspect="1"/>
              </p:cNvSpPr>
              <p:nvPr/>
            </p:nvSpPr>
            <p:spPr>
              <a:xfrm>
                <a:off x="1468" y="2840"/>
                <a:ext cx="104" cy="48"/>
              </a:xfrm>
              <a:custGeom>
                <a:avLst/>
                <a:gdLst/>
                <a:ahLst/>
                <a:cxnLst>
                  <a:cxn ang="0">
                    <a:pos x="0" y="70"/>
                  </a:cxn>
                  <a:cxn ang="0">
                    <a:pos x="25" y="20"/>
                  </a:cxn>
                  <a:cxn ang="0">
                    <a:pos x="75" y="0"/>
                  </a:cxn>
                  <a:cxn ang="0">
                    <a:pos x="125" y="24"/>
                  </a:cxn>
                  <a:cxn ang="0">
                    <a:pos x="152" y="70"/>
                  </a:cxn>
                </a:cxnLst>
                <a:pathLst>
                  <a:path w="86" h="40">
                    <a:moveTo>
                      <a:pt x="0" y="40"/>
                    </a:moveTo>
                    <a:cubicBezTo>
                      <a:pt x="3" y="29"/>
                      <a:pt x="7" y="19"/>
                      <a:pt x="14" y="12"/>
                    </a:cubicBezTo>
                    <a:cubicBezTo>
                      <a:pt x="21" y="5"/>
                      <a:pt x="33" y="0"/>
                      <a:pt x="42" y="0"/>
                    </a:cubicBezTo>
                    <a:cubicBezTo>
                      <a:pt x="51" y="0"/>
                      <a:pt x="63" y="7"/>
                      <a:pt x="70" y="14"/>
                    </a:cubicBezTo>
                    <a:cubicBezTo>
                      <a:pt x="77" y="21"/>
                      <a:pt x="83" y="35"/>
                      <a:pt x="86" y="40"/>
                    </a:cubicBezTo>
                  </a:path>
                </a:pathLst>
              </a:custGeom>
              <a:noFill/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r="16200000">
                  <a:srgbClr val="997A00"/>
                </a:prstShdw>
              </a:effec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37" name="Freeform 93"/>
              <p:cNvSpPr>
                <a:spLocks noChangeAspect="1"/>
              </p:cNvSpPr>
              <p:nvPr/>
            </p:nvSpPr>
            <p:spPr>
              <a:xfrm>
                <a:off x="1364" y="2842"/>
                <a:ext cx="104" cy="49"/>
              </a:xfrm>
              <a:custGeom>
                <a:avLst/>
                <a:gdLst/>
                <a:ahLst/>
                <a:cxnLst>
                  <a:cxn ang="0">
                    <a:pos x="0" y="73"/>
                  </a:cxn>
                  <a:cxn ang="0">
                    <a:pos x="25" y="22"/>
                  </a:cxn>
                  <a:cxn ang="0">
                    <a:pos x="75" y="0"/>
                  </a:cxn>
                  <a:cxn ang="0">
                    <a:pos x="125" y="26"/>
                  </a:cxn>
                  <a:cxn ang="0">
                    <a:pos x="152" y="73"/>
                  </a:cxn>
                </a:cxnLst>
                <a:pathLst>
                  <a:path w="86" h="40">
                    <a:moveTo>
                      <a:pt x="0" y="40"/>
                    </a:moveTo>
                    <a:cubicBezTo>
                      <a:pt x="3" y="29"/>
                      <a:pt x="7" y="19"/>
                      <a:pt x="14" y="12"/>
                    </a:cubicBezTo>
                    <a:cubicBezTo>
                      <a:pt x="21" y="5"/>
                      <a:pt x="33" y="0"/>
                      <a:pt x="42" y="0"/>
                    </a:cubicBezTo>
                    <a:cubicBezTo>
                      <a:pt x="51" y="0"/>
                      <a:pt x="63" y="7"/>
                      <a:pt x="70" y="14"/>
                    </a:cubicBezTo>
                    <a:cubicBezTo>
                      <a:pt x="77" y="21"/>
                      <a:pt x="83" y="35"/>
                      <a:pt x="86" y="40"/>
                    </a:cubicBezTo>
                  </a:path>
                </a:pathLst>
              </a:custGeom>
              <a:noFill/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r="16200000">
                  <a:srgbClr val="997A00"/>
                </a:prstShdw>
              </a:effec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06538" name="Line 94"/>
            <p:cNvSpPr>
              <a:spLocks noChangeAspect="1"/>
            </p:cNvSpPr>
            <p:nvPr/>
          </p:nvSpPr>
          <p:spPr>
            <a:xfrm>
              <a:off x="2951" y="1596"/>
              <a:ext cx="595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dash"/>
              <a:miter/>
              <a:headEnd type="none" w="med" len="med"/>
              <a:tailEnd type="none" w="med" len="med"/>
            </a:ln>
            <a:effectLst>
              <a:prstShdw prst="shdw17" dir="16200000">
                <a:srgbClr val="997A00"/>
              </a:prstShdw>
            </a:effectLst>
          </p:spPr>
        </p:sp>
        <p:sp>
          <p:nvSpPr>
            <p:cNvPr id="106539" name="Line 95"/>
            <p:cNvSpPr>
              <a:spLocks noChangeAspect="1"/>
            </p:cNvSpPr>
            <p:nvPr/>
          </p:nvSpPr>
          <p:spPr>
            <a:xfrm>
              <a:off x="2661" y="1596"/>
              <a:ext cx="321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r="16200000">
                <a:srgbClr val="997A00"/>
              </a:prstShdw>
            </a:effectLst>
          </p:spPr>
        </p:sp>
        <p:sp>
          <p:nvSpPr>
            <p:cNvPr id="106540" name="Line 96"/>
            <p:cNvSpPr>
              <a:spLocks noChangeAspect="1"/>
            </p:cNvSpPr>
            <p:nvPr/>
          </p:nvSpPr>
          <p:spPr>
            <a:xfrm>
              <a:off x="3576" y="1596"/>
              <a:ext cx="321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r="16200000">
                <a:srgbClr val="997A00"/>
              </a:prstShdw>
            </a:effectLst>
          </p:spPr>
        </p:sp>
        <p:sp>
          <p:nvSpPr>
            <p:cNvPr id="106541" name="Line 97"/>
            <p:cNvSpPr>
              <a:spLocks noChangeAspect="1"/>
            </p:cNvSpPr>
            <p:nvPr/>
          </p:nvSpPr>
          <p:spPr>
            <a:xfrm>
              <a:off x="4371" y="1596"/>
              <a:ext cx="321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r="16200000">
                <a:srgbClr val="997A00"/>
              </a:prstShdw>
            </a:effectLst>
          </p:spPr>
        </p:sp>
        <p:sp>
          <p:nvSpPr>
            <p:cNvPr id="106542" name="Oval 98"/>
            <p:cNvSpPr>
              <a:spLocks noChangeAspect="1"/>
            </p:cNvSpPr>
            <p:nvPr/>
          </p:nvSpPr>
          <p:spPr>
            <a:xfrm>
              <a:off x="4691" y="1566"/>
              <a:ext cx="67" cy="67"/>
            </a:xfrm>
            <a:prstGeom prst="ellipse">
              <a:avLst/>
            </a:prstGeom>
            <a:solidFill>
              <a:srgbClr val="0000FF"/>
            </a:solidFill>
            <a:ln w="28575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06543" name="Text Box 99"/>
            <p:cNvSpPr txBox="1">
              <a:spLocks noChangeAspect="1"/>
            </p:cNvSpPr>
            <p:nvPr/>
          </p:nvSpPr>
          <p:spPr>
            <a:xfrm>
              <a:off x="2303" y="1239"/>
              <a:ext cx="264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baseline="-25000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baseline="-25000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44" name="Text Box 100"/>
            <p:cNvSpPr txBox="1">
              <a:spLocks noChangeAspect="1"/>
            </p:cNvSpPr>
            <p:nvPr/>
          </p:nvSpPr>
          <p:spPr>
            <a:xfrm>
              <a:off x="4021" y="1239"/>
              <a:ext cx="264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baseline="-25000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endParaRPr lang="en-US" altLang="zh-CN" baseline="-25000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45" name="Text Box 101"/>
            <p:cNvSpPr txBox="1">
              <a:spLocks noChangeAspect="1"/>
            </p:cNvSpPr>
            <p:nvPr/>
          </p:nvSpPr>
          <p:spPr>
            <a:xfrm>
              <a:off x="4603" y="1676"/>
              <a:ext cx="257" cy="20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205927" name="Rectangle 103"/>
          <p:cNvSpPr/>
          <p:nvPr/>
        </p:nvSpPr>
        <p:spPr>
          <a:xfrm>
            <a:off x="593725" y="4686300"/>
            <a:ext cx="8550275" cy="13017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0000FF"/>
              </a:gs>
            </a:gsLst>
            <a:lin ang="0" scaled="1"/>
            <a:tileRect/>
          </a:gradFill>
          <a:ln w="28575">
            <a:noFill/>
          </a:ln>
        </p:spPr>
        <p:txBody>
          <a:bodyPr anchor="ctr" anchorCtr="0">
            <a:spAutoFit/>
          </a:bodyPr>
          <a:p>
            <a:pPr algn="ctr"/>
            <a:endParaRPr lang="zh-CN" altLang="en-US" dirty="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205928" name="Rectangle 104"/>
          <p:cNvSpPr>
            <a:spLocks noChangeArrowheads="1"/>
          </p:cNvSpPr>
          <p:nvPr/>
        </p:nvSpPr>
        <p:spPr bwMode="auto">
          <a:xfrm>
            <a:off x="1836738" y="4826000"/>
            <a:ext cx="2282825" cy="547688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等效电感</a:t>
            </a:r>
            <a:endParaRPr kumimoji="1" lang="zh-CN" altLang="en-US" sz="3600" b="1" i="0" u="none" strike="noStrike" kern="1200" cap="none" spc="0" normalizeH="0" baseline="0" noProof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05929" name="Rectangle 105"/>
          <p:cNvSpPr>
            <a:spLocks noChangeArrowheads="1"/>
          </p:cNvSpPr>
          <p:nvPr/>
        </p:nvSpPr>
        <p:spPr bwMode="auto">
          <a:xfrm>
            <a:off x="6189663" y="4883150"/>
            <a:ext cx="2370138" cy="63500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初始条件</a:t>
            </a:r>
            <a:endParaRPr kumimoji="1" lang="zh-CN" altLang="en-US" sz="3600" b="1" i="0" u="none" strike="noStrike" kern="1200" cap="none" spc="0" normalizeH="0" baseline="0" noProof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06549" name="Rectangle 107"/>
          <p:cNvSpPr/>
          <p:nvPr/>
        </p:nvSpPr>
        <p:spPr>
          <a:xfrm>
            <a:off x="4083050" y="-28575"/>
            <a:ext cx="5060950" cy="457200"/>
          </a:xfrm>
          <a:prstGeom prst="rect">
            <a:avLst/>
          </a:prstGeom>
          <a:noFill/>
          <a:ln w="38100">
            <a:noFill/>
          </a:ln>
        </p:spPr>
        <p:txBody>
          <a:bodyPr anchor="t" anchorCtr="0"/>
          <a:p>
            <a:pPr algn="ctr"/>
            <a:r>
              <a:rPr lang="en-US" altLang="en-US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§</a:t>
            </a:r>
            <a:r>
              <a:rPr lang="en-US" altLang="zh-CN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6.3 </a:t>
            </a:r>
            <a:r>
              <a:rPr lang="zh-CN" altLang="en-US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电容、电感元件的串联与并联</a:t>
            </a:r>
            <a:endParaRPr lang="zh-CN" altLang="en-US" sz="2400" dirty="0">
              <a:solidFill>
                <a:srgbClr val="DDDDDD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5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5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5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5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5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5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40" grpId="0" bldLvl="0" animBg="1"/>
      <p:bldP spid="205927" grpId="0" bldLvl="0" animBg="1"/>
      <p:bldP spid="205928" grpId="0" bldLvl="0" animBg="1"/>
      <p:bldP spid="205929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Text Box 131"/>
          <p:cNvSpPr txBox="1"/>
          <p:nvPr/>
        </p:nvSpPr>
        <p:spPr>
          <a:xfrm>
            <a:off x="3251200" y="0"/>
            <a:ext cx="589280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p>
            <a:pPr algn="r">
              <a:spcBef>
                <a:spcPct val="50000"/>
              </a:spcBef>
            </a:pPr>
            <a:r>
              <a:rPr lang="en-US" altLang="en-US" sz="2400" dirty="0">
                <a:latin typeface="Times New Roman" panose="02020603050405020304" pitchFamily="18" charset="0"/>
                <a:ea typeface="华文隶书" panose="02010800040101010101" pitchFamily="2" charset="-122"/>
              </a:rPr>
              <a:t>§</a:t>
            </a:r>
            <a:r>
              <a:rPr lang="en-US" altLang="zh-CN" sz="2000" dirty="0">
                <a:solidFill>
                  <a:srgbClr val="DDDDDD"/>
                </a:solidFill>
                <a:latin typeface="Times New Roman" panose="02020603050405020304" pitchFamily="18" charset="0"/>
                <a:ea typeface="华文隶书" panose="02010800040101010101" pitchFamily="2" charset="-122"/>
              </a:rPr>
              <a:t>2-4 </a:t>
            </a:r>
            <a:r>
              <a:rPr lang="zh-CN" altLang="en-US" sz="2000" dirty="0">
                <a:solidFill>
                  <a:srgbClr val="DDDDDD"/>
                </a:solidFill>
                <a:latin typeface="Times New Roman" panose="02020603050405020304" pitchFamily="18" charset="0"/>
                <a:ea typeface="华文隶书" panose="02010800040101010101" pitchFamily="2" charset="-122"/>
              </a:rPr>
              <a:t>电阻的</a:t>
            </a:r>
            <a:r>
              <a:rPr lang="en-US" altLang="zh-CN" sz="2000" dirty="0">
                <a:solidFill>
                  <a:srgbClr val="DDDDDD"/>
                </a:solidFill>
                <a:latin typeface="Times New Roman" panose="02020603050405020304" pitchFamily="18" charset="0"/>
                <a:ea typeface="华文隶书" panose="02010800040101010101" pitchFamily="2" charset="-122"/>
              </a:rPr>
              <a:t>Y</a:t>
            </a:r>
            <a:r>
              <a:rPr lang="zh-CN" altLang="en-US" sz="2000" dirty="0">
                <a:solidFill>
                  <a:srgbClr val="DDDDDD"/>
                </a:solidFill>
                <a:latin typeface="Times New Roman" panose="02020603050405020304" pitchFamily="18" charset="0"/>
                <a:ea typeface="华文隶书" panose="02010800040101010101" pitchFamily="2" charset="-122"/>
              </a:rPr>
              <a:t>形连接与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zh-CN" altLang="en-US" sz="2000" dirty="0">
                <a:solidFill>
                  <a:srgbClr val="DDDDDD"/>
                </a:solidFill>
                <a:latin typeface="Times New Roman" panose="02020603050405020304" pitchFamily="18" charset="0"/>
                <a:ea typeface="华文隶书" panose="02010800040101010101" pitchFamily="2" charset="-122"/>
                <a:sym typeface="Symbol" panose="05050102010706020507" pitchFamily="18" charset="2"/>
              </a:rPr>
              <a:t>形连接的等效变换</a:t>
            </a:r>
            <a:endParaRPr lang="zh-CN" altLang="en-US" sz="2000" dirty="0">
              <a:solidFill>
                <a:srgbClr val="DDDDDD"/>
              </a:solidFill>
              <a:latin typeface="Times New Roman" panose="02020603050405020304" pitchFamily="18" charset="0"/>
              <a:ea typeface="华文隶书" panose="02010800040101010101" pitchFamily="2" charset="-122"/>
            </a:endParaRPr>
          </a:p>
        </p:txBody>
      </p:sp>
      <p:sp>
        <p:nvSpPr>
          <p:cNvPr id="25602" name="Oval 132" descr="80%"/>
          <p:cNvSpPr/>
          <p:nvPr/>
        </p:nvSpPr>
        <p:spPr>
          <a:xfrm>
            <a:off x="1176338" y="1279525"/>
            <a:ext cx="2105025" cy="1566863"/>
          </a:xfrm>
          <a:prstGeom prst="ellipse">
            <a:avLst/>
          </a:prstGeom>
          <a:pattFill prst="pct80">
            <a:fgClr>
              <a:srgbClr val="006600"/>
            </a:fgClr>
            <a:bgClr>
              <a:schemeClr val="bg1"/>
            </a:bgClr>
          </a:pattFill>
          <a:ln w="28575" cap="flat" cmpd="sng">
            <a:solidFill>
              <a:srgbClr val="008000"/>
            </a:solidFill>
            <a:prstDash val="lgDash"/>
            <a:round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533" name="Oval 133" descr="80%"/>
          <p:cNvSpPr/>
          <p:nvPr/>
        </p:nvSpPr>
        <p:spPr>
          <a:xfrm>
            <a:off x="5372100" y="1162050"/>
            <a:ext cx="2335213" cy="1827213"/>
          </a:xfrm>
          <a:prstGeom prst="ellipse">
            <a:avLst/>
          </a:prstGeom>
          <a:pattFill prst="pct80">
            <a:fgClr>
              <a:srgbClr val="006600"/>
            </a:fgClr>
            <a:bgClr>
              <a:schemeClr val="bg1"/>
            </a:bgClr>
          </a:pattFill>
          <a:ln w="28575" cap="flat" cmpd="sng">
            <a:solidFill>
              <a:srgbClr val="008000"/>
            </a:solidFill>
            <a:prstDash val="lgDash"/>
            <a:round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5604" name="Group 138"/>
          <p:cNvGrpSpPr/>
          <p:nvPr/>
        </p:nvGrpSpPr>
        <p:grpSpPr>
          <a:xfrm>
            <a:off x="1063625" y="503238"/>
            <a:ext cx="2343150" cy="2901950"/>
            <a:chOff x="697" y="773"/>
            <a:chExt cx="1476" cy="1828"/>
          </a:xfrm>
        </p:grpSpPr>
        <p:sp>
          <p:nvSpPr>
            <p:cNvPr id="25605" name="Text Box 139"/>
            <p:cNvSpPr txBox="1">
              <a:spLocks noChangeAspect="1"/>
            </p:cNvSpPr>
            <p:nvPr/>
          </p:nvSpPr>
          <p:spPr>
            <a:xfrm>
              <a:off x="1905" y="2284"/>
              <a:ext cx="215" cy="19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6" name="Text Box 140"/>
            <p:cNvSpPr txBox="1">
              <a:spLocks noChangeAspect="1"/>
            </p:cNvSpPr>
            <p:nvPr/>
          </p:nvSpPr>
          <p:spPr>
            <a:xfrm>
              <a:off x="1214" y="773"/>
              <a:ext cx="304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7" name="Line 141"/>
            <p:cNvSpPr>
              <a:spLocks noChangeAspect="1"/>
            </p:cNvSpPr>
            <p:nvPr/>
          </p:nvSpPr>
          <p:spPr>
            <a:xfrm flipH="1">
              <a:off x="777" y="1754"/>
              <a:ext cx="671" cy="669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miter/>
              <a:headEnd type="oval" w="med" len="med"/>
              <a:tailEnd type="none" w="sm" len="sm"/>
            </a:ln>
          </p:spPr>
        </p:sp>
        <p:sp>
          <p:nvSpPr>
            <p:cNvPr id="25608" name="Line 142"/>
            <p:cNvSpPr/>
            <p:nvPr/>
          </p:nvSpPr>
          <p:spPr>
            <a:xfrm flipH="1" flipV="1">
              <a:off x="1445" y="799"/>
              <a:ext cx="4" cy="956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miter/>
              <a:headEnd type="oval" w="med" len="med"/>
              <a:tailEnd type="none" w="sm" len="sm"/>
            </a:ln>
          </p:spPr>
        </p:sp>
        <p:sp>
          <p:nvSpPr>
            <p:cNvPr id="25609" name="Oval 143"/>
            <p:cNvSpPr>
              <a:spLocks noChangeAspect="1"/>
            </p:cNvSpPr>
            <p:nvPr/>
          </p:nvSpPr>
          <p:spPr>
            <a:xfrm>
              <a:off x="1426" y="1127"/>
              <a:ext cx="51" cy="51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0" name="Oval 144"/>
            <p:cNvSpPr>
              <a:spLocks noChangeAspect="1"/>
            </p:cNvSpPr>
            <p:nvPr/>
          </p:nvSpPr>
          <p:spPr>
            <a:xfrm>
              <a:off x="948" y="2193"/>
              <a:ext cx="51" cy="51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1" name="Line 145"/>
            <p:cNvSpPr>
              <a:spLocks noChangeAspect="1"/>
            </p:cNvSpPr>
            <p:nvPr/>
          </p:nvSpPr>
          <p:spPr>
            <a:xfrm>
              <a:off x="1449" y="1756"/>
              <a:ext cx="669" cy="671"/>
            </a:xfrm>
            <a:prstGeom prst="line">
              <a:avLst/>
            </a:prstGeom>
            <a:ln w="28575" cap="flat" cmpd="sng">
              <a:solidFill>
                <a:srgbClr val="FFCC99"/>
              </a:solidFill>
              <a:prstDash val="solid"/>
              <a:miter/>
              <a:headEnd type="oval" w="med" len="med"/>
              <a:tailEnd type="none" w="sm" len="sm"/>
            </a:ln>
          </p:spPr>
        </p:sp>
        <p:sp>
          <p:nvSpPr>
            <p:cNvPr id="25612" name="Oval 146"/>
            <p:cNvSpPr>
              <a:spLocks noChangeAspect="1"/>
            </p:cNvSpPr>
            <p:nvPr/>
          </p:nvSpPr>
          <p:spPr>
            <a:xfrm>
              <a:off x="1880" y="2190"/>
              <a:ext cx="51" cy="51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3" name="Text Box 147"/>
            <p:cNvSpPr txBox="1">
              <a:spLocks noChangeAspect="1"/>
            </p:cNvSpPr>
            <p:nvPr/>
          </p:nvSpPr>
          <p:spPr>
            <a:xfrm>
              <a:off x="1556" y="1365"/>
              <a:ext cx="219" cy="24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4" name="Text Box 148"/>
            <p:cNvSpPr txBox="1">
              <a:spLocks noChangeAspect="1"/>
            </p:cNvSpPr>
            <p:nvPr/>
          </p:nvSpPr>
          <p:spPr>
            <a:xfrm>
              <a:off x="1730" y="1687"/>
              <a:ext cx="357" cy="246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5" name="Text Box 149"/>
            <p:cNvSpPr txBox="1">
              <a:spLocks noChangeAspect="1"/>
            </p:cNvSpPr>
            <p:nvPr/>
          </p:nvSpPr>
          <p:spPr>
            <a:xfrm>
              <a:off x="990" y="1665"/>
              <a:ext cx="275" cy="24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6" name="Text Box 150"/>
            <p:cNvSpPr txBox="1">
              <a:spLocks noChangeAspect="1"/>
            </p:cNvSpPr>
            <p:nvPr/>
          </p:nvSpPr>
          <p:spPr>
            <a:xfrm>
              <a:off x="1528" y="960"/>
              <a:ext cx="347" cy="35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7" name="Text Box 151"/>
            <p:cNvSpPr txBox="1">
              <a:spLocks noChangeAspect="1"/>
            </p:cNvSpPr>
            <p:nvPr/>
          </p:nvSpPr>
          <p:spPr>
            <a:xfrm>
              <a:off x="697" y="1966"/>
              <a:ext cx="229" cy="23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8" name="Text Box 152"/>
            <p:cNvSpPr txBox="1">
              <a:spLocks noChangeAspect="1"/>
            </p:cNvSpPr>
            <p:nvPr/>
          </p:nvSpPr>
          <p:spPr>
            <a:xfrm>
              <a:off x="2035" y="2061"/>
              <a:ext cx="138" cy="141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9" name="AutoShape 153"/>
            <p:cNvSpPr>
              <a:spLocks noChangeAspect="1"/>
            </p:cNvSpPr>
            <p:nvPr/>
          </p:nvSpPr>
          <p:spPr>
            <a:xfrm flipH="1" flipV="1">
              <a:off x="1417" y="913"/>
              <a:ext cx="51" cy="103"/>
            </a:xfrm>
            <a:prstGeom prst="triangle">
              <a:avLst>
                <a:gd name="adj" fmla="val 43134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0" name="AutoShape 154"/>
            <p:cNvSpPr>
              <a:spLocks noChangeAspect="1"/>
            </p:cNvSpPr>
            <p:nvPr/>
          </p:nvSpPr>
          <p:spPr>
            <a:xfrm rot="-8374354" flipH="1" flipV="1">
              <a:off x="841" y="2269"/>
              <a:ext cx="51" cy="104"/>
            </a:xfrm>
            <a:prstGeom prst="triangle">
              <a:avLst>
                <a:gd name="adj" fmla="val 61403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1" name="AutoShape 155"/>
            <p:cNvSpPr>
              <a:spLocks noChangeAspect="1"/>
            </p:cNvSpPr>
            <p:nvPr/>
          </p:nvSpPr>
          <p:spPr>
            <a:xfrm rot="8145261" flipV="1">
              <a:off x="1980" y="2255"/>
              <a:ext cx="51" cy="104"/>
            </a:xfrm>
            <a:prstGeom prst="triangle">
              <a:avLst>
                <a:gd name="adj" fmla="val 61403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2" name="Text Box 156"/>
            <p:cNvSpPr txBox="1">
              <a:spLocks noChangeAspect="1"/>
            </p:cNvSpPr>
            <p:nvPr/>
          </p:nvSpPr>
          <p:spPr>
            <a:xfrm>
              <a:off x="945" y="2264"/>
              <a:ext cx="194" cy="337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i="1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3" name="Rectangle 157"/>
            <p:cNvSpPr/>
            <p:nvPr/>
          </p:nvSpPr>
          <p:spPr>
            <a:xfrm rot="5400000">
              <a:off x="1281" y="1389"/>
              <a:ext cx="295" cy="136"/>
            </a:xfrm>
            <a:prstGeom prst="rect">
              <a:avLst/>
            </a:prstGeom>
            <a:gradFill rotWithShape="1">
              <a:gsLst>
                <a:gs pos="0">
                  <a:srgbClr val="69543F"/>
                </a:gs>
                <a:gs pos="50000">
                  <a:srgbClr val="FFCC99"/>
                </a:gs>
                <a:gs pos="100000">
                  <a:srgbClr val="69543F"/>
                </a:gs>
              </a:gsLst>
              <a:lin ang="5400000" scaled="1"/>
              <a:tileRect/>
            </a:gradFill>
            <a:ln w="28575">
              <a:noFill/>
            </a:ln>
            <a:effectLst>
              <a:prstShdw prst="shdw17" dir="16200000">
                <a:srgbClr val="997A5C"/>
              </a:prstShdw>
            </a:effectLst>
          </p:spPr>
          <p:txBody>
            <a:bodyPr rot="10800000" vert="eaVert" wrap="none" anchor="ctr" anchorCtr="0"/>
            <a:p>
              <a:pPr algn="ctr"/>
              <a:endPara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4" name="Rectangle 158"/>
            <p:cNvSpPr/>
            <p:nvPr/>
          </p:nvSpPr>
          <p:spPr>
            <a:xfrm rot="8092389">
              <a:off x="1046" y="1882"/>
              <a:ext cx="295" cy="136"/>
            </a:xfrm>
            <a:prstGeom prst="rect">
              <a:avLst/>
            </a:prstGeom>
            <a:gradFill rotWithShape="1">
              <a:gsLst>
                <a:gs pos="0">
                  <a:srgbClr val="69543F"/>
                </a:gs>
                <a:gs pos="50000">
                  <a:srgbClr val="FFCC99"/>
                </a:gs>
                <a:gs pos="100000">
                  <a:srgbClr val="69543F"/>
                </a:gs>
              </a:gsLst>
              <a:lin ang="5400000" scaled="1"/>
              <a:tileRect/>
            </a:gradFill>
            <a:ln w="28575">
              <a:noFill/>
            </a:ln>
            <a:effectLst>
              <a:prstShdw prst="shdw17" dir="16200000">
                <a:srgbClr val="997A5C"/>
              </a:prstShdw>
            </a:effectLst>
          </p:spPr>
          <p:txBody>
            <a:bodyPr rot="10800000" vert="eaVert" wrap="none" anchor="ctr" anchorCtr="0"/>
            <a:p>
              <a:pPr algn="ctr"/>
              <a:endPara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5" name="Rectangle 159"/>
            <p:cNvSpPr/>
            <p:nvPr/>
          </p:nvSpPr>
          <p:spPr>
            <a:xfrm rot="2641136">
              <a:off x="1513" y="1883"/>
              <a:ext cx="295" cy="136"/>
            </a:xfrm>
            <a:prstGeom prst="rect">
              <a:avLst/>
            </a:prstGeom>
            <a:gradFill rotWithShape="1">
              <a:gsLst>
                <a:gs pos="0">
                  <a:srgbClr val="69543F"/>
                </a:gs>
                <a:gs pos="50000">
                  <a:srgbClr val="FFCC99"/>
                </a:gs>
                <a:gs pos="100000">
                  <a:srgbClr val="69543F"/>
                </a:gs>
              </a:gsLst>
              <a:lin ang="5400000" scaled="1"/>
              <a:tileRect/>
            </a:gradFill>
            <a:ln w="28575">
              <a:noFill/>
            </a:ln>
            <a:effectLst>
              <a:prstShdw prst="shdw17" dir="16200000">
                <a:srgbClr val="997A5C"/>
              </a:prstShdw>
            </a:effectLst>
          </p:spPr>
          <p:txBody>
            <a:bodyPr wrap="none" anchor="ctr" anchorCtr="0"/>
            <a:p>
              <a:pPr algn="ctr"/>
              <a:endPara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192"/>
          <p:cNvGrpSpPr/>
          <p:nvPr/>
        </p:nvGrpSpPr>
        <p:grpSpPr>
          <a:xfrm>
            <a:off x="5014913" y="487363"/>
            <a:ext cx="3119437" cy="3035300"/>
            <a:chOff x="3168" y="232"/>
            <a:chExt cx="1965" cy="1912"/>
          </a:xfrm>
        </p:grpSpPr>
        <p:sp>
          <p:nvSpPr>
            <p:cNvPr id="25627" name="Line 134"/>
            <p:cNvSpPr>
              <a:spLocks noChangeAspect="1"/>
            </p:cNvSpPr>
            <p:nvPr/>
          </p:nvSpPr>
          <p:spPr>
            <a:xfrm>
              <a:off x="4126" y="232"/>
              <a:ext cx="0" cy="512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miter/>
              <a:headEnd type="none" w="med" len="med"/>
              <a:tailEnd type="oval" w="med" len="med"/>
            </a:ln>
          </p:spPr>
        </p:sp>
        <p:grpSp>
          <p:nvGrpSpPr>
            <p:cNvPr id="25628" name="Group 191"/>
            <p:cNvGrpSpPr/>
            <p:nvPr/>
          </p:nvGrpSpPr>
          <p:grpSpPr>
            <a:xfrm>
              <a:off x="3168" y="239"/>
              <a:ext cx="1965" cy="1905"/>
              <a:chOff x="3168" y="239"/>
              <a:chExt cx="1965" cy="1905"/>
            </a:xfrm>
          </p:grpSpPr>
          <p:grpSp>
            <p:nvGrpSpPr>
              <p:cNvPr id="25629" name="Group 135"/>
              <p:cNvGrpSpPr/>
              <p:nvPr/>
            </p:nvGrpSpPr>
            <p:grpSpPr>
              <a:xfrm>
                <a:off x="3361" y="1768"/>
                <a:ext cx="381" cy="376"/>
                <a:chOff x="834" y="2855"/>
                <a:chExt cx="317" cy="312"/>
              </a:xfrm>
            </p:grpSpPr>
            <p:sp>
              <p:nvSpPr>
                <p:cNvPr id="25630" name="Text Box 136"/>
                <p:cNvSpPr txBox="1">
                  <a:spLocks noChangeAspect="1"/>
                </p:cNvSpPr>
                <p:nvPr/>
              </p:nvSpPr>
              <p:spPr>
                <a:xfrm>
                  <a:off x="834" y="2867"/>
                  <a:ext cx="317" cy="30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lIns="0" tIns="0" rIns="0" bIns="0" anchor="t" anchorCtr="0"/>
                <a:p>
                  <a:pPr algn="just" eaLnBrk="0" hangingPunct="0"/>
                  <a:r>
                    <a:rPr lang="en-US" altLang="zh-CN" i="1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</a:t>
                  </a:r>
                  <a:r>
                    <a:rPr lang="en-US" altLang="zh-CN" baseline="-25000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</a:t>
                  </a:r>
                  <a:endParaRPr lang="en-US" altLang="zh-CN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31" name="Text Box 137"/>
                <p:cNvSpPr txBox="1">
                  <a:spLocks noChangeAspect="1"/>
                </p:cNvSpPr>
                <p:nvPr/>
              </p:nvSpPr>
              <p:spPr>
                <a:xfrm>
                  <a:off x="876" y="2855"/>
                  <a:ext cx="177" cy="14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lIns="0" tIns="0" rIns="0" bIns="0" anchor="t" anchorCtr="0"/>
                <a:p>
                  <a:pPr algn="just" eaLnBrk="0" hangingPunct="0"/>
                  <a:r>
                    <a:rPr lang="en-US" altLang="zh-CN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′</a:t>
                  </a:r>
                  <a:endParaRPr lang="en-US" altLang="zh-CN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5632" name="Group 160"/>
              <p:cNvGrpSpPr/>
              <p:nvPr/>
            </p:nvGrpSpPr>
            <p:grpSpPr>
              <a:xfrm>
                <a:off x="3168" y="239"/>
                <a:ext cx="1965" cy="1774"/>
                <a:chOff x="3168" y="806"/>
                <a:chExt cx="1965" cy="1774"/>
              </a:xfrm>
            </p:grpSpPr>
            <p:grpSp>
              <p:nvGrpSpPr>
                <p:cNvPr id="25633" name="Group 161"/>
                <p:cNvGrpSpPr/>
                <p:nvPr/>
              </p:nvGrpSpPr>
              <p:grpSpPr>
                <a:xfrm>
                  <a:off x="3864" y="806"/>
                  <a:ext cx="372" cy="323"/>
                  <a:chOff x="1319" y="1352"/>
                  <a:chExt cx="317" cy="323"/>
                </a:xfrm>
              </p:grpSpPr>
              <p:sp>
                <p:nvSpPr>
                  <p:cNvPr id="25634" name="Text Box 162"/>
                  <p:cNvSpPr txBox="1">
                    <a:spLocks noChangeAspect="1"/>
                  </p:cNvSpPr>
                  <p:nvPr/>
                </p:nvSpPr>
                <p:spPr>
                  <a:xfrm>
                    <a:off x="1319" y="1375"/>
                    <a:ext cx="317" cy="30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lIns="0" tIns="0" rIns="0" bIns="0" anchor="t" anchorCtr="0"/>
                  <a:p>
                    <a:pPr algn="just" eaLnBrk="0" hangingPunct="0"/>
                    <a:r>
                      <a:rPr lang="en-US" altLang="zh-CN" i="1" dirty="0">
                        <a:solidFill>
                          <a:schemeClr val="folHlink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i</a:t>
                    </a:r>
                    <a:r>
                      <a:rPr lang="en-US" altLang="zh-CN" baseline="-25000" dirty="0">
                        <a:solidFill>
                          <a:schemeClr val="folHlink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5635" name="Text Box 163"/>
                  <p:cNvSpPr txBox="1">
                    <a:spLocks noChangeAspect="1"/>
                  </p:cNvSpPr>
                  <p:nvPr/>
                </p:nvSpPr>
                <p:spPr>
                  <a:xfrm>
                    <a:off x="1361" y="1352"/>
                    <a:ext cx="177" cy="148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lIns="0" tIns="0" rIns="0" bIns="0" anchor="t" anchorCtr="0"/>
                  <a:p>
                    <a:pPr algn="just" eaLnBrk="0" hangingPunct="0"/>
                    <a:r>
                      <a:rPr lang="en-US" altLang="zh-CN" dirty="0">
                        <a:solidFill>
                          <a:schemeClr val="folHlink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′</a:t>
                    </a:r>
                    <a:endParaRPr lang="en-US" altLang="zh-CN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25636" name="AutoShape 164"/>
                <p:cNvSpPr>
                  <a:spLocks noChangeAspect="1"/>
                </p:cNvSpPr>
                <p:nvPr/>
              </p:nvSpPr>
              <p:spPr>
                <a:xfrm>
                  <a:off x="3567" y="1319"/>
                  <a:ext cx="1112" cy="744"/>
                </a:xfrm>
                <a:prstGeom prst="triangle">
                  <a:avLst>
                    <a:gd name="adj" fmla="val 50000"/>
                  </a:avLst>
                </a:prstGeom>
                <a:noFill/>
                <a:ln w="28575" cap="flat" cmpd="sng">
                  <a:solidFill>
                    <a:schemeClr val="tx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37" name="Rectangle 165"/>
                <p:cNvSpPr/>
                <p:nvPr/>
              </p:nvSpPr>
              <p:spPr>
                <a:xfrm>
                  <a:off x="4015" y="2005"/>
                  <a:ext cx="295" cy="136"/>
                </a:xfrm>
                <a:prstGeom prst="rect">
                  <a:avLst/>
                </a:prstGeom>
                <a:gradFill rotWithShape="1">
                  <a:gsLst>
                    <a:gs pos="0">
                      <a:srgbClr val="765E47"/>
                    </a:gs>
                    <a:gs pos="50000">
                      <a:srgbClr val="FFCC99"/>
                    </a:gs>
                    <a:gs pos="100000">
                      <a:srgbClr val="765E47"/>
                    </a:gs>
                  </a:gsLst>
                  <a:lin ang="5400000" scaled="1"/>
                  <a:tileRect/>
                </a:gradFill>
                <a:ln w="28575">
                  <a:noFill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38" name="Oval 166"/>
                <p:cNvSpPr>
                  <a:spLocks noChangeAspect="1"/>
                </p:cNvSpPr>
                <p:nvPr/>
              </p:nvSpPr>
              <p:spPr>
                <a:xfrm>
                  <a:off x="4100" y="1125"/>
                  <a:ext cx="53" cy="53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39" name="Line 167"/>
                <p:cNvSpPr>
                  <a:spLocks noChangeAspect="1"/>
                </p:cNvSpPr>
                <p:nvPr/>
              </p:nvSpPr>
              <p:spPr>
                <a:xfrm flipH="1">
                  <a:off x="3193" y="2075"/>
                  <a:ext cx="355" cy="361"/>
                </a:xfrm>
                <a:prstGeom prst="line">
                  <a:avLst/>
                </a:prstGeom>
                <a:ln w="28575" cap="flat" cmpd="sng">
                  <a:solidFill>
                    <a:schemeClr val="tx2"/>
                  </a:solidFill>
                  <a:prstDash val="solid"/>
                  <a:miter/>
                  <a:headEnd type="oval" w="med" len="med"/>
                  <a:tailEnd type="none" w="med" len="med"/>
                </a:ln>
              </p:spPr>
            </p:sp>
            <p:sp>
              <p:nvSpPr>
                <p:cNvPr id="25640" name="Oval 168"/>
                <p:cNvSpPr>
                  <a:spLocks noChangeAspect="1"/>
                </p:cNvSpPr>
                <p:nvPr/>
              </p:nvSpPr>
              <p:spPr>
                <a:xfrm>
                  <a:off x="3396" y="2169"/>
                  <a:ext cx="54" cy="54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41" name="Line 169"/>
                <p:cNvSpPr>
                  <a:spLocks noChangeAspect="1"/>
                </p:cNvSpPr>
                <p:nvPr/>
              </p:nvSpPr>
              <p:spPr>
                <a:xfrm>
                  <a:off x="4682" y="2073"/>
                  <a:ext cx="353" cy="349"/>
                </a:xfrm>
                <a:prstGeom prst="line">
                  <a:avLst/>
                </a:prstGeom>
                <a:ln w="28575" cap="flat" cmpd="sng">
                  <a:solidFill>
                    <a:schemeClr val="tx2"/>
                  </a:solidFill>
                  <a:prstDash val="solid"/>
                  <a:miter/>
                  <a:headEnd type="oval" w="med" len="med"/>
                  <a:tailEnd type="none" w="med" len="med"/>
                </a:ln>
              </p:spPr>
            </p:sp>
            <p:sp>
              <p:nvSpPr>
                <p:cNvPr id="25642" name="Oval 170"/>
                <p:cNvSpPr>
                  <a:spLocks noChangeAspect="1"/>
                </p:cNvSpPr>
                <p:nvPr/>
              </p:nvSpPr>
              <p:spPr>
                <a:xfrm>
                  <a:off x="4758" y="2147"/>
                  <a:ext cx="53" cy="53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43" name="Text Box 171"/>
                <p:cNvSpPr txBox="1">
                  <a:spLocks noChangeAspect="1"/>
                </p:cNvSpPr>
                <p:nvPr/>
              </p:nvSpPr>
              <p:spPr>
                <a:xfrm>
                  <a:off x="4428" y="1404"/>
                  <a:ext cx="371" cy="25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lIns="0" tIns="0" rIns="0" bIns="0" anchor="t" anchorCtr="0"/>
                <a:p>
                  <a:pPr algn="just" eaLnBrk="0" hangingPunct="0"/>
                  <a:r>
                    <a:rPr lang="en-US" altLang="zh-CN" sz="2400" i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R</a:t>
                  </a:r>
                  <a:r>
                    <a:rPr lang="en-US" altLang="zh-CN" sz="24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12</a:t>
                  </a:r>
                  <a:endPara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44" name="Text Box 172"/>
                <p:cNvSpPr txBox="1">
                  <a:spLocks noChangeAspect="1"/>
                </p:cNvSpPr>
                <p:nvPr/>
              </p:nvSpPr>
              <p:spPr>
                <a:xfrm>
                  <a:off x="4049" y="2107"/>
                  <a:ext cx="371" cy="25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lIns="0" tIns="0" rIns="0" bIns="0" anchor="t" anchorCtr="0"/>
                <a:p>
                  <a:pPr algn="just" eaLnBrk="0" hangingPunct="0"/>
                  <a:r>
                    <a:rPr lang="en-US" altLang="zh-CN" sz="2400" i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R</a:t>
                  </a:r>
                  <a:r>
                    <a:rPr lang="en-US" altLang="zh-CN" sz="24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23</a:t>
                  </a:r>
                  <a:endPara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45" name="Text Box 173"/>
                <p:cNvSpPr txBox="1">
                  <a:spLocks noChangeAspect="1"/>
                </p:cNvSpPr>
                <p:nvPr/>
              </p:nvSpPr>
              <p:spPr>
                <a:xfrm>
                  <a:off x="3501" y="1477"/>
                  <a:ext cx="372" cy="25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lIns="0" tIns="0" rIns="0" bIns="0" anchor="t" anchorCtr="0"/>
                <a:p>
                  <a:pPr algn="just" eaLnBrk="0" hangingPunct="0"/>
                  <a:r>
                    <a:rPr lang="en-US" altLang="zh-CN" sz="2400" i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R</a:t>
                  </a:r>
                  <a:r>
                    <a:rPr lang="en-US" altLang="zh-CN" sz="24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31</a:t>
                  </a:r>
                  <a:endPara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46" name="Text Box 174"/>
                <p:cNvSpPr txBox="1">
                  <a:spLocks noChangeAspect="1"/>
                </p:cNvSpPr>
                <p:nvPr/>
              </p:nvSpPr>
              <p:spPr>
                <a:xfrm>
                  <a:off x="4179" y="1060"/>
                  <a:ext cx="144" cy="14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lIns="0" tIns="0" rIns="0" bIns="0" anchor="t" anchorCtr="0"/>
                <a:p>
                  <a:pPr algn="just" eaLnBrk="0" hangingPunct="0"/>
                  <a:r>
                    <a: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</a:t>
                  </a:r>
                  <a:endPara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47" name="Text Box 175"/>
                <p:cNvSpPr txBox="1">
                  <a:spLocks noChangeAspect="1"/>
                </p:cNvSpPr>
                <p:nvPr/>
              </p:nvSpPr>
              <p:spPr>
                <a:xfrm>
                  <a:off x="3168" y="2010"/>
                  <a:ext cx="241" cy="24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lIns="0" tIns="0" rIns="0" bIns="0" anchor="t" anchorCtr="0"/>
                <a:p>
                  <a:pPr algn="just" eaLnBrk="0" hangingPunct="0"/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</a:t>
                  </a:r>
                  <a:endPara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48" name="Text Box 176"/>
                <p:cNvSpPr txBox="1">
                  <a:spLocks noChangeAspect="1"/>
                </p:cNvSpPr>
                <p:nvPr/>
              </p:nvSpPr>
              <p:spPr>
                <a:xfrm>
                  <a:off x="4909" y="1964"/>
                  <a:ext cx="224" cy="229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lIns="0" tIns="0" rIns="0" bIns="0" anchor="t" anchorCtr="0"/>
                <a:p>
                  <a:pPr algn="just" eaLnBrk="0" hangingPunct="0"/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</a:t>
                  </a:r>
                  <a:endPara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49" name="AutoShape 177"/>
                <p:cNvSpPr>
                  <a:spLocks noChangeAspect="1"/>
                </p:cNvSpPr>
                <p:nvPr/>
              </p:nvSpPr>
              <p:spPr>
                <a:xfrm flipH="1" flipV="1">
                  <a:off x="4106" y="899"/>
                  <a:ext cx="53" cy="108"/>
                </a:xfrm>
                <a:prstGeom prst="triangle">
                  <a:avLst>
                    <a:gd name="adj" fmla="val 61403"/>
                  </a:avLst>
                </a:prstGeom>
                <a:solidFill>
                  <a:schemeClr val="tx1"/>
                </a:solidFill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50" name="AutoShape 178"/>
                <p:cNvSpPr>
                  <a:spLocks noChangeAspect="1"/>
                </p:cNvSpPr>
                <p:nvPr/>
              </p:nvSpPr>
              <p:spPr>
                <a:xfrm rot="-8374354" flipH="1" flipV="1">
                  <a:off x="3279" y="2265"/>
                  <a:ext cx="61" cy="122"/>
                </a:xfrm>
                <a:prstGeom prst="triangle">
                  <a:avLst>
                    <a:gd name="adj" fmla="val 61403"/>
                  </a:avLst>
                </a:prstGeom>
                <a:solidFill>
                  <a:schemeClr val="tx1"/>
                </a:solidFill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51" name="AutoShape 179"/>
                <p:cNvSpPr>
                  <a:spLocks noChangeAspect="1"/>
                </p:cNvSpPr>
                <p:nvPr/>
              </p:nvSpPr>
              <p:spPr>
                <a:xfrm rot="8145261" flipV="1">
                  <a:off x="4899" y="2250"/>
                  <a:ext cx="54" cy="108"/>
                </a:xfrm>
                <a:prstGeom prst="triangle">
                  <a:avLst>
                    <a:gd name="adj" fmla="val 61403"/>
                  </a:avLst>
                </a:prstGeom>
                <a:solidFill>
                  <a:schemeClr val="tx1"/>
                </a:solidFill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25652" name="Group 180"/>
                <p:cNvGrpSpPr/>
                <p:nvPr/>
              </p:nvGrpSpPr>
              <p:grpSpPr>
                <a:xfrm>
                  <a:off x="4668" y="2250"/>
                  <a:ext cx="399" cy="330"/>
                  <a:chOff x="1983" y="2816"/>
                  <a:chExt cx="317" cy="321"/>
                </a:xfrm>
              </p:grpSpPr>
              <p:sp>
                <p:nvSpPr>
                  <p:cNvPr id="25653" name="Text Box 181"/>
                  <p:cNvSpPr txBox="1">
                    <a:spLocks noChangeAspect="1"/>
                  </p:cNvSpPr>
                  <p:nvPr/>
                </p:nvSpPr>
                <p:spPr>
                  <a:xfrm>
                    <a:off x="1983" y="2837"/>
                    <a:ext cx="317" cy="30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lIns="0" tIns="0" rIns="0" bIns="0" anchor="t" anchorCtr="0"/>
                  <a:p>
                    <a:pPr algn="just" eaLnBrk="0" hangingPunct="0"/>
                    <a:r>
                      <a:rPr lang="en-US" altLang="zh-CN" i="1" dirty="0">
                        <a:solidFill>
                          <a:schemeClr val="folHlink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i</a:t>
                    </a:r>
                    <a:r>
                      <a:rPr lang="en-US" altLang="zh-CN" baseline="-25000" dirty="0">
                        <a:solidFill>
                          <a:schemeClr val="folHlink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2</a:t>
                    </a:r>
                    <a:endParaRPr lang="en-US" altLang="zh-CN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5654" name="Text Box 182"/>
                  <p:cNvSpPr txBox="1">
                    <a:spLocks noChangeAspect="1"/>
                  </p:cNvSpPr>
                  <p:nvPr/>
                </p:nvSpPr>
                <p:spPr>
                  <a:xfrm>
                    <a:off x="2027" y="2816"/>
                    <a:ext cx="177" cy="148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lIns="0" tIns="0" rIns="0" bIns="0" anchor="t" anchorCtr="0"/>
                  <a:p>
                    <a:pPr algn="just" eaLnBrk="0" hangingPunct="0"/>
                    <a:r>
                      <a:rPr lang="en-US" altLang="zh-CN" dirty="0">
                        <a:solidFill>
                          <a:schemeClr val="folHlink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′</a:t>
                    </a:r>
                    <a:endParaRPr lang="en-US" altLang="zh-CN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25655" name="AutoShape 183"/>
                <p:cNvSpPr/>
                <p:nvPr/>
              </p:nvSpPr>
              <p:spPr>
                <a:xfrm rot="2283088" flipH="1">
                  <a:off x="3977" y="1428"/>
                  <a:ext cx="54" cy="108"/>
                </a:xfrm>
                <a:prstGeom prst="triangle">
                  <a:avLst>
                    <a:gd name="adj" fmla="val 61403"/>
                  </a:avLst>
                </a:prstGeom>
                <a:solidFill>
                  <a:schemeClr val="tx1"/>
                </a:solidFill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56" name="AutoShape 184"/>
                <p:cNvSpPr>
                  <a:spLocks noChangeAspect="1"/>
                </p:cNvSpPr>
                <p:nvPr/>
              </p:nvSpPr>
              <p:spPr>
                <a:xfrm rot="-5400000" flipH="1">
                  <a:off x="3759" y="1976"/>
                  <a:ext cx="67" cy="136"/>
                </a:xfrm>
                <a:prstGeom prst="triangle">
                  <a:avLst>
                    <a:gd name="adj" fmla="val 61403"/>
                  </a:avLst>
                </a:prstGeom>
                <a:solidFill>
                  <a:schemeClr val="tx1"/>
                </a:solidFill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57" name="Rectangle 185"/>
                <p:cNvSpPr>
                  <a:spLocks noChangeAspect="1"/>
                </p:cNvSpPr>
                <p:nvPr/>
              </p:nvSpPr>
              <p:spPr>
                <a:xfrm>
                  <a:off x="3717" y="1163"/>
                  <a:ext cx="297" cy="28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zh-CN" sz="2400" i="1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</a:t>
                  </a:r>
                  <a:r>
                    <a:rPr lang="en-US" altLang="zh-CN" sz="2400" baseline="-25000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31</a:t>
                  </a:r>
                  <a:endParaRPr lang="en-US" altLang="zh-CN" sz="2400" baseline="-25000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58" name="Rectangle 186"/>
                <p:cNvSpPr>
                  <a:spLocks noChangeAspect="1"/>
                </p:cNvSpPr>
                <p:nvPr/>
              </p:nvSpPr>
              <p:spPr>
                <a:xfrm>
                  <a:off x="4556" y="1646"/>
                  <a:ext cx="330" cy="32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zh-CN" i="1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</a:t>
                  </a:r>
                  <a:r>
                    <a:rPr lang="en-US" altLang="zh-CN" baseline="-25000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12</a:t>
                  </a:r>
                  <a:endParaRPr lang="en-US" altLang="zh-CN" baseline="-25000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59" name="Rectangle 187"/>
                <p:cNvSpPr>
                  <a:spLocks noChangeAspect="1"/>
                </p:cNvSpPr>
                <p:nvPr/>
              </p:nvSpPr>
              <p:spPr>
                <a:xfrm>
                  <a:off x="3635" y="2055"/>
                  <a:ext cx="330" cy="32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zh-CN" i="1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</a:t>
                  </a:r>
                  <a:r>
                    <a:rPr lang="en-US" altLang="zh-CN" baseline="-25000" dirty="0">
                      <a:solidFill>
                        <a:schemeClr val="fol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23</a:t>
                  </a:r>
                  <a:endParaRPr lang="en-US" altLang="zh-CN" baseline="-25000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60" name="Rectangle 188"/>
                <p:cNvSpPr/>
                <p:nvPr/>
              </p:nvSpPr>
              <p:spPr>
                <a:xfrm rot="3185017">
                  <a:off x="4222" y="1587"/>
                  <a:ext cx="295" cy="136"/>
                </a:xfrm>
                <a:prstGeom prst="rect">
                  <a:avLst/>
                </a:prstGeom>
                <a:gradFill rotWithShape="1">
                  <a:gsLst>
                    <a:gs pos="0">
                      <a:srgbClr val="765E47"/>
                    </a:gs>
                    <a:gs pos="50000">
                      <a:srgbClr val="FFCC99"/>
                    </a:gs>
                    <a:gs pos="100000">
                      <a:srgbClr val="765E47"/>
                    </a:gs>
                  </a:gsLst>
                  <a:lin ang="5400000" scaled="1"/>
                  <a:tileRect/>
                </a:gradFill>
                <a:ln w="28575">
                  <a:noFill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61" name="Rectangle 189"/>
                <p:cNvSpPr/>
                <p:nvPr/>
              </p:nvSpPr>
              <p:spPr>
                <a:xfrm rot="-3147277">
                  <a:off x="3668" y="1637"/>
                  <a:ext cx="295" cy="136"/>
                </a:xfrm>
                <a:prstGeom prst="rect">
                  <a:avLst/>
                </a:prstGeom>
                <a:gradFill rotWithShape="1">
                  <a:gsLst>
                    <a:gs pos="0">
                      <a:srgbClr val="765E47"/>
                    </a:gs>
                    <a:gs pos="50000">
                      <a:srgbClr val="FFCC99"/>
                    </a:gs>
                    <a:gs pos="100000">
                      <a:srgbClr val="765E47"/>
                    </a:gs>
                  </a:gsLst>
                  <a:lin ang="5400000" scaled="1"/>
                  <a:tileRect/>
                </a:gradFill>
                <a:ln w="28575">
                  <a:noFill/>
                </a:ln>
              </p:spPr>
              <p:txBody>
                <a:bodyPr wrap="none" anchor="ctr" anchorCtr="0"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62" name="AutoShape 190"/>
                <p:cNvSpPr/>
                <p:nvPr/>
              </p:nvSpPr>
              <p:spPr>
                <a:xfrm rot="8505970">
                  <a:off x="4520" y="1833"/>
                  <a:ext cx="75" cy="135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ctr" anchorCtr="0">
                  <a:spAutoFit/>
                </a:bodyPr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33" grpId="0" bldLvl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2155825" y="542925"/>
            <a:ext cx="4851400" cy="547688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6.3.4    </a:t>
            </a:r>
            <a:r>
              <a:rPr kumimoji="1" lang="zh-CN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电感的并联</a:t>
            </a:r>
            <a:endParaRPr kumimoji="1" lang="zh-CN" altLang="en-US" sz="3600" b="1" i="0" u="none" strike="noStrike" kern="1200" cap="none" spc="0" normalizeH="0" baseline="0" noProof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06851" name="AutoShape 3"/>
          <p:cNvSpPr>
            <a:spLocks noChangeArrowheads="1"/>
          </p:cNvSpPr>
          <p:nvPr/>
        </p:nvSpPr>
        <p:spPr bwMode="auto">
          <a:xfrm>
            <a:off x="5984875" y="2198688"/>
            <a:ext cx="711200" cy="884238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FFFF"/>
          </a:solidFill>
          <a:ln w="28575" algn="ctr">
            <a:noFill/>
            <a:miter lim="800000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幼圆" panose="02010509060101010101" pitchFamily="49" charset="-122"/>
              <a:cs typeface="+mn-cs"/>
            </a:endParaRPr>
          </a:p>
        </p:txBody>
      </p:sp>
      <p:graphicFrame>
        <p:nvGraphicFramePr>
          <p:cNvPr id="206852" name="Object 4"/>
          <p:cNvGraphicFramePr>
            <a:graphicFrameLocks noChangeAspect="1"/>
          </p:cNvGraphicFramePr>
          <p:nvPr/>
        </p:nvGraphicFramePr>
        <p:xfrm>
          <a:off x="3119438" y="4068763"/>
          <a:ext cx="4365625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" name="" r:id="rId1" imgW="1461135" imgH="430530" progId="Equation.3">
                  <p:embed/>
                </p:oleObj>
              </mc:Choice>
              <mc:Fallback>
                <p:oleObj name="" r:id="rId1" imgW="1461135" imgH="430530" progId="Equation.3">
                  <p:embed/>
                  <p:pic>
                    <p:nvPicPr>
                      <p:cNvPr id="0" name="图片 3214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119438" y="4068763"/>
                        <a:ext cx="4365625" cy="1289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3" name="Object 5"/>
          <p:cNvGraphicFramePr>
            <a:graphicFrameLocks noChangeAspect="1"/>
          </p:cNvGraphicFramePr>
          <p:nvPr/>
        </p:nvGraphicFramePr>
        <p:xfrm>
          <a:off x="1220788" y="3467100"/>
          <a:ext cx="3792537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4" name="" r:id="rId3" imgW="1497330" imgH="215265" progId="Equation.3">
                  <p:embed/>
                </p:oleObj>
              </mc:Choice>
              <mc:Fallback>
                <p:oleObj name="" r:id="rId3" imgW="1497330" imgH="215265" progId="Equation.3">
                  <p:embed/>
                  <p:pic>
                    <p:nvPicPr>
                      <p:cNvPr id="0" name="图片 3213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220788" y="3467100"/>
                        <a:ext cx="3792537" cy="546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96"/>
          <p:cNvGrpSpPr/>
          <p:nvPr/>
        </p:nvGrpSpPr>
        <p:grpSpPr>
          <a:xfrm>
            <a:off x="700088" y="1076325"/>
            <a:ext cx="4741862" cy="2419350"/>
            <a:chOff x="441" y="678"/>
            <a:chExt cx="2987" cy="1524"/>
          </a:xfrm>
        </p:grpSpPr>
        <p:grpSp>
          <p:nvGrpSpPr>
            <p:cNvPr id="107526" name="Group 23"/>
            <p:cNvGrpSpPr>
              <a:grpSpLocks noChangeAspect="1"/>
            </p:cNvGrpSpPr>
            <p:nvPr/>
          </p:nvGrpSpPr>
          <p:grpSpPr>
            <a:xfrm rot="5400000">
              <a:off x="1168" y="1618"/>
              <a:ext cx="467" cy="76"/>
              <a:chOff x="1260" y="2840"/>
              <a:chExt cx="312" cy="51"/>
            </a:xfrm>
          </p:grpSpPr>
          <p:sp>
            <p:nvSpPr>
              <p:cNvPr id="107527" name="Freeform 24"/>
              <p:cNvSpPr>
                <a:spLocks noChangeAspect="1"/>
              </p:cNvSpPr>
              <p:nvPr/>
            </p:nvSpPr>
            <p:spPr>
              <a:xfrm>
                <a:off x="1260" y="2842"/>
                <a:ext cx="104" cy="49"/>
              </a:xfrm>
              <a:custGeom>
                <a:avLst/>
                <a:gdLst/>
                <a:ahLst/>
                <a:cxnLst>
                  <a:cxn ang="0">
                    <a:pos x="0" y="73"/>
                  </a:cxn>
                  <a:cxn ang="0">
                    <a:pos x="25" y="22"/>
                  </a:cxn>
                  <a:cxn ang="0">
                    <a:pos x="75" y="0"/>
                  </a:cxn>
                  <a:cxn ang="0">
                    <a:pos x="125" y="26"/>
                  </a:cxn>
                  <a:cxn ang="0">
                    <a:pos x="152" y="73"/>
                  </a:cxn>
                </a:cxnLst>
                <a:pathLst>
                  <a:path w="86" h="40">
                    <a:moveTo>
                      <a:pt x="0" y="40"/>
                    </a:moveTo>
                    <a:cubicBezTo>
                      <a:pt x="3" y="29"/>
                      <a:pt x="7" y="19"/>
                      <a:pt x="14" y="12"/>
                    </a:cubicBezTo>
                    <a:cubicBezTo>
                      <a:pt x="21" y="5"/>
                      <a:pt x="33" y="0"/>
                      <a:pt x="42" y="0"/>
                    </a:cubicBezTo>
                    <a:cubicBezTo>
                      <a:pt x="51" y="0"/>
                      <a:pt x="63" y="7"/>
                      <a:pt x="70" y="14"/>
                    </a:cubicBezTo>
                    <a:cubicBezTo>
                      <a:pt x="77" y="21"/>
                      <a:pt x="83" y="35"/>
                      <a:pt x="86" y="40"/>
                    </a:cubicBezTo>
                  </a:path>
                </a:pathLst>
              </a:custGeom>
              <a:noFill/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r="16200000">
                  <a:srgbClr val="997A00"/>
                </a:prstShdw>
              </a:effec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7528" name="Freeform 25"/>
              <p:cNvSpPr>
                <a:spLocks noChangeAspect="1"/>
              </p:cNvSpPr>
              <p:nvPr/>
            </p:nvSpPr>
            <p:spPr>
              <a:xfrm>
                <a:off x="1468" y="2840"/>
                <a:ext cx="104" cy="48"/>
              </a:xfrm>
              <a:custGeom>
                <a:avLst/>
                <a:gdLst/>
                <a:ahLst/>
                <a:cxnLst>
                  <a:cxn ang="0">
                    <a:pos x="0" y="70"/>
                  </a:cxn>
                  <a:cxn ang="0">
                    <a:pos x="25" y="20"/>
                  </a:cxn>
                  <a:cxn ang="0">
                    <a:pos x="75" y="0"/>
                  </a:cxn>
                  <a:cxn ang="0">
                    <a:pos x="125" y="24"/>
                  </a:cxn>
                  <a:cxn ang="0">
                    <a:pos x="152" y="70"/>
                  </a:cxn>
                </a:cxnLst>
                <a:pathLst>
                  <a:path w="86" h="40">
                    <a:moveTo>
                      <a:pt x="0" y="40"/>
                    </a:moveTo>
                    <a:cubicBezTo>
                      <a:pt x="3" y="29"/>
                      <a:pt x="7" y="19"/>
                      <a:pt x="14" y="12"/>
                    </a:cubicBezTo>
                    <a:cubicBezTo>
                      <a:pt x="21" y="5"/>
                      <a:pt x="33" y="0"/>
                      <a:pt x="42" y="0"/>
                    </a:cubicBezTo>
                    <a:cubicBezTo>
                      <a:pt x="51" y="0"/>
                      <a:pt x="63" y="7"/>
                      <a:pt x="70" y="14"/>
                    </a:cubicBezTo>
                    <a:cubicBezTo>
                      <a:pt x="77" y="21"/>
                      <a:pt x="83" y="35"/>
                      <a:pt x="86" y="40"/>
                    </a:cubicBezTo>
                  </a:path>
                </a:pathLst>
              </a:custGeom>
              <a:noFill/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r="16200000">
                  <a:srgbClr val="997A00"/>
                </a:prstShdw>
              </a:effec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7529" name="Freeform 26"/>
              <p:cNvSpPr>
                <a:spLocks noChangeAspect="1"/>
              </p:cNvSpPr>
              <p:nvPr/>
            </p:nvSpPr>
            <p:spPr>
              <a:xfrm>
                <a:off x="1364" y="2842"/>
                <a:ext cx="104" cy="49"/>
              </a:xfrm>
              <a:custGeom>
                <a:avLst/>
                <a:gdLst/>
                <a:ahLst/>
                <a:cxnLst>
                  <a:cxn ang="0">
                    <a:pos x="0" y="73"/>
                  </a:cxn>
                  <a:cxn ang="0">
                    <a:pos x="25" y="22"/>
                  </a:cxn>
                  <a:cxn ang="0">
                    <a:pos x="75" y="0"/>
                  </a:cxn>
                  <a:cxn ang="0">
                    <a:pos x="125" y="26"/>
                  </a:cxn>
                  <a:cxn ang="0">
                    <a:pos x="152" y="73"/>
                  </a:cxn>
                </a:cxnLst>
                <a:pathLst>
                  <a:path w="86" h="40">
                    <a:moveTo>
                      <a:pt x="0" y="40"/>
                    </a:moveTo>
                    <a:cubicBezTo>
                      <a:pt x="3" y="29"/>
                      <a:pt x="7" y="19"/>
                      <a:pt x="14" y="12"/>
                    </a:cubicBezTo>
                    <a:cubicBezTo>
                      <a:pt x="21" y="5"/>
                      <a:pt x="33" y="0"/>
                      <a:pt x="42" y="0"/>
                    </a:cubicBezTo>
                    <a:cubicBezTo>
                      <a:pt x="51" y="0"/>
                      <a:pt x="63" y="7"/>
                      <a:pt x="70" y="14"/>
                    </a:cubicBezTo>
                    <a:cubicBezTo>
                      <a:pt x="77" y="21"/>
                      <a:pt x="83" y="35"/>
                      <a:pt x="86" y="40"/>
                    </a:cubicBezTo>
                  </a:path>
                </a:pathLst>
              </a:custGeom>
              <a:noFill/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r="16200000">
                  <a:srgbClr val="997A00"/>
                </a:prstShdw>
              </a:effec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07530" name="Line 27"/>
            <p:cNvSpPr>
              <a:spLocks noChangeAspect="1"/>
            </p:cNvSpPr>
            <p:nvPr/>
          </p:nvSpPr>
          <p:spPr>
            <a:xfrm flipV="1">
              <a:off x="614" y="1004"/>
              <a:ext cx="1758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r="16200000">
                <a:srgbClr val="997A00"/>
              </a:prstShdw>
            </a:effectLst>
          </p:spPr>
        </p:sp>
        <p:sp>
          <p:nvSpPr>
            <p:cNvPr id="107531" name="Oval 29"/>
            <p:cNvSpPr>
              <a:spLocks noChangeAspect="1"/>
            </p:cNvSpPr>
            <p:nvPr/>
          </p:nvSpPr>
          <p:spPr>
            <a:xfrm>
              <a:off x="576" y="989"/>
              <a:ext cx="67" cy="67"/>
            </a:xfrm>
            <a:prstGeom prst="ellipse">
              <a:avLst/>
            </a:prstGeom>
            <a:solidFill>
              <a:srgbClr val="0000FF"/>
            </a:solidFill>
            <a:ln w="28575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07532" name="Text Box 30"/>
            <p:cNvSpPr txBox="1">
              <a:spLocks noChangeAspect="1"/>
            </p:cNvSpPr>
            <p:nvPr/>
          </p:nvSpPr>
          <p:spPr>
            <a:xfrm>
              <a:off x="1113" y="1495"/>
              <a:ext cx="264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baseline="-25000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baseline="-25000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33" name="Text Box 31"/>
            <p:cNvSpPr txBox="1">
              <a:spLocks noChangeAspect="1"/>
            </p:cNvSpPr>
            <p:nvPr/>
          </p:nvSpPr>
          <p:spPr>
            <a:xfrm>
              <a:off x="478" y="1035"/>
              <a:ext cx="238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endParaRPr lang="en-US" altLang="zh-CN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07534" name="AutoShape 33"/>
            <p:cNvSpPr>
              <a:spLocks noChangeAspect="1"/>
            </p:cNvSpPr>
            <p:nvPr/>
          </p:nvSpPr>
          <p:spPr>
            <a:xfrm rot="5400000">
              <a:off x="851" y="895"/>
              <a:ext cx="101" cy="182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07535" name="Text Box 34"/>
            <p:cNvSpPr txBox="1">
              <a:spLocks noChangeAspect="1"/>
            </p:cNvSpPr>
            <p:nvPr/>
          </p:nvSpPr>
          <p:spPr>
            <a:xfrm>
              <a:off x="812" y="678"/>
              <a:ext cx="262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i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36" name="Line 51"/>
            <p:cNvSpPr>
              <a:spLocks noChangeAspect="1"/>
            </p:cNvSpPr>
            <p:nvPr/>
          </p:nvSpPr>
          <p:spPr>
            <a:xfrm rot="5400000">
              <a:off x="1266" y="2029"/>
              <a:ext cx="238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miter/>
              <a:headEnd type="none" w="med" len="med"/>
              <a:tailEnd type="oval" w="med" len="med"/>
            </a:ln>
            <a:effectLst>
              <a:prstShdw prst="shdw17" dir="16200000">
                <a:srgbClr val="997A00"/>
              </a:prstShdw>
            </a:effectLst>
          </p:spPr>
        </p:sp>
        <p:sp>
          <p:nvSpPr>
            <p:cNvPr id="107537" name="Line 52"/>
            <p:cNvSpPr>
              <a:spLocks noChangeAspect="1"/>
            </p:cNvSpPr>
            <p:nvPr/>
          </p:nvSpPr>
          <p:spPr>
            <a:xfrm rot="-5400000" flipV="1">
              <a:off x="1170" y="1220"/>
              <a:ext cx="430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miter/>
              <a:headEnd type="none" w="med" len="med"/>
              <a:tailEnd type="oval" w="med" len="med"/>
            </a:ln>
            <a:effectLst>
              <a:prstShdw prst="shdw17" dir="16200000">
                <a:srgbClr val="997A00"/>
              </a:prstShdw>
            </a:effectLst>
          </p:spPr>
        </p:sp>
        <p:grpSp>
          <p:nvGrpSpPr>
            <p:cNvPr id="107538" name="Group 53"/>
            <p:cNvGrpSpPr>
              <a:grpSpLocks noChangeAspect="1"/>
            </p:cNvGrpSpPr>
            <p:nvPr/>
          </p:nvGrpSpPr>
          <p:grpSpPr>
            <a:xfrm rot="5400000">
              <a:off x="1881" y="1626"/>
              <a:ext cx="467" cy="76"/>
              <a:chOff x="1260" y="2840"/>
              <a:chExt cx="312" cy="51"/>
            </a:xfrm>
          </p:grpSpPr>
          <p:sp>
            <p:nvSpPr>
              <p:cNvPr id="107539" name="Freeform 54"/>
              <p:cNvSpPr>
                <a:spLocks noChangeAspect="1"/>
              </p:cNvSpPr>
              <p:nvPr/>
            </p:nvSpPr>
            <p:spPr>
              <a:xfrm>
                <a:off x="1260" y="2842"/>
                <a:ext cx="104" cy="49"/>
              </a:xfrm>
              <a:custGeom>
                <a:avLst/>
                <a:gdLst/>
                <a:ahLst/>
                <a:cxnLst>
                  <a:cxn ang="0">
                    <a:pos x="0" y="73"/>
                  </a:cxn>
                  <a:cxn ang="0">
                    <a:pos x="25" y="22"/>
                  </a:cxn>
                  <a:cxn ang="0">
                    <a:pos x="75" y="0"/>
                  </a:cxn>
                  <a:cxn ang="0">
                    <a:pos x="125" y="26"/>
                  </a:cxn>
                  <a:cxn ang="0">
                    <a:pos x="152" y="73"/>
                  </a:cxn>
                </a:cxnLst>
                <a:pathLst>
                  <a:path w="86" h="40">
                    <a:moveTo>
                      <a:pt x="0" y="40"/>
                    </a:moveTo>
                    <a:cubicBezTo>
                      <a:pt x="3" y="29"/>
                      <a:pt x="7" y="19"/>
                      <a:pt x="14" y="12"/>
                    </a:cubicBezTo>
                    <a:cubicBezTo>
                      <a:pt x="21" y="5"/>
                      <a:pt x="33" y="0"/>
                      <a:pt x="42" y="0"/>
                    </a:cubicBezTo>
                    <a:cubicBezTo>
                      <a:pt x="51" y="0"/>
                      <a:pt x="63" y="7"/>
                      <a:pt x="70" y="14"/>
                    </a:cubicBezTo>
                    <a:cubicBezTo>
                      <a:pt x="77" y="21"/>
                      <a:pt x="83" y="35"/>
                      <a:pt x="86" y="40"/>
                    </a:cubicBezTo>
                  </a:path>
                </a:pathLst>
              </a:custGeom>
              <a:noFill/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r="16200000">
                  <a:srgbClr val="997A00"/>
                </a:prstShdw>
              </a:effec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7540" name="Freeform 55"/>
              <p:cNvSpPr>
                <a:spLocks noChangeAspect="1"/>
              </p:cNvSpPr>
              <p:nvPr/>
            </p:nvSpPr>
            <p:spPr>
              <a:xfrm>
                <a:off x="1468" y="2840"/>
                <a:ext cx="104" cy="48"/>
              </a:xfrm>
              <a:custGeom>
                <a:avLst/>
                <a:gdLst/>
                <a:ahLst/>
                <a:cxnLst>
                  <a:cxn ang="0">
                    <a:pos x="0" y="70"/>
                  </a:cxn>
                  <a:cxn ang="0">
                    <a:pos x="25" y="20"/>
                  </a:cxn>
                  <a:cxn ang="0">
                    <a:pos x="75" y="0"/>
                  </a:cxn>
                  <a:cxn ang="0">
                    <a:pos x="125" y="24"/>
                  </a:cxn>
                  <a:cxn ang="0">
                    <a:pos x="152" y="70"/>
                  </a:cxn>
                </a:cxnLst>
                <a:pathLst>
                  <a:path w="86" h="40">
                    <a:moveTo>
                      <a:pt x="0" y="40"/>
                    </a:moveTo>
                    <a:cubicBezTo>
                      <a:pt x="3" y="29"/>
                      <a:pt x="7" y="19"/>
                      <a:pt x="14" y="12"/>
                    </a:cubicBezTo>
                    <a:cubicBezTo>
                      <a:pt x="21" y="5"/>
                      <a:pt x="33" y="0"/>
                      <a:pt x="42" y="0"/>
                    </a:cubicBezTo>
                    <a:cubicBezTo>
                      <a:pt x="51" y="0"/>
                      <a:pt x="63" y="7"/>
                      <a:pt x="70" y="14"/>
                    </a:cubicBezTo>
                    <a:cubicBezTo>
                      <a:pt x="77" y="21"/>
                      <a:pt x="83" y="35"/>
                      <a:pt x="86" y="40"/>
                    </a:cubicBezTo>
                  </a:path>
                </a:pathLst>
              </a:custGeom>
              <a:noFill/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r="16200000">
                  <a:srgbClr val="997A00"/>
                </a:prstShdw>
              </a:effec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7541" name="Freeform 56"/>
              <p:cNvSpPr>
                <a:spLocks noChangeAspect="1"/>
              </p:cNvSpPr>
              <p:nvPr/>
            </p:nvSpPr>
            <p:spPr>
              <a:xfrm>
                <a:off x="1364" y="2842"/>
                <a:ext cx="104" cy="49"/>
              </a:xfrm>
              <a:custGeom>
                <a:avLst/>
                <a:gdLst/>
                <a:ahLst/>
                <a:cxnLst>
                  <a:cxn ang="0">
                    <a:pos x="0" y="73"/>
                  </a:cxn>
                  <a:cxn ang="0">
                    <a:pos x="25" y="22"/>
                  </a:cxn>
                  <a:cxn ang="0">
                    <a:pos x="75" y="0"/>
                  </a:cxn>
                  <a:cxn ang="0">
                    <a:pos x="125" y="26"/>
                  </a:cxn>
                  <a:cxn ang="0">
                    <a:pos x="152" y="73"/>
                  </a:cxn>
                </a:cxnLst>
                <a:pathLst>
                  <a:path w="86" h="40">
                    <a:moveTo>
                      <a:pt x="0" y="40"/>
                    </a:moveTo>
                    <a:cubicBezTo>
                      <a:pt x="3" y="29"/>
                      <a:pt x="7" y="19"/>
                      <a:pt x="14" y="12"/>
                    </a:cubicBezTo>
                    <a:cubicBezTo>
                      <a:pt x="21" y="5"/>
                      <a:pt x="33" y="0"/>
                      <a:pt x="42" y="0"/>
                    </a:cubicBezTo>
                    <a:cubicBezTo>
                      <a:pt x="51" y="0"/>
                      <a:pt x="63" y="7"/>
                      <a:pt x="70" y="14"/>
                    </a:cubicBezTo>
                    <a:cubicBezTo>
                      <a:pt x="77" y="21"/>
                      <a:pt x="83" y="35"/>
                      <a:pt x="86" y="40"/>
                    </a:cubicBezTo>
                  </a:path>
                </a:pathLst>
              </a:custGeom>
              <a:noFill/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r="16200000">
                  <a:srgbClr val="997A00"/>
                </a:prstShdw>
              </a:effec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07542" name="Text Box 57"/>
            <p:cNvSpPr txBox="1">
              <a:spLocks noChangeAspect="1"/>
            </p:cNvSpPr>
            <p:nvPr/>
          </p:nvSpPr>
          <p:spPr>
            <a:xfrm>
              <a:off x="1826" y="1503"/>
              <a:ext cx="264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baseline="-25000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baseline="-25000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3" name="Line 58"/>
            <p:cNvSpPr>
              <a:spLocks noChangeAspect="1"/>
            </p:cNvSpPr>
            <p:nvPr/>
          </p:nvSpPr>
          <p:spPr>
            <a:xfrm rot="5400000">
              <a:off x="1970" y="2019"/>
              <a:ext cx="229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miter/>
              <a:headEnd type="none" w="med" len="med"/>
              <a:tailEnd type="oval" w="med" len="med"/>
            </a:ln>
            <a:effectLst>
              <a:prstShdw prst="shdw17" dir="16200000">
                <a:srgbClr val="997A00"/>
              </a:prstShdw>
            </a:effectLst>
          </p:spPr>
        </p:sp>
        <p:sp>
          <p:nvSpPr>
            <p:cNvPr id="107544" name="Line 59"/>
            <p:cNvSpPr>
              <a:spLocks noChangeAspect="1"/>
            </p:cNvSpPr>
            <p:nvPr/>
          </p:nvSpPr>
          <p:spPr>
            <a:xfrm rot="-5400000" flipV="1">
              <a:off x="1883" y="1228"/>
              <a:ext cx="430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miter/>
              <a:headEnd type="none" w="med" len="med"/>
              <a:tailEnd type="oval" w="med" len="med"/>
            </a:ln>
            <a:effectLst>
              <a:prstShdw prst="shdw17" dir="16200000">
                <a:srgbClr val="997A00"/>
              </a:prstShdw>
            </a:effectLst>
          </p:spPr>
        </p:sp>
        <p:sp>
          <p:nvSpPr>
            <p:cNvPr id="107545" name="Line 60"/>
            <p:cNvSpPr>
              <a:spLocks noChangeAspect="1"/>
            </p:cNvSpPr>
            <p:nvPr/>
          </p:nvSpPr>
          <p:spPr>
            <a:xfrm flipV="1">
              <a:off x="2389" y="1004"/>
              <a:ext cx="587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dash"/>
              <a:miter/>
              <a:headEnd type="none" w="med" len="med"/>
              <a:tailEnd type="none" w="med" len="med"/>
            </a:ln>
            <a:effectLst>
              <a:prstShdw prst="shdw17" dir="16200000">
                <a:srgbClr val="997A00"/>
              </a:prstShdw>
            </a:effectLst>
          </p:spPr>
        </p:sp>
        <p:sp>
          <p:nvSpPr>
            <p:cNvPr id="107546" name="Line 61"/>
            <p:cNvSpPr>
              <a:spLocks noChangeAspect="1"/>
            </p:cNvSpPr>
            <p:nvPr/>
          </p:nvSpPr>
          <p:spPr>
            <a:xfrm flipV="1">
              <a:off x="2992" y="1004"/>
              <a:ext cx="378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r="16200000">
                <a:srgbClr val="997A00"/>
              </a:prstShdw>
            </a:effectLst>
          </p:spPr>
        </p:sp>
        <p:grpSp>
          <p:nvGrpSpPr>
            <p:cNvPr id="107547" name="Group 63"/>
            <p:cNvGrpSpPr>
              <a:grpSpLocks noChangeAspect="1"/>
            </p:cNvGrpSpPr>
            <p:nvPr/>
          </p:nvGrpSpPr>
          <p:grpSpPr>
            <a:xfrm rot="5400000">
              <a:off x="3143" y="1616"/>
              <a:ext cx="467" cy="76"/>
              <a:chOff x="1260" y="2840"/>
              <a:chExt cx="312" cy="51"/>
            </a:xfrm>
          </p:grpSpPr>
          <p:sp>
            <p:nvSpPr>
              <p:cNvPr id="107548" name="Freeform 64"/>
              <p:cNvSpPr>
                <a:spLocks noChangeAspect="1"/>
              </p:cNvSpPr>
              <p:nvPr/>
            </p:nvSpPr>
            <p:spPr>
              <a:xfrm>
                <a:off x="1260" y="2842"/>
                <a:ext cx="104" cy="49"/>
              </a:xfrm>
              <a:custGeom>
                <a:avLst/>
                <a:gdLst/>
                <a:ahLst/>
                <a:cxnLst>
                  <a:cxn ang="0">
                    <a:pos x="0" y="73"/>
                  </a:cxn>
                  <a:cxn ang="0">
                    <a:pos x="25" y="22"/>
                  </a:cxn>
                  <a:cxn ang="0">
                    <a:pos x="75" y="0"/>
                  </a:cxn>
                  <a:cxn ang="0">
                    <a:pos x="125" y="26"/>
                  </a:cxn>
                  <a:cxn ang="0">
                    <a:pos x="152" y="73"/>
                  </a:cxn>
                </a:cxnLst>
                <a:pathLst>
                  <a:path w="86" h="40">
                    <a:moveTo>
                      <a:pt x="0" y="40"/>
                    </a:moveTo>
                    <a:cubicBezTo>
                      <a:pt x="3" y="29"/>
                      <a:pt x="7" y="19"/>
                      <a:pt x="14" y="12"/>
                    </a:cubicBezTo>
                    <a:cubicBezTo>
                      <a:pt x="21" y="5"/>
                      <a:pt x="33" y="0"/>
                      <a:pt x="42" y="0"/>
                    </a:cubicBezTo>
                    <a:cubicBezTo>
                      <a:pt x="51" y="0"/>
                      <a:pt x="63" y="7"/>
                      <a:pt x="70" y="14"/>
                    </a:cubicBezTo>
                    <a:cubicBezTo>
                      <a:pt x="77" y="21"/>
                      <a:pt x="83" y="35"/>
                      <a:pt x="86" y="40"/>
                    </a:cubicBezTo>
                  </a:path>
                </a:pathLst>
              </a:custGeom>
              <a:noFill/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r="16200000">
                  <a:srgbClr val="997A00"/>
                </a:prstShdw>
              </a:effec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7549" name="Freeform 65"/>
              <p:cNvSpPr>
                <a:spLocks noChangeAspect="1"/>
              </p:cNvSpPr>
              <p:nvPr/>
            </p:nvSpPr>
            <p:spPr>
              <a:xfrm>
                <a:off x="1468" y="2840"/>
                <a:ext cx="104" cy="48"/>
              </a:xfrm>
              <a:custGeom>
                <a:avLst/>
                <a:gdLst/>
                <a:ahLst/>
                <a:cxnLst>
                  <a:cxn ang="0">
                    <a:pos x="0" y="70"/>
                  </a:cxn>
                  <a:cxn ang="0">
                    <a:pos x="25" y="20"/>
                  </a:cxn>
                  <a:cxn ang="0">
                    <a:pos x="75" y="0"/>
                  </a:cxn>
                  <a:cxn ang="0">
                    <a:pos x="125" y="24"/>
                  </a:cxn>
                  <a:cxn ang="0">
                    <a:pos x="152" y="70"/>
                  </a:cxn>
                </a:cxnLst>
                <a:pathLst>
                  <a:path w="86" h="40">
                    <a:moveTo>
                      <a:pt x="0" y="40"/>
                    </a:moveTo>
                    <a:cubicBezTo>
                      <a:pt x="3" y="29"/>
                      <a:pt x="7" y="19"/>
                      <a:pt x="14" y="12"/>
                    </a:cubicBezTo>
                    <a:cubicBezTo>
                      <a:pt x="21" y="5"/>
                      <a:pt x="33" y="0"/>
                      <a:pt x="42" y="0"/>
                    </a:cubicBezTo>
                    <a:cubicBezTo>
                      <a:pt x="51" y="0"/>
                      <a:pt x="63" y="7"/>
                      <a:pt x="70" y="14"/>
                    </a:cubicBezTo>
                    <a:cubicBezTo>
                      <a:pt x="77" y="21"/>
                      <a:pt x="83" y="35"/>
                      <a:pt x="86" y="40"/>
                    </a:cubicBezTo>
                  </a:path>
                </a:pathLst>
              </a:custGeom>
              <a:noFill/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r="16200000">
                  <a:srgbClr val="997A00"/>
                </a:prstShdw>
              </a:effec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7550" name="Freeform 66"/>
              <p:cNvSpPr>
                <a:spLocks noChangeAspect="1"/>
              </p:cNvSpPr>
              <p:nvPr/>
            </p:nvSpPr>
            <p:spPr>
              <a:xfrm>
                <a:off x="1364" y="2842"/>
                <a:ext cx="104" cy="49"/>
              </a:xfrm>
              <a:custGeom>
                <a:avLst/>
                <a:gdLst/>
                <a:ahLst/>
                <a:cxnLst>
                  <a:cxn ang="0">
                    <a:pos x="0" y="73"/>
                  </a:cxn>
                  <a:cxn ang="0">
                    <a:pos x="25" y="22"/>
                  </a:cxn>
                  <a:cxn ang="0">
                    <a:pos x="75" y="0"/>
                  </a:cxn>
                  <a:cxn ang="0">
                    <a:pos x="125" y="26"/>
                  </a:cxn>
                  <a:cxn ang="0">
                    <a:pos x="152" y="73"/>
                  </a:cxn>
                </a:cxnLst>
                <a:pathLst>
                  <a:path w="86" h="40">
                    <a:moveTo>
                      <a:pt x="0" y="40"/>
                    </a:moveTo>
                    <a:cubicBezTo>
                      <a:pt x="3" y="29"/>
                      <a:pt x="7" y="19"/>
                      <a:pt x="14" y="12"/>
                    </a:cubicBezTo>
                    <a:cubicBezTo>
                      <a:pt x="21" y="5"/>
                      <a:pt x="33" y="0"/>
                      <a:pt x="42" y="0"/>
                    </a:cubicBezTo>
                    <a:cubicBezTo>
                      <a:pt x="51" y="0"/>
                      <a:pt x="63" y="7"/>
                      <a:pt x="70" y="14"/>
                    </a:cubicBezTo>
                    <a:cubicBezTo>
                      <a:pt x="77" y="21"/>
                      <a:pt x="83" y="35"/>
                      <a:pt x="86" y="40"/>
                    </a:cubicBezTo>
                  </a:path>
                </a:pathLst>
              </a:custGeom>
              <a:noFill/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r="16200000">
                  <a:srgbClr val="997A00"/>
                </a:prstShdw>
              </a:effec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07551" name="Text Box 67"/>
            <p:cNvSpPr txBox="1">
              <a:spLocks noChangeAspect="1"/>
            </p:cNvSpPr>
            <p:nvPr/>
          </p:nvSpPr>
          <p:spPr>
            <a:xfrm>
              <a:off x="3088" y="1493"/>
              <a:ext cx="264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baseline="-25000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endParaRPr lang="en-US" altLang="zh-CN" baseline="-25000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2" name="Line 68"/>
            <p:cNvSpPr>
              <a:spLocks noChangeAspect="1"/>
            </p:cNvSpPr>
            <p:nvPr/>
          </p:nvSpPr>
          <p:spPr>
            <a:xfrm rot="5400000">
              <a:off x="3245" y="2023"/>
              <a:ext cx="230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r="16200000">
                <a:srgbClr val="997A00"/>
              </a:prstShdw>
            </a:effectLst>
          </p:spPr>
        </p:sp>
        <p:sp>
          <p:nvSpPr>
            <p:cNvPr id="107553" name="Line 69"/>
            <p:cNvSpPr>
              <a:spLocks noChangeAspect="1"/>
            </p:cNvSpPr>
            <p:nvPr/>
          </p:nvSpPr>
          <p:spPr>
            <a:xfrm rot="-5400000" flipV="1">
              <a:off x="3145" y="1218"/>
              <a:ext cx="430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r="16200000">
                <a:srgbClr val="997A00"/>
              </a:prstShdw>
            </a:effectLst>
          </p:spPr>
        </p:sp>
        <p:sp>
          <p:nvSpPr>
            <p:cNvPr id="107554" name="Line 70"/>
            <p:cNvSpPr>
              <a:spLocks noChangeAspect="1"/>
            </p:cNvSpPr>
            <p:nvPr/>
          </p:nvSpPr>
          <p:spPr>
            <a:xfrm flipV="1">
              <a:off x="606" y="2150"/>
              <a:ext cx="1758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r="16200000">
                <a:srgbClr val="997A00"/>
              </a:prstShdw>
            </a:effectLst>
          </p:spPr>
        </p:sp>
        <p:sp>
          <p:nvSpPr>
            <p:cNvPr id="107555" name="Oval 71"/>
            <p:cNvSpPr>
              <a:spLocks noChangeAspect="1"/>
            </p:cNvSpPr>
            <p:nvPr/>
          </p:nvSpPr>
          <p:spPr>
            <a:xfrm>
              <a:off x="568" y="2135"/>
              <a:ext cx="67" cy="67"/>
            </a:xfrm>
            <a:prstGeom prst="ellipse">
              <a:avLst/>
            </a:prstGeom>
            <a:solidFill>
              <a:srgbClr val="0000FF"/>
            </a:solidFill>
            <a:ln w="28575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07556" name="Line 75"/>
            <p:cNvSpPr>
              <a:spLocks noChangeAspect="1"/>
            </p:cNvSpPr>
            <p:nvPr/>
          </p:nvSpPr>
          <p:spPr>
            <a:xfrm flipV="1">
              <a:off x="2381" y="2150"/>
              <a:ext cx="587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dash"/>
              <a:miter/>
              <a:headEnd type="none" w="med" len="med"/>
              <a:tailEnd type="none" w="med" len="med"/>
            </a:ln>
            <a:effectLst>
              <a:prstShdw prst="shdw17" dir="16200000">
                <a:srgbClr val="997A00"/>
              </a:prstShdw>
            </a:effectLst>
          </p:spPr>
        </p:sp>
        <p:sp>
          <p:nvSpPr>
            <p:cNvPr id="107557" name="Line 76"/>
            <p:cNvSpPr>
              <a:spLocks noChangeAspect="1"/>
            </p:cNvSpPr>
            <p:nvPr/>
          </p:nvSpPr>
          <p:spPr>
            <a:xfrm flipV="1">
              <a:off x="2984" y="2150"/>
              <a:ext cx="378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r="16200000">
                <a:srgbClr val="997A00"/>
              </a:prstShdw>
            </a:effectLst>
          </p:spPr>
        </p:sp>
        <p:sp>
          <p:nvSpPr>
            <p:cNvPr id="107558" name="AutoShape 77"/>
            <p:cNvSpPr>
              <a:spLocks noChangeAspect="1"/>
            </p:cNvSpPr>
            <p:nvPr/>
          </p:nvSpPr>
          <p:spPr>
            <a:xfrm rot="10800000">
              <a:off x="1340" y="1110"/>
              <a:ext cx="101" cy="182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07559" name="AutoShape 78"/>
            <p:cNvSpPr>
              <a:spLocks noChangeAspect="1"/>
            </p:cNvSpPr>
            <p:nvPr/>
          </p:nvSpPr>
          <p:spPr>
            <a:xfrm rot="10800000">
              <a:off x="2044" y="1147"/>
              <a:ext cx="101" cy="182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07560" name="AutoShape 79"/>
            <p:cNvSpPr>
              <a:spLocks noChangeAspect="1"/>
            </p:cNvSpPr>
            <p:nvPr/>
          </p:nvSpPr>
          <p:spPr>
            <a:xfrm rot="10800000">
              <a:off x="3306" y="1137"/>
              <a:ext cx="101" cy="182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206928" name="Line 80"/>
            <p:cNvSpPr>
              <a:spLocks noChangeAspect="1" noChangeShapeType="1"/>
            </p:cNvSpPr>
            <p:nvPr/>
          </p:nvSpPr>
          <p:spPr bwMode="auto">
            <a:xfrm flipV="1">
              <a:off x="2555" y="1689"/>
              <a:ext cx="25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miter lim="800000"/>
            </a:ln>
            <a:effectLst>
              <a:prstShdw prst="shdw17">
                <a:schemeClr val="tx1">
                  <a:gamma/>
                  <a:shade val="60000"/>
                  <a:invGamma/>
                </a:schemeClr>
              </a:prstShdw>
            </a:effectLst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endParaRPr>
            </a:p>
          </p:txBody>
        </p:sp>
        <p:sp>
          <p:nvSpPr>
            <p:cNvPr id="107562" name="Text Box 81"/>
            <p:cNvSpPr txBox="1">
              <a:spLocks noChangeAspect="1"/>
            </p:cNvSpPr>
            <p:nvPr/>
          </p:nvSpPr>
          <p:spPr>
            <a:xfrm>
              <a:off x="1113" y="1073"/>
              <a:ext cx="264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baseline="-25000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3" name="Text Box 82"/>
            <p:cNvSpPr txBox="1">
              <a:spLocks noChangeAspect="1"/>
            </p:cNvSpPr>
            <p:nvPr/>
          </p:nvSpPr>
          <p:spPr>
            <a:xfrm>
              <a:off x="1817" y="1063"/>
              <a:ext cx="264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baseline="-25000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4" name="Text Box 83"/>
            <p:cNvSpPr txBox="1">
              <a:spLocks noChangeAspect="1"/>
            </p:cNvSpPr>
            <p:nvPr/>
          </p:nvSpPr>
          <p:spPr>
            <a:xfrm>
              <a:off x="3105" y="1100"/>
              <a:ext cx="264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endParaRPr lang="en-US" altLang="zh-CN" baseline="-25000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5" name="Text Box 84"/>
            <p:cNvSpPr txBox="1">
              <a:spLocks noChangeAspect="1"/>
            </p:cNvSpPr>
            <p:nvPr/>
          </p:nvSpPr>
          <p:spPr>
            <a:xfrm>
              <a:off x="487" y="1834"/>
              <a:ext cx="238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dirty="0">
                  <a:solidFill>
                    <a:srgbClr val="FFFFCC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Symbol" panose="05050102010706020507" pitchFamily="18" charset="2"/>
                </a:rPr>
                <a:t></a:t>
              </a:r>
              <a:endParaRPr lang="en-US" altLang="zh-CN" dirty="0">
                <a:solidFill>
                  <a:srgbClr val="FFFFCC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07566" name="Text Box 85"/>
            <p:cNvSpPr txBox="1">
              <a:spLocks noChangeAspect="1"/>
            </p:cNvSpPr>
            <p:nvPr/>
          </p:nvSpPr>
          <p:spPr>
            <a:xfrm>
              <a:off x="441" y="1548"/>
              <a:ext cx="238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i="1" dirty="0">
                  <a:solidFill>
                    <a:srgbClr val="FFFFCC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Symbol" panose="05050102010706020507" pitchFamily="18" charset="2"/>
                </a:rPr>
                <a:t>u</a:t>
              </a:r>
              <a:endParaRPr lang="en-US" altLang="zh-CN" i="1" dirty="0">
                <a:solidFill>
                  <a:srgbClr val="FFFFCC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6" name="Group 89"/>
          <p:cNvGrpSpPr/>
          <p:nvPr/>
        </p:nvGrpSpPr>
        <p:grpSpPr>
          <a:xfrm>
            <a:off x="7135813" y="1146175"/>
            <a:ext cx="1676400" cy="2655888"/>
            <a:chOff x="4138" y="878"/>
            <a:chExt cx="1056" cy="1673"/>
          </a:xfrm>
        </p:grpSpPr>
        <p:grpSp>
          <p:nvGrpSpPr>
            <p:cNvPr id="107568" name="Group 8"/>
            <p:cNvGrpSpPr>
              <a:grpSpLocks noChangeAspect="1"/>
            </p:cNvGrpSpPr>
            <p:nvPr/>
          </p:nvGrpSpPr>
          <p:grpSpPr>
            <a:xfrm rot="5400000">
              <a:off x="3645" y="1638"/>
              <a:ext cx="1673" cy="127"/>
              <a:chOff x="856" y="2840"/>
              <a:chExt cx="1117" cy="85"/>
            </a:xfrm>
          </p:grpSpPr>
          <p:grpSp>
            <p:nvGrpSpPr>
              <p:cNvPr id="107569" name="Group 9"/>
              <p:cNvGrpSpPr>
                <a:grpSpLocks noChangeAspect="1"/>
              </p:cNvGrpSpPr>
              <p:nvPr/>
            </p:nvGrpSpPr>
            <p:grpSpPr>
              <a:xfrm>
                <a:off x="1260" y="2840"/>
                <a:ext cx="312" cy="51"/>
                <a:chOff x="1260" y="2840"/>
                <a:chExt cx="312" cy="51"/>
              </a:xfrm>
            </p:grpSpPr>
            <p:sp>
              <p:nvSpPr>
                <p:cNvPr id="107570" name="Freeform 10"/>
                <p:cNvSpPr>
                  <a:spLocks noChangeAspect="1"/>
                </p:cNvSpPr>
                <p:nvPr/>
              </p:nvSpPr>
              <p:spPr>
                <a:xfrm>
                  <a:off x="1260" y="2842"/>
                  <a:ext cx="104" cy="49"/>
                </a:xfrm>
                <a:custGeom>
                  <a:avLst/>
                  <a:gdLst/>
                  <a:ahLst/>
                  <a:cxnLst>
                    <a:cxn ang="0">
                      <a:pos x="0" y="73"/>
                    </a:cxn>
                    <a:cxn ang="0">
                      <a:pos x="25" y="22"/>
                    </a:cxn>
                    <a:cxn ang="0">
                      <a:pos x="75" y="0"/>
                    </a:cxn>
                    <a:cxn ang="0">
                      <a:pos x="125" y="26"/>
                    </a:cxn>
                    <a:cxn ang="0">
                      <a:pos x="152" y="73"/>
                    </a:cxn>
                  </a:cxnLst>
                  <a:pathLst>
                    <a:path w="86" h="40">
                      <a:moveTo>
                        <a:pt x="0" y="40"/>
                      </a:moveTo>
                      <a:cubicBezTo>
                        <a:pt x="3" y="29"/>
                        <a:pt x="7" y="19"/>
                        <a:pt x="14" y="12"/>
                      </a:cubicBezTo>
                      <a:cubicBezTo>
                        <a:pt x="21" y="5"/>
                        <a:pt x="33" y="0"/>
                        <a:pt x="42" y="0"/>
                      </a:cubicBezTo>
                      <a:cubicBezTo>
                        <a:pt x="51" y="0"/>
                        <a:pt x="63" y="7"/>
                        <a:pt x="70" y="14"/>
                      </a:cubicBezTo>
                      <a:cubicBezTo>
                        <a:pt x="77" y="21"/>
                        <a:pt x="83" y="35"/>
                        <a:pt x="86" y="40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r="16200000">
                    <a:srgbClr val="997A00"/>
                  </a:prstShdw>
                </a:effectLst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7571" name="Freeform 11"/>
                <p:cNvSpPr>
                  <a:spLocks noChangeAspect="1"/>
                </p:cNvSpPr>
                <p:nvPr/>
              </p:nvSpPr>
              <p:spPr>
                <a:xfrm>
                  <a:off x="1468" y="2840"/>
                  <a:ext cx="104" cy="48"/>
                </a:xfrm>
                <a:custGeom>
                  <a:avLst/>
                  <a:gdLst/>
                  <a:ahLst/>
                  <a:cxnLst>
                    <a:cxn ang="0">
                      <a:pos x="0" y="70"/>
                    </a:cxn>
                    <a:cxn ang="0">
                      <a:pos x="25" y="20"/>
                    </a:cxn>
                    <a:cxn ang="0">
                      <a:pos x="75" y="0"/>
                    </a:cxn>
                    <a:cxn ang="0">
                      <a:pos x="125" y="24"/>
                    </a:cxn>
                    <a:cxn ang="0">
                      <a:pos x="152" y="70"/>
                    </a:cxn>
                  </a:cxnLst>
                  <a:pathLst>
                    <a:path w="86" h="40">
                      <a:moveTo>
                        <a:pt x="0" y="40"/>
                      </a:moveTo>
                      <a:cubicBezTo>
                        <a:pt x="3" y="29"/>
                        <a:pt x="7" y="19"/>
                        <a:pt x="14" y="12"/>
                      </a:cubicBezTo>
                      <a:cubicBezTo>
                        <a:pt x="21" y="5"/>
                        <a:pt x="33" y="0"/>
                        <a:pt x="42" y="0"/>
                      </a:cubicBezTo>
                      <a:cubicBezTo>
                        <a:pt x="51" y="0"/>
                        <a:pt x="63" y="7"/>
                        <a:pt x="70" y="14"/>
                      </a:cubicBezTo>
                      <a:cubicBezTo>
                        <a:pt x="77" y="21"/>
                        <a:pt x="83" y="35"/>
                        <a:pt x="86" y="40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r="16200000">
                    <a:srgbClr val="997A00"/>
                  </a:prstShdw>
                </a:effectLst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7572" name="Freeform 12"/>
                <p:cNvSpPr>
                  <a:spLocks noChangeAspect="1"/>
                </p:cNvSpPr>
                <p:nvPr/>
              </p:nvSpPr>
              <p:spPr>
                <a:xfrm>
                  <a:off x="1364" y="2842"/>
                  <a:ext cx="104" cy="49"/>
                </a:xfrm>
                <a:custGeom>
                  <a:avLst/>
                  <a:gdLst/>
                  <a:ahLst/>
                  <a:cxnLst>
                    <a:cxn ang="0">
                      <a:pos x="0" y="73"/>
                    </a:cxn>
                    <a:cxn ang="0">
                      <a:pos x="25" y="22"/>
                    </a:cxn>
                    <a:cxn ang="0">
                      <a:pos x="75" y="0"/>
                    </a:cxn>
                    <a:cxn ang="0">
                      <a:pos x="125" y="26"/>
                    </a:cxn>
                    <a:cxn ang="0">
                      <a:pos x="152" y="73"/>
                    </a:cxn>
                  </a:cxnLst>
                  <a:pathLst>
                    <a:path w="86" h="40">
                      <a:moveTo>
                        <a:pt x="0" y="40"/>
                      </a:moveTo>
                      <a:cubicBezTo>
                        <a:pt x="3" y="29"/>
                        <a:pt x="7" y="19"/>
                        <a:pt x="14" y="12"/>
                      </a:cubicBezTo>
                      <a:cubicBezTo>
                        <a:pt x="21" y="5"/>
                        <a:pt x="33" y="0"/>
                        <a:pt x="42" y="0"/>
                      </a:cubicBezTo>
                      <a:cubicBezTo>
                        <a:pt x="51" y="0"/>
                        <a:pt x="63" y="7"/>
                        <a:pt x="70" y="14"/>
                      </a:cubicBezTo>
                      <a:cubicBezTo>
                        <a:pt x="77" y="21"/>
                        <a:pt x="83" y="35"/>
                        <a:pt x="86" y="40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r="16200000">
                    <a:srgbClr val="997A00"/>
                  </a:prstShdw>
                </a:effectLst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107573" name="Line 13"/>
              <p:cNvSpPr>
                <a:spLocks noChangeAspect="1"/>
              </p:cNvSpPr>
              <p:nvPr/>
            </p:nvSpPr>
            <p:spPr>
              <a:xfrm flipV="1">
                <a:off x="888" y="2896"/>
                <a:ext cx="368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r="16200000">
                  <a:srgbClr val="997A00"/>
                </a:prstShdw>
              </a:effectLst>
            </p:spPr>
          </p:sp>
          <p:sp>
            <p:nvSpPr>
              <p:cNvPr id="107574" name="Line 14"/>
              <p:cNvSpPr>
                <a:spLocks noChangeAspect="1"/>
              </p:cNvSpPr>
              <p:nvPr/>
            </p:nvSpPr>
            <p:spPr>
              <a:xfrm>
                <a:off x="1576" y="2888"/>
                <a:ext cx="397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r="16200000">
                  <a:srgbClr val="997A00"/>
                </a:prstShdw>
              </a:effectLst>
            </p:spPr>
          </p:sp>
          <p:sp>
            <p:nvSpPr>
              <p:cNvPr id="107575" name="Oval 15"/>
              <p:cNvSpPr>
                <a:spLocks noChangeAspect="1"/>
              </p:cNvSpPr>
              <p:nvPr/>
            </p:nvSpPr>
            <p:spPr>
              <a:xfrm>
                <a:off x="1928" y="2864"/>
                <a:ext cx="45" cy="45"/>
              </a:xfrm>
              <a:prstGeom prst="ellipse">
                <a:avLst/>
              </a:prstGeom>
              <a:solidFill>
                <a:srgbClr val="0000FF"/>
              </a:solidFill>
              <a:ln w="28575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endParaRPr lang="zh-CN" altLang="en-US" dirty="0"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107576" name="Oval 16"/>
              <p:cNvSpPr>
                <a:spLocks noChangeAspect="1"/>
              </p:cNvSpPr>
              <p:nvPr/>
            </p:nvSpPr>
            <p:spPr>
              <a:xfrm>
                <a:off x="856" y="2880"/>
                <a:ext cx="45" cy="45"/>
              </a:xfrm>
              <a:prstGeom prst="ellipse">
                <a:avLst/>
              </a:prstGeom>
              <a:solidFill>
                <a:srgbClr val="0000FF"/>
              </a:solidFill>
              <a:ln w="28575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endParaRPr lang="zh-CN" altLang="en-US" dirty="0"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</p:grpSp>
        <p:sp>
          <p:nvSpPr>
            <p:cNvPr id="107577" name="Text Box 17"/>
            <p:cNvSpPr txBox="1">
              <a:spLocks noChangeAspect="1"/>
            </p:cNvSpPr>
            <p:nvPr/>
          </p:nvSpPr>
          <p:spPr>
            <a:xfrm>
              <a:off x="4702" y="1655"/>
              <a:ext cx="492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i="1" baseline="-25000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eq</a:t>
              </a:r>
              <a:endParaRPr lang="en-US" altLang="zh-CN" i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78" name="Text Box 19"/>
            <p:cNvSpPr txBox="1">
              <a:spLocks noChangeAspect="1"/>
            </p:cNvSpPr>
            <p:nvPr/>
          </p:nvSpPr>
          <p:spPr>
            <a:xfrm>
              <a:off x="4138" y="1657"/>
              <a:ext cx="288" cy="30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 algn="just" eaLnBrk="0" hangingPunct="0"/>
              <a:r>
                <a:rPr lang="en-US" altLang="zh-CN" i="1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79" name="AutoShape 20"/>
            <p:cNvSpPr>
              <a:spLocks noChangeAspect="1"/>
            </p:cNvSpPr>
            <p:nvPr/>
          </p:nvSpPr>
          <p:spPr>
            <a:xfrm rot="10800000">
              <a:off x="4428" y="1126"/>
              <a:ext cx="101" cy="182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9525">
              <a:noFill/>
            </a:ln>
          </p:spPr>
          <p:txBody>
            <a:bodyPr wrap="none" anchor="ctr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07580" name="Text Box 21"/>
            <p:cNvSpPr txBox="1">
              <a:spLocks noChangeAspect="1"/>
            </p:cNvSpPr>
            <p:nvPr/>
          </p:nvSpPr>
          <p:spPr>
            <a:xfrm>
              <a:off x="4545" y="1165"/>
              <a:ext cx="262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i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81" name="Rectangle 87"/>
            <p:cNvSpPr/>
            <p:nvPr/>
          </p:nvSpPr>
          <p:spPr>
            <a:xfrm>
              <a:off x="4160" y="983"/>
              <a:ext cx="239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dirty="0">
                  <a:solidFill>
                    <a:srgbClr val="FFFFCC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Symbol" panose="05050102010706020507" pitchFamily="18" charset="2"/>
                </a:rPr>
                <a:t></a:t>
              </a:r>
              <a:endParaRPr lang="en-US" altLang="zh-CN" dirty="0">
                <a:solidFill>
                  <a:srgbClr val="FFFFCC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07582" name="Rectangle 88"/>
            <p:cNvSpPr/>
            <p:nvPr/>
          </p:nvSpPr>
          <p:spPr>
            <a:xfrm>
              <a:off x="4160" y="2162"/>
              <a:ext cx="239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dirty="0">
                  <a:solidFill>
                    <a:srgbClr val="FFFFCC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Symbol" panose="05050102010706020507" pitchFamily="18" charset="2"/>
                </a:rPr>
                <a:t></a:t>
              </a:r>
              <a:endParaRPr lang="en-US" altLang="zh-CN" dirty="0">
                <a:solidFill>
                  <a:srgbClr val="FFFFCC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206938" name="Object 90"/>
          <p:cNvGraphicFramePr>
            <a:graphicFrameLocks noChangeAspect="1"/>
          </p:cNvGraphicFramePr>
          <p:nvPr/>
        </p:nvGraphicFramePr>
        <p:xfrm>
          <a:off x="3149600" y="5627688"/>
          <a:ext cx="4694238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6" name="" r:id="rId5" imgW="1730375" imgH="215265" progId="Equation.3">
                  <p:embed/>
                </p:oleObj>
              </mc:Choice>
              <mc:Fallback>
                <p:oleObj name="" r:id="rId5" imgW="1730375" imgH="215265" progId="Equation.3">
                  <p:embed/>
                  <p:pic>
                    <p:nvPicPr>
                      <p:cNvPr id="0" name="图片 3215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149600" y="5627688"/>
                        <a:ext cx="4694238" cy="582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939" name="Rectangle 91"/>
          <p:cNvSpPr>
            <a:spLocks noChangeArrowheads="1"/>
          </p:cNvSpPr>
          <p:nvPr/>
        </p:nvSpPr>
        <p:spPr bwMode="auto">
          <a:xfrm>
            <a:off x="762000" y="4375150"/>
            <a:ext cx="2282825" cy="547688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等效电感</a:t>
            </a:r>
            <a:endParaRPr kumimoji="1" lang="zh-CN" altLang="en-US" sz="3600" b="1" i="0" u="none" strike="noStrike" kern="1200" cap="none" spc="0" normalizeH="0" baseline="0" noProof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06940" name="Rectangle 92"/>
          <p:cNvSpPr>
            <a:spLocks noChangeArrowheads="1"/>
          </p:cNvSpPr>
          <p:nvPr/>
        </p:nvSpPr>
        <p:spPr bwMode="auto">
          <a:xfrm>
            <a:off x="717550" y="5408613"/>
            <a:ext cx="2370138" cy="63500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初始条件</a:t>
            </a:r>
            <a:endParaRPr kumimoji="1" lang="zh-CN" altLang="en-US" sz="3600" b="1" i="0" u="none" strike="noStrike" kern="1200" cap="none" spc="0" normalizeH="0" baseline="0" noProof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06941" name="Rectangle 93"/>
          <p:cNvSpPr/>
          <p:nvPr/>
        </p:nvSpPr>
        <p:spPr>
          <a:xfrm>
            <a:off x="593725" y="3976688"/>
            <a:ext cx="8550275" cy="13017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0000FF"/>
              </a:gs>
            </a:gsLst>
            <a:lin ang="0" scaled="1"/>
            <a:tileRect/>
          </a:gradFill>
          <a:ln w="28575">
            <a:noFill/>
          </a:ln>
        </p:spPr>
        <p:txBody>
          <a:bodyPr anchor="ctr" anchorCtr="0">
            <a:spAutoFit/>
          </a:bodyPr>
          <a:p>
            <a:pPr algn="ctr"/>
            <a:endParaRPr lang="zh-CN" altLang="en-US" dirty="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107587" name="Rectangle 95"/>
          <p:cNvSpPr/>
          <p:nvPr/>
        </p:nvSpPr>
        <p:spPr>
          <a:xfrm>
            <a:off x="4083050" y="-28575"/>
            <a:ext cx="5060950" cy="457200"/>
          </a:xfrm>
          <a:prstGeom prst="rect">
            <a:avLst/>
          </a:prstGeom>
          <a:noFill/>
          <a:ln w="38100">
            <a:noFill/>
          </a:ln>
        </p:spPr>
        <p:txBody>
          <a:bodyPr anchor="t" anchorCtr="0"/>
          <a:p>
            <a:pPr algn="ctr"/>
            <a:r>
              <a:rPr lang="en-US" altLang="en-US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§</a:t>
            </a:r>
            <a:r>
              <a:rPr lang="en-US" altLang="zh-CN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6.3 </a:t>
            </a:r>
            <a:r>
              <a:rPr lang="zh-CN" altLang="en-US" sz="2400" dirty="0">
                <a:solidFill>
                  <a:srgbClr val="DDDDD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电容、电感元件的串联与并联</a:t>
            </a:r>
            <a:endParaRPr lang="zh-CN" altLang="en-US" sz="2400" dirty="0">
              <a:solidFill>
                <a:srgbClr val="DDDDDD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6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6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6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6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6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6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1" grpId="0" bldLvl="0" animBg="1"/>
      <p:bldP spid="206939" grpId="0" bldLvl="0" animBg="1"/>
      <p:bldP spid="206940" grpId="0" bldLvl="0" animBg="1"/>
      <p:bldP spid="206941" grpId="0" bldLvl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kern="1200" cap="none" spc="0" normalizeH="0" baseline="0" noProof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第七章</a:t>
            </a:r>
            <a:endParaRPr kumimoji="0" lang="zh-CN" altLang="en-US" sz="4400" b="0" i="0" u="none" strike="noStrike" kern="1200" cap="none" spc="0" normalizeH="0" baseline="0" noProof="1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78850" cy="4778375"/>
          </a:xfrm>
        </p:spPr>
        <p:txBody>
          <a:bodyPr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概念：零输入响应、零状态响应、</a:t>
            </a:r>
            <a:r>
              <a:rPr kumimoji="0" lang="zh-CN" altLang="en-US" sz="3200" b="0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时间常数、初始值、稳态值，单位阶跃函数、</a:t>
            </a: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单位冲激响应</a:t>
            </a:r>
            <a:endParaRPr kumimoji="0" lang="zh-CN" altLang="en-US" sz="32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原理：换路定律（如何求初始条件？）、任意阶跃函数，</a:t>
            </a:r>
            <a:r>
              <a:rPr lang="zh-CN" altLang="en-US">
                <a:sym typeface="+mn-ea"/>
              </a:rPr>
              <a:t>零输入响应、零状态响应和全响应的关系（公式）</a:t>
            </a:r>
            <a:endParaRPr kumimoji="0" lang="zh-CN" altLang="en-US" sz="32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计算：</a:t>
            </a:r>
            <a:r>
              <a:rPr kumimoji="0" lang="zh-CN" altLang="en-US" sz="32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三要素法求解一阶电路响应（包含受控源电路、分段电路）</a:t>
            </a: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，一阶电路阶跃效应。</a:t>
            </a:r>
            <a:endParaRPr kumimoji="0" lang="zh-CN" altLang="en-US" sz="32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kumimoji="0" lang="en-US" altLang="zh-CN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</a:t>
            </a:r>
            <a:r>
              <a:rPr kumimoji="0" lang="zh-CN" altLang="en-US" sz="3200" b="0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在此基础上求其他参数？</a:t>
            </a: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阶跃响应以及与冲激响应的关系？</a:t>
            </a:r>
            <a:endParaRPr kumimoji="0" lang="zh-CN" altLang="en-US" sz="32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kern="1200" cap="none" spc="0" normalizeH="0" baseline="0" noProof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换路定律</a:t>
            </a:r>
            <a:endParaRPr kumimoji="0" lang="zh-CN" altLang="en-US" sz="4400" b="0" i="0" u="none" strike="noStrike" kern="1200" cap="none" spc="0" normalizeH="0" baseline="0" noProof="1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注意换路一定是储能元件</a:t>
            </a:r>
            <a:r>
              <a:rPr kumimoji="0" lang="en-US" altLang="zh-CN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C</a:t>
            </a: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两端的电压或者流过</a:t>
            </a:r>
            <a:r>
              <a:rPr kumimoji="0" lang="en-US" altLang="zh-CN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L</a:t>
            </a: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的电流，如果不是必须用它们的等效即</a:t>
            </a:r>
            <a:r>
              <a:rPr kumimoji="0" lang="en-US" altLang="zh-CN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C</a:t>
            </a: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相等于电压源（注意方向），</a:t>
            </a:r>
            <a:r>
              <a:rPr kumimoji="0" lang="en-US" altLang="zh-CN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L</a:t>
            </a: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是电流源，方向跟换路的电压电流一致，再求其他电流电压参数</a:t>
            </a:r>
            <a:endParaRPr kumimoji="0" lang="zh-CN" altLang="en-US" sz="32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kern="1200" cap="none" spc="0" normalizeH="0" baseline="0" noProof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求初始值</a:t>
            </a:r>
            <a:endParaRPr kumimoji="0" lang="zh-CN" altLang="en-US" sz="4400" b="0" i="0" u="none" strike="noStrike" kern="1200" cap="none" spc="0" normalizeH="0" baseline="0" noProof="1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400" y="5013325"/>
            <a:ext cx="8670925" cy="1560513"/>
          </a:xfrm>
        </p:spPr>
        <p:txBody>
          <a:bodyPr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利用换路定律，求电容两端电压和电感的电流（电容开路、电感短路），然后把电容或电感当做电压源和电流源，可求其他初始值</a:t>
            </a:r>
            <a:endParaRPr kumimoji="0" lang="zh-CN" altLang="en-US" sz="32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07544" name="文本框 107543"/>
          <p:cNvSpPr txBox="1"/>
          <p:nvPr/>
        </p:nvSpPr>
        <p:spPr>
          <a:xfrm>
            <a:off x="682625" y="2149475"/>
            <a:ext cx="3913188" cy="646113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txBody>
          <a:bodyPr wrap="squar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C: q</a:t>
            </a:r>
            <a:r>
              <a:rPr lang="en-US" altLang="zh-CN" sz="3600" b="0" i="1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lang="en-US" altLang="zh-CN" sz="3600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lang="en-US" altLang="zh-CN" sz="36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q</a:t>
            </a:r>
            <a:r>
              <a:rPr lang="en-US" altLang="zh-CN" sz="3600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lang="zh-CN" altLang="en-US" sz="36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600" b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45" name="文本框 107544"/>
          <p:cNvSpPr txBox="1"/>
          <p:nvPr/>
        </p:nvSpPr>
        <p:spPr>
          <a:xfrm>
            <a:off x="755650" y="1193800"/>
            <a:ext cx="3840163" cy="646113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txBody>
          <a:bodyPr wrap="squar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 b="0" i="1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C: u</a:t>
            </a:r>
            <a:r>
              <a:rPr lang="en-US" altLang="zh-CN" sz="3600" b="0" i="1" baseline="-2500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3600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lang="en-US" altLang="zh-CN" sz="3600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= </a:t>
            </a:r>
            <a:r>
              <a:rPr lang="en-US" altLang="zh-CN" sz="3600" b="0" i="1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3600" b="0" i="1" baseline="-2500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3600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lang="zh-CN" altLang="en-US" sz="36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600" b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8550" name="文本框 108549"/>
          <p:cNvSpPr txBox="1"/>
          <p:nvPr/>
        </p:nvSpPr>
        <p:spPr>
          <a:xfrm>
            <a:off x="682625" y="4081463"/>
            <a:ext cx="4006850" cy="646112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txBody>
          <a:bodyPr wrap="squar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L:</a:t>
            </a:r>
            <a:r>
              <a:rPr lang="en-US" altLang="zh-CN" sz="3600" b="0" i="1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sz="3600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lang="zh-CN" altLang="en-US" sz="36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 </a:t>
            </a:r>
            <a:r>
              <a:rPr lang="en-US" altLang="zh-CN" sz="36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</a:t>
            </a:r>
            <a:r>
              <a:rPr lang="en-US" altLang="zh-CN" sz="3600" b="0" i="1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sz="3600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lang="zh-CN" altLang="en-US" sz="36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600" b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8551" name="文本框 108550"/>
          <p:cNvSpPr txBox="1"/>
          <p:nvPr/>
        </p:nvSpPr>
        <p:spPr>
          <a:xfrm>
            <a:off x="682625" y="3289300"/>
            <a:ext cx="3959225" cy="644525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txBody>
          <a:bodyPr wrap="squar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L: i</a:t>
            </a:r>
            <a:r>
              <a:rPr lang="en-US" altLang="zh-CN" sz="3600" b="0" i="1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lang="zh-CN" altLang="en-US" sz="36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 </a:t>
            </a:r>
            <a:r>
              <a:rPr lang="en-US" altLang="zh-CN" sz="36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3600" b="0" i="1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lang="zh-CN" altLang="en-US" sz="36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600" b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8583" name="圆角矩形标注 108582" descr="羊皮纸"/>
          <p:cNvSpPr/>
          <p:nvPr/>
        </p:nvSpPr>
        <p:spPr>
          <a:xfrm>
            <a:off x="5580063" y="3213100"/>
            <a:ext cx="1079500" cy="1008063"/>
          </a:xfrm>
          <a:prstGeom prst="wedgeRoundRectCallout">
            <a:avLst>
              <a:gd name="adj1" fmla="val -139296"/>
              <a:gd name="adj2" fmla="val 55134"/>
              <a:gd name="adj3" fmla="val 16667"/>
            </a:avLst>
          </a:prstGeom>
          <a:blipFill rotWithShape="1">
            <a:blip r:embed="rId2"/>
          </a:blipFill>
          <a:ln w="9525">
            <a:noFill/>
          </a:ln>
        </p:spPr>
        <p:txBody>
          <a:bodyPr anchor="t" anchorCtr="0"/>
          <a:p>
            <a:pPr algn="ctr"/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磁链守恒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7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7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7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7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500"/>
                                        <p:tgtEl>
                                          <p:spTgt spid="108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44" grpId="0" bldLvl="0" animBg="1"/>
      <p:bldP spid="107545" grpId="0" bldLvl="0" animBg="1"/>
      <p:bldP spid="108550" grpId="0" bldLvl="0" animBg="1"/>
      <p:bldP spid="108551" grpId="0" bldLvl="0" animBg="1"/>
      <p:bldP spid="108583" grpId="0" bldLvl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pic>
        <p:nvPicPr>
          <p:cNvPr id="11161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5888"/>
            <a:ext cx="9064625" cy="60182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pic>
        <p:nvPicPr>
          <p:cNvPr id="11264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3" y="344488"/>
            <a:ext cx="8866187" cy="5988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kern="1200" cap="none" spc="0" normalizeH="0" baseline="0" noProof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求稳态值</a:t>
            </a:r>
            <a:endParaRPr kumimoji="0" lang="zh-CN" altLang="en-US" sz="4400" b="0" i="0" u="none" strike="noStrike" kern="1200" cap="none" spc="0" normalizeH="0" baseline="0" noProof="1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电容开路</a:t>
            </a:r>
            <a:endParaRPr kumimoji="0" lang="zh-CN" altLang="en-US" sz="32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电感短路</a:t>
            </a:r>
            <a:endParaRPr kumimoji="0" lang="zh-CN" altLang="en-US" sz="32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再求电感的电流或者电容</a:t>
            </a:r>
            <a:r>
              <a:rPr kumimoji="0" lang="zh-CN" altLang="en-US" sz="3200" b="0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两端的电压</a:t>
            </a:r>
            <a:endParaRPr kumimoji="0" lang="zh-CN" altLang="en-US" sz="3200" b="0" i="0" u="none" strike="noStrike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pic>
        <p:nvPicPr>
          <p:cNvPr id="114690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3825" y="404813"/>
            <a:ext cx="8896350" cy="4011612"/>
          </a:xfr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kern="1200" cap="none" spc="0" normalizeH="0" baseline="0" noProof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求时间常数</a:t>
            </a:r>
            <a:endParaRPr kumimoji="0" lang="zh-CN" altLang="en-US" sz="4400" b="0" i="0" u="none" strike="noStrike" kern="1200" cap="none" spc="0" normalizeH="0" baseline="0" noProof="1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1571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8175" y="4148138"/>
            <a:ext cx="5688013" cy="1117600"/>
          </a:xfrm>
        </p:spPr>
      </p:pic>
      <p:pic>
        <p:nvPicPr>
          <p:cNvPr id="11571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1339850"/>
            <a:ext cx="4441825" cy="2700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25400" y="5013325"/>
            <a:ext cx="8670925" cy="156051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 kern="120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 kern="120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 kern="120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zh-CN" altLang="en-US" strike="noStrike" noProof="1">
                <a:latin typeface="+mn-lt"/>
                <a:ea typeface="+mn-ea"/>
                <a:cs typeface="+mn-cs"/>
              </a:rPr>
              <a:t>时间常数</a:t>
            </a:r>
            <a:r>
              <a:rPr lang="en-US" altLang="zh-CN" strike="noStrike" noProof="1">
                <a:latin typeface="+mn-lt"/>
                <a:ea typeface="+mn-ea"/>
                <a:cs typeface="+mn-cs"/>
              </a:rPr>
              <a:t>: </a:t>
            </a:r>
            <a:r>
              <a:rPr lang="zh-CN" altLang="en-US" strike="noStrike" noProof="1">
                <a:latin typeface="+mn-lt"/>
                <a:ea typeface="+mn-ea"/>
                <a:cs typeface="+mn-cs"/>
              </a:rPr>
              <a:t>储能元件两端看出去的等效电阻（除源，如果有受控源，还得加电压源，再</a:t>
            </a:r>
            <a:r>
              <a:rPr lang="en-US" altLang="zh-CN" strike="noStrike" noProof="1">
                <a:latin typeface="+mn-lt"/>
                <a:ea typeface="+mn-ea"/>
                <a:cs typeface="+mn-cs"/>
              </a:rPr>
              <a:t>U</a:t>
            </a:r>
            <a:r>
              <a:rPr lang="en-US" altLang="zh-CN" strike="noStrike" baseline="-25000" noProof="1">
                <a:latin typeface="+mn-lt"/>
                <a:ea typeface="+mn-ea"/>
                <a:cs typeface="+mn-cs"/>
              </a:rPr>
              <a:t>S</a:t>
            </a:r>
            <a:r>
              <a:rPr lang="en-US" altLang="zh-CN" strike="noStrike" noProof="1">
                <a:latin typeface="+mn-lt"/>
                <a:ea typeface="+mn-ea"/>
                <a:cs typeface="+mn-cs"/>
              </a:rPr>
              <a:t>/I</a:t>
            </a:r>
            <a:r>
              <a:rPr lang="en-US" altLang="zh-CN" strike="noStrike" baseline="-25000" noProof="1">
                <a:latin typeface="+mn-lt"/>
                <a:ea typeface="+mn-ea"/>
                <a:cs typeface="+mn-cs"/>
              </a:rPr>
              <a:t>S</a:t>
            </a:r>
            <a:r>
              <a:rPr lang="zh-CN" altLang="en-US" strike="noStrike" noProof="1">
                <a:latin typeface="+mn-lt"/>
                <a:ea typeface="+mn-ea"/>
                <a:cs typeface="+mn-cs"/>
              </a:rPr>
              <a:t>来求）</a:t>
            </a:r>
            <a:endParaRPr lang="zh-CN" altLang="en-US" strike="noStrike" noProof="1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kern="1200" cap="none" spc="0" normalizeH="0" baseline="0" noProof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三要素法</a:t>
            </a:r>
            <a:endParaRPr kumimoji="0" lang="zh-CN" altLang="en-US" sz="4400" b="0" i="0" u="none" strike="noStrike" kern="1200" cap="none" spc="0" normalizeH="0" baseline="0" noProof="1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16738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388" y="1844675"/>
            <a:ext cx="8408987" cy="4113213"/>
          </a:xfr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10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11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12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13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14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15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16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17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18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19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2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20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21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22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23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24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25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26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27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28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29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3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30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31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32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33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34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35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36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37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38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39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4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40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41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42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43.xml><?xml version="1.0" encoding="utf-8"?>
<p:tagLst xmlns:p="http://schemas.openxmlformats.org/presentationml/2006/main">
  <p:tag name="commondata" val="eyJoZGlkIjoiMWZkNDE1NjUzYmFjYmJiODZlNTJkNzZjZjE5YjYxNjAifQ=="/>
</p:tagLst>
</file>

<file path=ppt/tags/tag5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6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7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8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ags/tag9.xml><?xml version="1.0" encoding="utf-8"?>
<p:tagLst xmlns:p="http://schemas.openxmlformats.org/presentationml/2006/main">
  <p:tag name="KSO_WM_DIAGRAM_VIRTUALLY_FRAME" val="{&quot;height&quot;:228.5,&quot;left&quot;:382.65,&quot;top&quot;:26.17503937007873,&quot;width&quot;:184.5}"/>
</p:tagLst>
</file>

<file path=ppt/theme/theme1.xml><?xml version="1.0" encoding="utf-8"?>
<a:theme xmlns:a="http://schemas.openxmlformats.org/drawingml/2006/main" name="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Beam 1">
        <a:dk1>
          <a:srgbClr val="1A006C"/>
        </a:dk1>
        <a:lt1>
          <a:srgbClr val="FFFFFF"/>
        </a:lt1>
        <a:dk2>
          <a:srgbClr val="000066"/>
        </a:dk2>
        <a:lt2>
          <a:srgbClr val="CCCCFF"/>
        </a:lt2>
        <a:accent1>
          <a:srgbClr val="0099CC"/>
        </a:accent1>
        <a:accent2>
          <a:srgbClr val="6600CC"/>
        </a:accent2>
        <a:accent3>
          <a:srgbClr val="AAAAB8"/>
        </a:accent3>
        <a:accent4>
          <a:srgbClr val="DADADA"/>
        </a:accent4>
        <a:accent5>
          <a:srgbClr val="AACAE2"/>
        </a:accent5>
        <a:accent6>
          <a:srgbClr val="5C00B9"/>
        </a:accent6>
        <a:hlink>
          <a:srgbClr val="9999FF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2">
        <a:dk1>
          <a:srgbClr val="000080"/>
        </a:dk1>
        <a:lt1>
          <a:srgbClr val="FFFFFF"/>
        </a:lt1>
        <a:dk2>
          <a:srgbClr val="000099"/>
        </a:dk2>
        <a:lt2>
          <a:srgbClr val="FFFFFF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ADADA"/>
        </a:accent4>
        <a:accent5>
          <a:srgbClr val="ADB8FF"/>
        </a:accent5>
        <a:accent6>
          <a:srgbClr val="6F3FBC"/>
        </a:accent6>
        <a:hlink>
          <a:srgbClr val="86D1EC"/>
        </a:hlink>
        <a:folHlink>
          <a:srgbClr val="45C98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3">
        <a:dk1>
          <a:srgbClr val="3F4873"/>
        </a:dk1>
        <a:lt1>
          <a:srgbClr val="FFFFFF"/>
        </a:lt1>
        <a:dk2>
          <a:srgbClr val="4F598D"/>
        </a:dk2>
        <a:lt2>
          <a:srgbClr val="CCECFF"/>
        </a:lt2>
        <a:accent1>
          <a:srgbClr val="0099CC"/>
        </a:accent1>
        <a:accent2>
          <a:srgbClr val="4C8470"/>
        </a:accent2>
        <a:accent3>
          <a:srgbClr val="B2B5C5"/>
        </a:accent3>
        <a:accent4>
          <a:srgbClr val="DADADA"/>
        </a:accent4>
        <a:accent5>
          <a:srgbClr val="AACAE2"/>
        </a:accent5>
        <a:accent6>
          <a:srgbClr val="447765"/>
        </a:accent6>
        <a:hlink>
          <a:srgbClr val="99CC00"/>
        </a:hlink>
        <a:folHlink>
          <a:srgbClr val="96A4C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4">
        <a:dk1>
          <a:srgbClr val="006E6B"/>
        </a:dk1>
        <a:lt1>
          <a:srgbClr val="FFFFFF"/>
        </a:lt1>
        <a:dk2>
          <a:srgbClr val="008080"/>
        </a:dk2>
        <a:lt2>
          <a:srgbClr val="E2EFCD"/>
        </a:lt2>
        <a:accent1>
          <a:srgbClr val="33CCCC"/>
        </a:accent1>
        <a:accent2>
          <a:srgbClr val="6352B8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5949A6"/>
        </a:accent6>
        <a:hlink>
          <a:srgbClr val="CCFF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5">
        <a:dk1>
          <a:srgbClr val="48562C"/>
        </a:dk1>
        <a:lt1>
          <a:srgbClr val="FFFFFF"/>
        </a:lt1>
        <a:dk2>
          <a:srgbClr val="546434"/>
        </a:dk2>
        <a:lt2>
          <a:srgbClr val="FFFFCC"/>
        </a:lt2>
        <a:accent1>
          <a:srgbClr val="7B8A6E"/>
        </a:accent1>
        <a:accent2>
          <a:srgbClr val="527C3A"/>
        </a:accent2>
        <a:accent3>
          <a:srgbClr val="B3B8AE"/>
        </a:accent3>
        <a:accent4>
          <a:srgbClr val="DADADA"/>
        </a:accent4>
        <a:accent5>
          <a:srgbClr val="BFC4BA"/>
        </a:accent5>
        <a:accent6>
          <a:srgbClr val="497034"/>
        </a:accent6>
        <a:hlink>
          <a:srgbClr val="55B55E"/>
        </a:hlink>
        <a:folHlink>
          <a:srgbClr val="85B3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6">
        <a:dk1>
          <a:srgbClr val="96B29E"/>
        </a:dk1>
        <a:lt1>
          <a:srgbClr val="FFFFFF"/>
        </a:lt1>
        <a:dk2>
          <a:srgbClr val="A5BDAC"/>
        </a:dk2>
        <a:lt2>
          <a:srgbClr val="FFFFCC"/>
        </a:lt2>
        <a:accent1>
          <a:srgbClr val="4E8880"/>
        </a:accent1>
        <a:accent2>
          <a:srgbClr val="2F71B9"/>
        </a:accent2>
        <a:accent3>
          <a:srgbClr val="CFDBD2"/>
        </a:accent3>
        <a:accent4>
          <a:srgbClr val="DADADA"/>
        </a:accent4>
        <a:accent5>
          <a:srgbClr val="B2C3C0"/>
        </a:accent5>
        <a:accent6>
          <a:srgbClr val="2A66A7"/>
        </a:accent6>
        <a:hlink>
          <a:srgbClr val="9DC0E7"/>
        </a:hlink>
        <a:folHlink>
          <a:srgbClr val="54CA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7">
        <a:dk1>
          <a:srgbClr val="D49C00"/>
        </a:dk1>
        <a:lt1>
          <a:srgbClr val="FFFFFF"/>
        </a:lt1>
        <a:dk2>
          <a:srgbClr val="CC9900"/>
        </a:dk2>
        <a:lt2>
          <a:srgbClr val="CEBD4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ADADA"/>
        </a:accent4>
        <a:accent5>
          <a:srgbClr val="E2B8AA"/>
        </a:accent5>
        <a:accent6>
          <a:srgbClr val="737300"/>
        </a:accent6>
        <a:hlink>
          <a:srgbClr val="FF99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8">
        <a:dk1>
          <a:srgbClr val="881700"/>
        </a:dk1>
        <a:lt1>
          <a:srgbClr val="FAF9E6"/>
        </a:lt1>
        <a:dk2>
          <a:srgbClr val="990000"/>
        </a:dk2>
        <a:lt2>
          <a:srgbClr val="EADC78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6D5C4"/>
        </a:accent4>
        <a:accent5>
          <a:srgbClr val="FFB8AA"/>
        </a:accent5>
        <a:accent6>
          <a:srgbClr val="A66249"/>
        </a:accent6>
        <a:hlink>
          <a:srgbClr val="D78D15"/>
        </a:hlink>
        <a:folHlink>
          <a:srgbClr val="C6B3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5CC98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Beam 1">
        <a:dk1>
          <a:srgbClr val="1A006C"/>
        </a:dk1>
        <a:lt1>
          <a:srgbClr val="FFFFFF"/>
        </a:lt1>
        <a:dk2>
          <a:srgbClr val="000066"/>
        </a:dk2>
        <a:lt2>
          <a:srgbClr val="CCCCFF"/>
        </a:lt2>
        <a:accent1>
          <a:srgbClr val="0099CC"/>
        </a:accent1>
        <a:accent2>
          <a:srgbClr val="6600CC"/>
        </a:accent2>
        <a:accent3>
          <a:srgbClr val="AAAAB8"/>
        </a:accent3>
        <a:accent4>
          <a:srgbClr val="DADADA"/>
        </a:accent4>
        <a:accent5>
          <a:srgbClr val="AACAE2"/>
        </a:accent5>
        <a:accent6>
          <a:srgbClr val="5C00B9"/>
        </a:accent6>
        <a:hlink>
          <a:srgbClr val="9999FF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2">
        <a:dk1>
          <a:srgbClr val="000080"/>
        </a:dk1>
        <a:lt1>
          <a:srgbClr val="FFFFFF"/>
        </a:lt1>
        <a:dk2>
          <a:srgbClr val="000099"/>
        </a:dk2>
        <a:lt2>
          <a:srgbClr val="FFFFFF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ADADA"/>
        </a:accent4>
        <a:accent5>
          <a:srgbClr val="ADB8FF"/>
        </a:accent5>
        <a:accent6>
          <a:srgbClr val="6F3FBC"/>
        </a:accent6>
        <a:hlink>
          <a:srgbClr val="86D1EC"/>
        </a:hlink>
        <a:folHlink>
          <a:srgbClr val="45C98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3">
        <a:dk1>
          <a:srgbClr val="3F4873"/>
        </a:dk1>
        <a:lt1>
          <a:srgbClr val="FFFFFF"/>
        </a:lt1>
        <a:dk2>
          <a:srgbClr val="4F598D"/>
        </a:dk2>
        <a:lt2>
          <a:srgbClr val="CCECFF"/>
        </a:lt2>
        <a:accent1>
          <a:srgbClr val="0099CC"/>
        </a:accent1>
        <a:accent2>
          <a:srgbClr val="4C8470"/>
        </a:accent2>
        <a:accent3>
          <a:srgbClr val="B2B5C5"/>
        </a:accent3>
        <a:accent4>
          <a:srgbClr val="DADADA"/>
        </a:accent4>
        <a:accent5>
          <a:srgbClr val="AACAE2"/>
        </a:accent5>
        <a:accent6>
          <a:srgbClr val="447765"/>
        </a:accent6>
        <a:hlink>
          <a:srgbClr val="99CC00"/>
        </a:hlink>
        <a:folHlink>
          <a:srgbClr val="96A4C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4">
        <a:dk1>
          <a:srgbClr val="006E6B"/>
        </a:dk1>
        <a:lt1>
          <a:srgbClr val="FFFFFF"/>
        </a:lt1>
        <a:dk2>
          <a:srgbClr val="008080"/>
        </a:dk2>
        <a:lt2>
          <a:srgbClr val="E2EFCD"/>
        </a:lt2>
        <a:accent1>
          <a:srgbClr val="33CCCC"/>
        </a:accent1>
        <a:accent2>
          <a:srgbClr val="6352B8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5949A6"/>
        </a:accent6>
        <a:hlink>
          <a:srgbClr val="CCFF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5">
        <a:dk1>
          <a:srgbClr val="48562C"/>
        </a:dk1>
        <a:lt1>
          <a:srgbClr val="FFFFFF"/>
        </a:lt1>
        <a:dk2>
          <a:srgbClr val="546434"/>
        </a:dk2>
        <a:lt2>
          <a:srgbClr val="FFFFCC"/>
        </a:lt2>
        <a:accent1>
          <a:srgbClr val="7B8A6E"/>
        </a:accent1>
        <a:accent2>
          <a:srgbClr val="527C3A"/>
        </a:accent2>
        <a:accent3>
          <a:srgbClr val="B3B8AE"/>
        </a:accent3>
        <a:accent4>
          <a:srgbClr val="DADADA"/>
        </a:accent4>
        <a:accent5>
          <a:srgbClr val="BFC4BA"/>
        </a:accent5>
        <a:accent6>
          <a:srgbClr val="497034"/>
        </a:accent6>
        <a:hlink>
          <a:srgbClr val="55B55E"/>
        </a:hlink>
        <a:folHlink>
          <a:srgbClr val="85B3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6">
        <a:dk1>
          <a:srgbClr val="96B29E"/>
        </a:dk1>
        <a:lt1>
          <a:srgbClr val="FFFFFF"/>
        </a:lt1>
        <a:dk2>
          <a:srgbClr val="A5BDAC"/>
        </a:dk2>
        <a:lt2>
          <a:srgbClr val="FFFFCC"/>
        </a:lt2>
        <a:accent1>
          <a:srgbClr val="4E8880"/>
        </a:accent1>
        <a:accent2>
          <a:srgbClr val="2F71B9"/>
        </a:accent2>
        <a:accent3>
          <a:srgbClr val="CFDBD2"/>
        </a:accent3>
        <a:accent4>
          <a:srgbClr val="DADADA"/>
        </a:accent4>
        <a:accent5>
          <a:srgbClr val="B2C3C0"/>
        </a:accent5>
        <a:accent6>
          <a:srgbClr val="2A66A7"/>
        </a:accent6>
        <a:hlink>
          <a:srgbClr val="9DC0E7"/>
        </a:hlink>
        <a:folHlink>
          <a:srgbClr val="54CA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7">
        <a:dk1>
          <a:srgbClr val="D49C00"/>
        </a:dk1>
        <a:lt1>
          <a:srgbClr val="FFFFFF"/>
        </a:lt1>
        <a:dk2>
          <a:srgbClr val="CC9900"/>
        </a:dk2>
        <a:lt2>
          <a:srgbClr val="CEBD4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ADADA"/>
        </a:accent4>
        <a:accent5>
          <a:srgbClr val="E2B8AA"/>
        </a:accent5>
        <a:accent6>
          <a:srgbClr val="737300"/>
        </a:accent6>
        <a:hlink>
          <a:srgbClr val="FF99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8">
        <a:dk1>
          <a:srgbClr val="881700"/>
        </a:dk1>
        <a:lt1>
          <a:srgbClr val="FAF9E6"/>
        </a:lt1>
        <a:dk2>
          <a:srgbClr val="990000"/>
        </a:dk2>
        <a:lt2>
          <a:srgbClr val="EADC78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6D5C4"/>
        </a:accent4>
        <a:accent5>
          <a:srgbClr val="FFB8AA"/>
        </a:accent5>
        <a:accent6>
          <a:srgbClr val="A66249"/>
        </a:accent6>
        <a:hlink>
          <a:srgbClr val="D78D15"/>
        </a:hlink>
        <a:folHlink>
          <a:srgbClr val="C6B3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5CC98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</Template>
  <TotalTime>0</TotalTime>
  <Words>6392</Words>
  <Application>WPS 演示</Application>
  <PresentationFormat>全屏显示(4:3)</PresentationFormat>
  <Paragraphs>2022</Paragraphs>
  <Slides>137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153</vt:i4>
      </vt:variant>
      <vt:variant>
        <vt:lpstr>幻灯片标题</vt:lpstr>
      </vt:variant>
      <vt:variant>
        <vt:i4>137</vt:i4>
      </vt:variant>
    </vt:vector>
  </HeadingPairs>
  <TitlesOfParts>
    <vt:vector size="323" baseType="lpstr">
      <vt:lpstr>Arial</vt:lpstr>
      <vt:lpstr>宋体</vt:lpstr>
      <vt:lpstr>Wingdings</vt:lpstr>
      <vt:lpstr>楷体_GB2312</vt:lpstr>
      <vt:lpstr>新宋体</vt:lpstr>
      <vt:lpstr>华文行楷</vt:lpstr>
      <vt:lpstr>黑体</vt:lpstr>
      <vt:lpstr>Symbol</vt:lpstr>
      <vt:lpstr>Times New Roman</vt:lpstr>
      <vt:lpstr>仿宋_GB2312</vt:lpstr>
      <vt:lpstr>仿宋</vt:lpstr>
      <vt:lpstr>华文细黑</vt:lpstr>
      <vt:lpstr>隶书</vt:lpstr>
      <vt:lpstr>华文彩云</vt:lpstr>
      <vt:lpstr>华文隶书</vt:lpstr>
      <vt:lpstr>Batang</vt:lpstr>
      <vt:lpstr>Constantia</vt:lpstr>
      <vt:lpstr>幼圆</vt:lpstr>
      <vt:lpstr>微软雅黑</vt:lpstr>
      <vt:lpstr>Arial Unicode MS</vt:lpstr>
      <vt:lpstr>Tahoma</vt:lpstr>
      <vt:lpstr>华文新魏</vt:lpstr>
      <vt:lpstr>Algerian</vt:lpstr>
      <vt:lpstr>方正舒体</vt:lpstr>
      <vt:lpstr>Gungsuh</vt:lpstr>
      <vt:lpstr>Malgun Gothic</vt:lpstr>
      <vt:lpstr>等线 Light</vt:lpstr>
      <vt:lpstr>等线</vt:lpstr>
      <vt:lpstr>Garamond</vt:lpstr>
      <vt:lpstr>Gigi</vt:lpstr>
      <vt:lpstr>Beam</vt:lpstr>
      <vt:lpstr>自定义设计方案</vt:lpstr>
      <vt:lpstr>2_Beam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PowerPoint 演示文稿</vt:lpstr>
      <vt:lpstr>第一章</vt:lpstr>
      <vt:lpstr>参考方向，功率正负</vt:lpstr>
      <vt:lpstr>受控源</vt:lpstr>
      <vt:lpstr>PowerPoint 演示文稿</vt:lpstr>
      <vt:lpstr>PowerPoint 演示文稿</vt:lpstr>
      <vt:lpstr>PowerPoint 演示文稿</vt:lpstr>
      <vt:lpstr>第二章</vt:lpstr>
      <vt:lpstr>PowerPoint 演示文稿</vt:lpstr>
      <vt:lpstr>PowerPoint 演示文稿</vt:lpstr>
      <vt:lpstr>电桥平衡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第三章</vt:lpstr>
      <vt:lpstr>PowerPoint 演示文稿</vt:lpstr>
      <vt:lpstr> 支路电流法的求解步骤</vt:lpstr>
      <vt:lpstr>PowerPoint 演示文稿</vt:lpstr>
      <vt:lpstr>回路电流法和节点电压法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方法一</vt:lpstr>
      <vt:lpstr>PowerPoint 演示文稿</vt:lpstr>
      <vt:lpstr>PowerPoint 演示文稿</vt:lpstr>
      <vt:lpstr>方法三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第四章</vt:lpstr>
      <vt:lpstr>PowerPoint 演示文稿</vt:lpstr>
      <vt:lpstr>PowerPoint 演示文稿</vt:lpstr>
      <vt:lpstr>PowerPoint 演示文稿</vt:lpstr>
      <vt:lpstr>应用叠加定理求图示电路中电压 U。</vt:lpstr>
      <vt:lpstr>PowerPoint 演示文稿</vt:lpstr>
      <vt:lpstr>PowerPoint 演示文稿</vt:lpstr>
      <vt:lpstr>图示电路，当    US = 0，IS = 5 A时，测得I = 1.5 A；US = 10 V，IS = 5 A时，测得I = 3 A；当 US = 20 V，IS = 5 A时， I = ？</vt:lpstr>
      <vt:lpstr>PowerPoint 演示文稿</vt:lpstr>
      <vt:lpstr>PowerPoint 演示文稿</vt:lpstr>
      <vt:lpstr>PowerPoint 演示文稿</vt:lpstr>
      <vt:lpstr>PowerPoint 演示文稿</vt:lpstr>
      <vt:lpstr>求图示电路的戴维南等效电路或诺顿等效电路</vt:lpstr>
      <vt:lpstr>解：    先求短路电流 isc</vt:lpstr>
      <vt:lpstr>（2）求Req</vt:lpstr>
      <vt:lpstr>（3）诺顿等效电路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第六章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第七章</vt:lpstr>
      <vt:lpstr>换路定律</vt:lpstr>
      <vt:lpstr>求初始值</vt:lpstr>
      <vt:lpstr>PowerPoint 演示文稿</vt:lpstr>
      <vt:lpstr>PowerPoint 演示文稿</vt:lpstr>
      <vt:lpstr>求稳态值</vt:lpstr>
      <vt:lpstr>PowerPoint 演示文稿</vt:lpstr>
      <vt:lpstr>求时间常数</vt:lpstr>
      <vt:lpstr>三要素法</vt:lpstr>
      <vt:lpstr>PowerPoint 演示文稿</vt:lpstr>
      <vt:lpstr>单位阶跃函数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xjtu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zyz</dc:creator>
  <cp:lastModifiedBy>Jerry.Cao</cp:lastModifiedBy>
  <cp:revision>716</cp:revision>
  <dcterms:created xsi:type="dcterms:W3CDTF">2002-05-27T07:30:00Z</dcterms:created>
  <dcterms:modified xsi:type="dcterms:W3CDTF">2025-11-19T08:21:59Z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2052-12.1.0.23125</vt:lpwstr>
  </property>
  <property fmtid="{D5CDD505-2E9C-101B-9397-08002B2CF9AE}" pid="3" name="ICV">
    <vt:lpwstr>74495476DAE7450390FCF9CE9F58BDE8_12</vt:lpwstr>
  </property>
</Properties>
</file>